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7" r:id="rId1"/>
  </p:sldMasterIdLst>
  <p:sldIdLst>
    <p:sldId id="256" r:id="rId2"/>
    <p:sldId id="257" r:id="rId3"/>
    <p:sldId id="335" r:id="rId4"/>
    <p:sldId id="259" r:id="rId5"/>
    <p:sldId id="258" r:id="rId6"/>
    <p:sldId id="336" r:id="rId7"/>
    <p:sldId id="360" r:id="rId8"/>
    <p:sldId id="361" r:id="rId9"/>
    <p:sldId id="362" r:id="rId10"/>
    <p:sldId id="363" r:id="rId11"/>
    <p:sldId id="364" r:id="rId12"/>
    <p:sldId id="367" r:id="rId13"/>
    <p:sldId id="368" r:id="rId14"/>
    <p:sldId id="290" r:id="rId15"/>
    <p:sldId id="262" r:id="rId16"/>
    <p:sldId id="377" r:id="rId17"/>
    <p:sldId id="337" r:id="rId18"/>
    <p:sldId id="321" r:id="rId19"/>
    <p:sldId id="369" r:id="rId20"/>
    <p:sldId id="365" r:id="rId21"/>
    <p:sldId id="338" r:id="rId22"/>
    <p:sldId id="370" r:id="rId23"/>
    <p:sldId id="341" r:id="rId24"/>
    <p:sldId id="342" r:id="rId25"/>
    <p:sldId id="366" r:id="rId26"/>
    <p:sldId id="344" r:id="rId27"/>
    <p:sldId id="345" r:id="rId28"/>
    <p:sldId id="372" r:id="rId29"/>
    <p:sldId id="374" r:id="rId30"/>
    <p:sldId id="375" r:id="rId31"/>
    <p:sldId id="347" r:id="rId32"/>
    <p:sldId id="376" r:id="rId33"/>
    <p:sldId id="348" r:id="rId34"/>
    <p:sldId id="349" r:id="rId35"/>
    <p:sldId id="350" r:id="rId36"/>
    <p:sldId id="351" r:id="rId37"/>
    <p:sldId id="352" r:id="rId38"/>
    <p:sldId id="353" r:id="rId39"/>
    <p:sldId id="354" r:id="rId40"/>
    <p:sldId id="355" r:id="rId41"/>
    <p:sldId id="357" r:id="rId42"/>
    <p:sldId id="358" r:id="rId43"/>
    <p:sldId id="311" r:id="rId44"/>
    <p:sldId id="312"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BE3"/>
    <a:srgbClr val="1CAB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8" autoAdjust="0"/>
    <p:restoredTop sz="94660"/>
  </p:normalViewPr>
  <p:slideViewPr>
    <p:cSldViewPr>
      <p:cViewPr>
        <p:scale>
          <a:sx n="76" d="100"/>
          <a:sy n="76" d="100"/>
        </p:scale>
        <p:origin x="72" y="288"/>
      </p:cViewPr>
      <p:guideLst>
        <p:guide orient="horz" pos="2160"/>
        <p:guide pos="3840"/>
      </p:guideLst>
    </p:cSldViewPr>
  </p:slideViewPr>
  <p:notesTextViewPr>
    <p:cViewPr>
      <p:scale>
        <a:sx n="1" d="1"/>
        <a:sy n="1" d="1"/>
      </p:scale>
      <p:origin x="0" y="0"/>
    </p:cViewPr>
  </p:notesTextViewPr>
  <p:gridSpacing cx="914400" cy="9144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ad Zulfiqar Ali" userId="fd54d7ff-c8b3-4747-b91e-21120f27223f" providerId="ADAL" clId="{6FEB0C0C-5728-4617-8A09-AA9E007CF253}"/>
    <pc:docChg chg="custSel addSld delSld modSld sldOrd">
      <pc:chgData name="Muhammad Zulfiqar Ali" userId="fd54d7ff-c8b3-4747-b91e-21120f27223f" providerId="ADAL" clId="{6FEB0C0C-5728-4617-8A09-AA9E007CF253}" dt="2023-08-10T09:03:35.074" v="237" actId="47"/>
      <pc:docMkLst>
        <pc:docMk/>
      </pc:docMkLst>
      <pc:sldChg chg="addSp delSp modSp mod">
        <pc:chgData name="Muhammad Zulfiqar Ali" userId="fd54d7ff-c8b3-4747-b91e-21120f27223f" providerId="ADAL" clId="{6FEB0C0C-5728-4617-8A09-AA9E007CF253}" dt="2023-08-10T08:41:38.319" v="22" actId="1076"/>
        <pc:sldMkLst>
          <pc:docMk/>
          <pc:sldMk cId="2883774736" sldId="259"/>
        </pc:sldMkLst>
        <pc:picChg chg="del">
          <ac:chgData name="Muhammad Zulfiqar Ali" userId="fd54d7ff-c8b3-4747-b91e-21120f27223f" providerId="ADAL" clId="{6FEB0C0C-5728-4617-8A09-AA9E007CF253}" dt="2023-08-10T08:41:32.895" v="20" actId="478"/>
          <ac:picMkLst>
            <pc:docMk/>
            <pc:sldMk cId="2883774736" sldId="259"/>
            <ac:picMk id="4" creationId="{130C4DF2-6ECD-586D-55C3-1EF90CBB86DE}"/>
          </ac:picMkLst>
        </pc:picChg>
        <pc:picChg chg="add mod">
          <ac:chgData name="Muhammad Zulfiqar Ali" userId="fd54d7ff-c8b3-4747-b91e-21120f27223f" providerId="ADAL" clId="{6FEB0C0C-5728-4617-8A09-AA9E007CF253}" dt="2023-08-10T08:41:38.319" v="22" actId="1076"/>
          <ac:picMkLst>
            <pc:docMk/>
            <pc:sldMk cId="2883774736" sldId="259"/>
            <ac:picMk id="5" creationId="{D573A292-9D07-909E-D6E7-E3C14C9CAD9E}"/>
          </ac:picMkLst>
        </pc:picChg>
      </pc:sldChg>
      <pc:sldChg chg="modSp mod">
        <pc:chgData name="Muhammad Zulfiqar Ali" userId="fd54d7ff-c8b3-4747-b91e-21120f27223f" providerId="ADAL" clId="{6FEB0C0C-5728-4617-8A09-AA9E007CF253}" dt="2023-08-10T08:23:51.523" v="17" actId="14100"/>
        <pc:sldMkLst>
          <pc:docMk/>
          <pc:sldMk cId="3106865330" sldId="260"/>
        </pc:sldMkLst>
        <pc:spChg chg="mod">
          <ac:chgData name="Muhammad Zulfiqar Ali" userId="fd54d7ff-c8b3-4747-b91e-21120f27223f" providerId="ADAL" clId="{6FEB0C0C-5728-4617-8A09-AA9E007CF253}" dt="2023-08-10T08:23:39.025" v="15" actId="14100"/>
          <ac:spMkLst>
            <pc:docMk/>
            <pc:sldMk cId="3106865330" sldId="260"/>
            <ac:spMk id="15" creationId="{90A2D84E-8B45-A70C-4D8B-6342295D8A3C}"/>
          </ac:spMkLst>
        </pc:spChg>
        <pc:spChg chg="mod">
          <ac:chgData name="Muhammad Zulfiqar Ali" userId="fd54d7ff-c8b3-4747-b91e-21120f27223f" providerId="ADAL" clId="{6FEB0C0C-5728-4617-8A09-AA9E007CF253}" dt="2023-08-10T08:23:16.563" v="11" actId="404"/>
          <ac:spMkLst>
            <pc:docMk/>
            <pc:sldMk cId="3106865330" sldId="260"/>
            <ac:spMk id="30" creationId="{C5019EA9-23F6-7390-D9ED-4084651C303A}"/>
          </ac:spMkLst>
        </pc:spChg>
        <pc:spChg chg="mod">
          <ac:chgData name="Muhammad Zulfiqar Ali" userId="fd54d7ff-c8b3-4747-b91e-21120f27223f" providerId="ADAL" clId="{6FEB0C0C-5728-4617-8A09-AA9E007CF253}" dt="2023-08-10T08:23:10.300" v="10" actId="404"/>
          <ac:spMkLst>
            <pc:docMk/>
            <pc:sldMk cId="3106865330" sldId="260"/>
            <ac:spMk id="40" creationId="{21703F3B-5ED2-064D-EE45-435ADBADFC88}"/>
          </ac:spMkLst>
        </pc:spChg>
        <pc:spChg chg="mod">
          <ac:chgData name="Muhammad Zulfiqar Ali" userId="fd54d7ff-c8b3-4747-b91e-21120f27223f" providerId="ADAL" clId="{6FEB0C0C-5728-4617-8A09-AA9E007CF253}" dt="2023-08-10T08:23:51.523" v="17" actId="14100"/>
          <ac:spMkLst>
            <pc:docMk/>
            <pc:sldMk cId="3106865330" sldId="260"/>
            <ac:spMk id="41" creationId="{288F655D-0E30-C842-6405-388D6726B552}"/>
          </ac:spMkLst>
        </pc:spChg>
        <pc:spChg chg="mod">
          <ac:chgData name="Muhammad Zulfiqar Ali" userId="fd54d7ff-c8b3-4747-b91e-21120f27223f" providerId="ADAL" clId="{6FEB0C0C-5728-4617-8A09-AA9E007CF253}" dt="2023-08-10T08:23:24.719" v="13" actId="403"/>
          <ac:spMkLst>
            <pc:docMk/>
            <pc:sldMk cId="3106865330" sldId="260"/>
            <ac:spMk id="42" creationId="{5E1B8194-B83E-AA57-4CDC-160D044D15CA}"/>
          </ac:spMkLst>
        </pc:spChg>
      </pc:sldChg>
      <pc:sldChg chg="modSp mod">
        <pc:chgData name="Muhammad Zulfiqar Ali" userId="fd54d7ff-c8b3-4747-b91e-21120f27223f" providerId="ADAL" clId="{6FEB0C0C-5728-4617-8A09-AA9E007CF253}" dt="2023-08-10T08:48:28.774" v="70"/>
        <pc:sldMkLst>
          <pc:docMk/>
          <pc:sldMk cId="3100430290" sldId="262"/>
        </pc:sldMkLst>
        <pc:spChg chg="mod">
          <ac:chgData name="Muhammad Zulfiqar Ali" userId="fd54d7ff-c8b3-4747-b91e-21120f27223f" providerId="ADAL" clId="{6FEB0C0C-5728-4617-8A09-AA9E007CF253}" dt="2023-08-10T08:48:28.774" v="70"/>
          <ac:spMkLst>
            <pc:docMk/>
            <pc:sldMk cId="3100430290" sldId="262"/>
            <ac:spMk id="3" creationId="{1EF472E2-CBE3-9566-FFEC-5427ED7C1CD1}"/>
          </ac:spMkLst>
        </pc:spChg>
      </pc:sldChg>
      <pc:sldChg chg="modSp mod">
        <pc:chgData name="Muhammad Zulfiqar Ali" userId="fd54d7ff-c8b3-4747-b91e-21120f27223f" providerId="ADAL" clId="{6FEB0C0C-5728-4617-8A09-AA9E007CF253}" dt="2023-08-10T08:50:19.975" v="158" actId="404"/>
        <pc:sldMkLst>
          <pc:docMk/>
          <pc:sldMk cId="1124793909" sldId="263"/>
        </pc:sldMkLst>
        <pc:spChg chg="mod">
          <ac:chgData name="Muhammad Zulfiqar Ali" userId="fd54d7ff-c8b3-4747-b91e-21120f27223f" providerId="ADAL" clId="{6FEB0C0C-5728-4617-8A09-AA9E007CF253}" dt="2023-08-10T08:50:19.975" v="158" actId="404"/>
          <ac:spMkLst>
            <pc:docMk/>
            <pc:sldMk cId="1124793909" sldId="263"/>
            <ac:spMk id="3" creationId="{57442C2C-D142-EF91-F3E8-279BBDCFD191}"/>
          </ac:spMkLst>
        </pc:spChg>
      </pc:sldChg>
      <pc:sldChg chg="modSp mod">
        <pc:chgData name="Muhammad Zulfiqar Ali" userId="fd54d7ff-c8b3-4747-b91e-21120f27223f" providerId="ADAL" clId="{6FEB0C0C-5728-4617-8A09-AA9E007CF253}" dt="2023-08-10T08:49:33.728" v="76" actId="255"/>
        <pc:sldMkLst>
          <pc:docMk/>
          <pc:sldMk cId="155663860" sldId="264"/>
        </pc:sldMkLst>
        <pc:spChg chg="mod">
          <ac:chgData name="Muhammad Zulfiqar Ali" userId="fd54d7ff-c8b3-4747-b91e-21120f27223f" providerId="ADAL" clId="{6FEB0C0C-5728-4617-8A09-AA9E007CF253}" dt="2023-08-10T08:49:33.728" v="76" actId="255"/>
          <ac:spMkLst>
            <pc:docMk/>
            <pc:sldMk cId="155663860" sldId="264"/>
            <ac:spMk id="3" creationId="{57442C2C-D142-EF91-F3E8-279BBDCFD191}"/>
          </ac:spMkLst>
        </pc:spChg>
      </pc:sldChg>
      <pc:sldChg chg="modSp mod ord">
        <pc:chgData name="Muhammad Zulfiqar Ali" userId="fd54d7ff-c8b3-4747-b91e-21120f27223f" providerId="ADAL" clId="{6FEB0C0C-5728-4617-8A09-AA9E007CF253}" dt="2023-08-10T08:51:35.590" v="172"/>
        <pc:sldMkLst>
          <pc:docMk/>
          <pc:sldMk cId="3282504564" sldId="268"/>
        </pc:sldMkLst>
        <pc:spChg chg="mod">
          <ac:chgData name="Muhammad Zulfiqar Ali" userId="fd54d7ff-c8b3-4747-b91e-21120f27223f" providerId="ADAL" clId="{6FEB0C0C-5728-4617-8A09-AA9E007CF253}" dt="2023-08-10T08:51:30.176" v="171" actId="404"/>
          <ac:spMkLst>
            <pc:docMk/>
            <pc:sldMk cId="3282504564" sldId="268"/>
            <ac:spMk id="9" creationId="{73467C3B-61E2-8971-6ADC-F23A75D67EF7}"/>
          </ac:spMkLst>
        </pc:spChg>
      </pc:sldChg>
      <pc:sldChg chg="modSp mod">
        <pc:chgData name="Muhammad Zulfiqar Ali" userId="fd54d7ff-c8b3-4747-b91e-21120f27223f" providerId="ADAL" clId="{6FEB0C0C-5728-4617-8A09-AA9E007CF253}" dt="2023-08-10T08:51:03.116" v="165" actId="404"/>
        <pc:sldMkLst>
          <pc:docMk/>
          <pc:sldMk cId="2966075783" sldId="269"/>
        </pc:sldMkLst>
        <pc:spChg chg="mod">
          <ac:chgData name="Muhammad Zulfiqar Ali" userId="fd54d7ff-c8b3-4747-b91e-21120f27223f" providerId="ADAL" clId="{6FEB0C0C-5728-4617-8A09-AA9E007CF253}" dt="2023-08-10T08:51:03.116" v="165" actId="404"/>
          <ac:spMkLst>
            <pc:docMk/>
            <pc:sldMk cId="2966075783" sldId="269"/>
            <ac:spMk id="3" creationId="{57442C2C-D142-EF91-F3E8-279BBDCFD191}"/>
          </ac:spMkLst>
        </pc:spChg>
      </pc:sldChg>
      <pc:sldChg chg="delSp modSp mod">
        <pc:chgData name="Muhammad Zulfiqar Ali" userId="fd54d7ff-c8b3-4747-b91e-21120f27223f" providerId="ADAL" clId="{6FEB0C0C-5728-4617-8A09-AA9E007CF253}" dt="2023-08-10T08:52:54.249" v="187" actId="1076"/>
        <pc:sldMkLst>
          <pc:docMk/>
          <pc:sldMk cId="1886503302" sldId="288"/>
        </pc:sldMkLst>
        <pc:spChg chg="mod">
          <ac:chgData name="Muhammad Zulfiqar Ali" userId="fd54d7ff-c8b3-4747-b91e-21120f27223f" providerId="ADAL" clId="{6FEB0C0C-5728-4617-8A09-AA9E007CF253}" dt="2023-08-10T08:52:54.249" v="187" actId="1076"/>
          <ac:spMkLst>
            <pc:docMk/>
            <pc:sldMk cId="1886503302" sldId="288"/>
            <ac:spMk id="9" creationId="{73467C3B-61E2-8971-6ADC-F23A75D67EF7}"/>
          </ac:spMkLst>
        </pc:spChg>
        <pc:picChg chg="del mod">
          <ac:chgData name="Muhammad Zulfiqar Ali" userId="fd54d7ff-c8b3-4747-b91e-21120f27223f" providerId="ADAL" clId="{6FEB0C0C-5728-4617-8A09-AA9E007CF253}" dt="2023-08-10T08:52:32.727" v="180" actId="478"/>
          <ac:picMkLst>
            <pc:docMk/>
            <pc:sldMk cId="1886503302" sldId="288"/>
            <ac:picMk id="3" creationId="{2A0DEEBE-BB87-7FFF-AAD3-D85EFD351BC1}"/>
          </ac:picMkLst>
        </pc:picChg>
        <pc:picChg chg="mod">
          <ac:chgData name="Muhammad Zulfiqar Ali" userId="fd54d7ff-c8b3-4747-b91e-21120f27223f" providerId="ADAL" clId="{6FEB0C0C-5728-4617-8A09-AA9E007CF253}" dt="2023-08-10T08:52:46.865" v="186" actId="1076"/>
          <ac:picMkLst>
            <pc:docMk/>
            <pc:sldMk cId="1886503302" sldId="288"/>
            <ac:picMk id="8" creationId="{17EF64F9-EAF6-5D28-572F-82269386D45E}"/>
          </ac:picMkLst>
        </pc:picChg>
      </pc:sldChg>
      <pc:sldChg chg="addSp delSp mod">
        <pc:chgData name="Muhammad Zulfiqar Ali" userId="fd54d7ff-c8b3-4747-b91e-21120f27223f" providerId="ADAL" clId="{6FEB0C0C-5728-4617-8A09-AA9E007CF253}" dt="2023-08-10T08:41:27.416" v="19" actId="478"/>
        <pc:sldMkLst>
          <pc:docMk/>
          <pc:sldMk cId="2224592790" sldId="293"/>
        </pc:sldMkLst>
        <pc:picChg chg="add del">
          <ac:chgData name="Muhammad Zulfiqar Ali" userId="fd54d7ff-c8b3-4747-b91e-21120f27223f" providerId="ADAL" clId="{6FEB0C0C-5728-4617-8A09-AA9E007CF253}" dt="2023-08-10T08:41:27.416" v="19" actId="478"/>
          <ac:picMkLst>
            <pc:docMk/>
            <pc:sldMk cId="2224592790" sldId="293"/>
            <ac:picMk id="4" creationId="{B8A58AA9-63EF-F69E-4D14-BBF6D6B5F41C}"/>
          </ac:picMkLst>
        </pc:picChg>
      </pc:sldChg>
      <pc:sldChg chg="del">
        <pc:chgData name="Muhammad Zulfiqar Ali" userId="fd54d7ff-c8b3-4747-b91e-21120f27223f" providerId="ADAL" clId="{6FEB0C0C-5728-4617-8A09-AA9E007CF253}" dt="2023-08-10T09:03:28.929" v="236" actId="47"/>
        <pc:sldMkLst>
          <pc:docMk/>
          <pc:sldMk cId="1866809154" sldId="310"/>
        </pc:sldMkLst>
      </pc:sldChg>
      <pc:sldChg chg="del">
        <pc:chgData name="Muhammad Zulfiqar Ali" userId="fd54d7ff-c8b3-4747-b91e-21120f27223f" providerId="ADAL" clId="{6FEB0C0C-5728-4617-8A09-AA9E007CF253}" dt="2023-08-10T09:03:35.074" v="237" actId="47"/>
        <pc:sldMkLst>
          <pc:docMk/>
          <pc:sldMk cId="2098220657" sldId="317"/>
        </pc:sldMkLst>
      </pc:sldChg>
      <pc:sldChg chg="addSp modSp del mod ord">
        <pc:chgData name="Muhammad Zulfiqar Ali" userId="fd54d7ff-c8b3-4747-b91e-21120f27223f" providerId="ADAL" clId="{6FEB0C0C-5728-4617-8A09-AA9E007CF253}" dt="2023-08-10T09:03:21.902" v="235" actId="47"/>
        <pc:sldMkLst>
          <pc:docMk/>
          <pc:sldMk cId="3646543148" sldId="318"/>
        </pc:sldMkLst>
        <pc:spChg chg="mod">
          <ac:chgData name="Muhammad Zulfiqar Ali" userId="fd54d7ff-c8b3-4747-b91e-21120f27223f" providerId="ADAL" clId="{6FEB0C0C-5728-4617-8A09-AA9E007CF253}" dt="2023-08-10T09:00:32.086" v="192" actId="1076"/>
          <ac:spMkLst>
            <pc:docMk/>
            <pc:sldMk cId="3646543148" sldId="318"/>
            <ac:spMk id="3" creationId="{BA31A05A-5BC0-EB8C-EA25-0C278ECD6F0F}"/>
          </ac:spMkLst>
        </pc:spChg>
        <pc:picChg chg="add mod">
          <ac:chgData name="Muhammad Zulfiqar Ali" userId="fd54d7ff-c8b3-4747-b91e-21120f27223f" providerId="ADAL" clId="{6FEB0C0C-5728-4617-8A09-AA9E007CF253}" dt="2023-08-10T08:59:58.917" v="191" actId="1076"/>
          <ac:picMkLst>
            <pc:docMk/>
            <pc:sldMk cId="3646543148" sldId="318"/>
            <ac:picMk id="2" creationId="{908CBFE8-65A4-16C7-1B0A-07F5056B4356}"/>
          </ac:picMkLst>
        </pc:picChg>
      </pc:sldChg>
      <pc:sldChg chg="addSp delSp modSp add mod">
        <pc:chgData name="Muhammad Zulfiqar Ali" userId="fd54d7ff-c8b3-4747-b91e-21120f27223f" providerId="ADAL" clId="{6FEB0C0C-5728-4617-8A09-AA9E007CF253}" dt="2023-08-10T09:03:09.898" v="234" actId="20577"/>
        <pc:sldMkLst>
          <pc:docMk/>
          <pc:sldMk cId="2024120793" sldId="319"/>
        </pc:sldMkLst>
        <pc:spChg chg="del">
          <ac:chgData name="Muhammad Zulfiqar Ali" userId="fd54d7ff-c8b3-4747-b91e-21120f27223f" providerId="ADAL" clId="{6FEB0C0C-5728-4617-8A09-AA9E007CF253}" dt="2023-08-10T09:01:17.602" v="194" actId="478"/>
          <ac:spMkLst>
            <pc:docMk/>
            <pc:sldMk cId="2024120793" sldId="319"/>
            <ac:spMk id="3" creationId="{BA31A05A-5BC0-EB8C-EA25-0C278ECD6F0F}"/>
          </ac:spMkLst>
        </pc:spChg>
        <pc:spChg chg="add mod">
          <ac:chgData name="Muhammad Zulfiqar Ali" userId="fd54d7ff-c8b3-4747-b91e-21120f27223f" providerId="ADAL" clId="{6FEB0C0C-5728-4617-8A09-AA9E007CF253}" dt="2023-08-10T09:03:09.898" v="234" actId="20577"/>
          <ac:spMkLst>
            <pc:docMk/>
            <pc:sldMk cId="2024120793" sldId="319"/>
            <ac:spMk id="8" creationId="{31919ECA-5AEB-5EE7-1552-94EA61691690}"/>
          </ac:spMkLst>
        </pc:spChg>
      </pc:sldChg>
    </pc:docChg>
  </pc:docChgLst>
  <pc:docChgLst>
    <pc:chgData name="Munira Amirali" userId="43916d6d-413f-476e-bfb6-1daec13cd3e2" providerId="ADAL" clId="{A3327027-C928-4C77-8163-1546706F7774}"/>
    <pc:docChg chg="undo custSel addSld modSld">
      <pc:chgData name="Munira Amirali" userId="43916d6d-413f-476e-bfb6-1daec13cd3e2" providerId="ADAL" clId="{A3327027-C928-4C77-8163-1546706F7774}" dt="2024-09-22T02:33:05.997" v="92" actId="14100"/>
      <pc:docMkLst>
        <pc:docMk/>
      </pc:docMkLst>
      <pc:sldChg chg="modSp mod">
        <pc:chgData name="Munira Amirali" userId="43916d6d-413f-476e-bfb6-1daec13cd3e2" providerId="ADAL" clId="{A3327027-C928-4C77-8163-1546706F7774}" dt="2024-09-22T02:28:34.767" v="0" actId="1076"/>
        <pc:sldMkLst>
          <pc:docMk/>
          <pc:sldMk cId="2120460457" sldId="256"/>
        </pc:sldMkLst>
        <pc:spChg chg="mod">
          <ac:chgData name="Munira Amirali" userId="43916d6d-413f-476e-bfb6-1daec13cd3e2" providerId="ADAL" clId="{A3327027-C928-4C77-8163-1546706F7774}" dt="2024-09-22T02:28:34.767" v="0" actId="1076"/>
          <ac:spMkLst>
            <pc:docMk/>
            <pc:sldMk cId="2120460457" sldId="256"/>
            <ac:spMk id="2" creationId="{DEAE5C30-7F72-84F3-A103-B9743BBD4BAC}"/>
          </ac:spMkLst>
        </pc:spChg>
      </pc:sldChg>
      <pc:sldChg chg="modSp mod">
        <pc:chgData name="Munira Amirali" userId="43916d6d-413f-476e-bfb6-1daec13cd3e2" providerId="ADAL" clId="{A3327027-C928-4C77-8163-1546706F7774}" dt="2024-09-22T02:32:06.220" v="87" actId="1076"/>
        <pc:sldMkLst>
          <pc:docMk/>
          <pc:sldMk cId="3100430290" sldId="262"/>
        </pc:sldMkLst>
        <pc:spChg chg="mod">
          <ac:chgData name="Munira Amirali" userId="43916d6d-413f-476e-bfb6-1daec13cd3e2" providerId="ADAL" clId="{A3327027-C928-4C77-8163-1546706F7774}" dt="2024-09-22T02:31:50.424" v="86" actId="20577"/>
          <ac:spMkLst>
            <pc:docMk/>
            <pc:sldMk cId="3100430290" sldId="262"/>
            <ac:spMk id="3" creationId="{1EF472E2-CBE3-9566-FFEC-5427ED7C1CD1}"/>
          </ac:spMkLst>
        </pc:spChg>
        <pc:spChg chg="mod">
          <ac:chgData name="Munira Amirali" userId="43916d6d-413f-476e-bfb6-1daec13cd3e2" providerId="ADAL" clId="{A3327027-C928-4C77-8163-1546706F7774}" dt="2024-09-22T02:29:33.577" v="13" actId="20577"/>
          <ac:spMkLst>
            <pc:docMk/>
            <pc:sldMk cId="3100430290" sldId="262"/>
            <ac:spMk id="7" creationId="{DF931F77-BAAC-2667-AA12-5053EAF75E0D}"/>
          </ac:spMkLst>
        </pc:spChg>
        <pc:graphicFrameChg chg="mod modGraphic">
          <ac:chgData name="Munira Amirali" userId="43916d6d-413f-476e-bfb6-1daec13cd3e2" providerId="ADAL" clId="{A3327027-C928-4C77-8163-1546706F7774}" dt="2024-09-22T02:32:06.220" v="87" actId="1076"/>
          <ac:graphicFrameMkLst>
            <pc:docMk/>
            <pc:sldMk cId="3100430290" sldId="262"/>
            <ac:graphicFrameMk id="9" creationId="{00000000-0000-0000-0000-000000000000}"/>
          </ac:graphicFrameMkLst>
        </pc:graphicFrameChg>
      </pc:sldChg>
      <pc:sldChg chg="modSp mod">
        <pc:chgData name="Munira Amirali" userId="43916d6d-413f-476e-bfb6-1daec13cd3e2" providerId="ADAL" clId="{A3327027-C928-4C77-8163-1546706F7774}" dt="2024-09-22T02:33:05.997" v="92" actId="14100"/>
        <pc:sldMkLst>
          <pc:docMk/>
          <pc:sldMk cId="2040276557" sldId="337"/>
        </pc:sldMkLst>
        <pc:spChg chg="mod">
          <ac:chgData name="Munira Amirali" userId="43916d6d-413f-476e-bfb6-1daec13cd3e2" providerId="ADAL" clId="{A3327027-C928-4C77-8163-1546706F7774}" dt="2024-09-22T02:32:39.424" v="89" actId="14100"/>
          <ac:spMkLst>
            <pc:docMk/>
            <pc:sldMk cId="2040276557" sldId="337"/>
            <ac:spMk id="6" creationId="{36B9D6BB-C5E4-CE9E-49C6-1F14BBFA025C}"/>
          </ac:spMkLst>
        </pc:spChg>
        <pc:spChg chg="mod">
          <ac:chgData name="Munira Amirali" userId="43916d6d-413f-476e-bfb6-1daec13cd3e2" providerId="ADAL" clId="{A3327027-C928-4C77-8163-1546706F7774}" dt="2024-09-22T02:32:45.177" v="90" actId="14100"/>
          <ac:spMkLst>
            <pc:docMk/>
            <pc:sldMk cId="2040276557" sldId="337"/>
            <ac:spMk id="11" creationId="{411E6FE2-198E-D95E-822E-696F65EDEC94}"/>
          </ac:spMkLst>
        </pc:spChg>
        <pc:spChg chg="mod">
          <ac:chgData name="Munira Amirali" userId="43916d6d-413f-476e-bfb6-1daec13cd3e2" providerId="ADAL" clId="{A3327027-C928-4C77-8163-1546706F7774}" dt="2024-09-22T02:33:05.997" v="92" actId="14100"/>
          <ac:spMkLst>
            <pc:docMk/>
            <pc:sldMk cId="2040276557" sldId="337"/>
            <ac:spMk id="19" creationId="{411E6FE2-198E-D95E-822E-696F65EDEC94}"/>
          </ac:spMkLst>
        </pc:spChg>
      </pc:sldChg>
      <pc:sldChg chg="modSp add mod">
        <pc:chgData name="Munira Amirali" userId="43916d6d-413f-476e-bfb6-1daec13cd3e2" providerId="ADAL" clId="{A3327027-C928-4C77-8163-1546706F7774}" dt="2024-09-22T02:29:23.628" v="3" actId="27636"/>
        <pc:sldMkLst>
          <pc:docMk/>
          <pc:sldMk cId="3061053840" sldId="377"/>
        </pc:sldMkLst>
        <pc:spChg chg="mod">
          <ac:chgData name="Munira Amirali" userId="43916d6d-413f-476e-bfb6-1daec13cd3e2" providerId="ADAL" clId="{A3327027-C928-4C77-8163-1546706F7774}" dt="2024-09-22T02:29:23.628" v="3" actId="27636"/>
          <ac:spMkLst>
            <pc:docMk/>
            <pc:sldMk cId="3061053840" sldId="377"/>
            <ac:spMk id="3" creationId="{1EF472E2-CBE3-9566-FFEC-5427ED7C1CD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30C8FA-1EBA-4A8F-802E-95507ABF4FB7}" type="doc">
      <dgm:prSet loTypeId="urn:microsoft.com/office/officeart/2005/8/layout/pyramid2" loCatId="list" qsTypeId="urn:microsoft.com/office/officeart/2005/8/quickstyle/simple1" qsCatId="simple" csTypeId="urn:microsoft.com/office/officeart/2005/8/colors/accent1_2" csCatId="accent1" phldr="1"/>
      <dgm:spPr/>
    </dgm:pt>
    <dgm:pt modelId="{157EB5DE-8C09-4E52-ABFD-4E7A56F80773}">
      <dgm:prSet phldrT="[Text]"/>
      <dgm:spPr/>
      <dgm:t>
        <a:bodyPr/>
        <a:lstStyle/>
        <a:p>
          <a:r>
            <a:rPr lang="en-US" dirty="0"/>
            <a:t>Reflection</a:t>
          </a:r>
        </a:p>
      </dgm:t>
    </dgm:pt>
    <dgm:pt modelId="{00DF462E-F716-45B6-9DB4-15E44AC8C3B0}" type="parTrans" cxnId="{2E678763-5428-436D-959E-BAD697D673F1}">
      <dgm:prSet/>
      <dgm:spPr/>
      <dgm:t>
        <a:bodyPr/>
        <a:lstStyle/>
        <a:p>
          <a:endParaRPr lang="en-US"/>
        </a:p>
      </dgm:t>
    </dgm:pt>
    <dgm:pt modelId="{DC545325-0501-4B8F-955B-7FD4EE0C53DA}" type="sibTrans" cxnId="{2E678763-5428-436D-959E-BAD697D673F1}">
      <dgm:prSet/>
      <dgm:spPr/>
      <dgm:t>
        <a:bodyPr/>
        <a:lstStyle/>
        <a:p>
          <a:endParaRPr lang="en-US"/>
        </a:p>
      </dgm:t>
    </dgm:pt>
    <dgm:pt modelId="{5F9F3E80-D23D-4C2B-A4A4-D0EFF0427A7A}">
      <dgm:prSet phldrT="[Text]"/>
      <dgm:spPr/>
      <dgm:t>
        <a:bodyPr/>
        <a:lstStyle/>
        <a:p>
          <a:r>
            <a:rPr lang="en-US" dirty="0"/>
            <a:t>Constructive Feedback</a:t>
          </a:r>
        </a:p>
      </dgm:t>
    </dgm:pt>
    <dgm:pt modelId="{655067E5-1C03-4B70-92B1-A4EE94BF6AAA}" type="parTrans" cxnId="{54887402-747F-4C78-BB3B-888177BF98C7}">
      <dgm:prSet/>
      <dgm:spPr/>
      <dgm:t>
        <a:bodyPr/>
        <a:lstStyle/>
        <a:p>
          <a:endParaRPr lang="en-US"/>
        </a:p>
      </dgm:t>
    </dgm:pt>
    <dgm:pt modelId="{D6F20502-F068-4369-9D14-6CABC975AEA9}" type="sibTrans" cxnId="{54887402-747F-4C78-BB3B-888177BF98C7}">
      <dgm:prSet/>
      <dgm:spPr/>
      <dgm:t>
        <a:bodyPr/>
        <a:lstStyle/>
        <a:p>
          <a:endParaRPr lang="en-US"/>
        </a:p>
      </dgm:t>
    </dgm:pt>
    <dgm:pt modelId="{6AD9448F-E740-4CD3-8D57-7848F6DE4457}">
      <dgm:prSet phldrT="[Text]"/>
      <dgm:spPr/>
      <dgm:t>
        <a:bodyPr/>
        <a:lstStyle/>
        <a:p>
          <a:r>
            <a:rPr lang="en-US" dirty="0"/>
            <a:t>Way Forward</a:t>
          </a:r>
        </a:p>
      </dgm:t>
    </dgm:pt>
    <dgm:pt modelId="{44B04130-1DEE-4266-83F3-0B71CF104B1D}" type="parTrans" cxnId="{EB79EC11-5681-4492-B746-CE73BEC61611}">
      <dgm:prSet/>
      <dgm:spPr/>
      <dgm:t>
        <a:bodyPr/>
        <a:lstStyle/>
        <a:p>
          <a:endParaRPr lang="en-US"/>
        </a:p>
      </dgm:t>
    </dgm:pt>
    <dgm:pt modelId="{98C5BC40-A75B-4AD4-AFCF-139628FDBE83}" type="sibTrans" cxnId="{EB79EC11-5681-4492-B746-CE73BEC61611}">
      <dgm:prSet/>
      <dgm:spPr/>
      <dgm:t>
        <a:bodyPr/>
        <a:lstStyle/>
        <a:p>
          <a:endParaRPr lang="en-US"/>
        </a:p>
      </dgm:t>
    </dgm:pt>
    <dgm:pt modelId="{5E99E96A-5B30-439E-BC0A-5C49E05194F3}" type="pres">
      <dgm:prSet presAssocID="{F230C8FA-1EBA-4A8F-802E-95507ABF4FB7}" presName="compositeShape" presStyleCnt="0">
        <dgm:presLayoutVars>
          <dgm:dir/>
          <dgm:resizeHandles/>
        </dgm:presLayoutVars>
      </dgm:prSet>
      <dgm:spPr/>
    </dgm:pt>
    <dgm:pt modelId="{A81F2F60-221C-4CE5-97C8-493ADC8A8F3D}" type="pres">
      <dgm:prSet presAssocID="{F230C8FA-1EBA-4A8F-802E-95507ABF4FB7}" presName="pyramid" presStyleLbl="node1" presStyleIdx="0" presStyleCnt="1" custLinFactNeighborX="-62276" custLinFactNeighborY="39552"/>
      <dgm:spPr/>
    </dgm:pt>
    <dgm:pt modelId="{11E1B40B-0308-4AF7-B8CF-B0CE28568103}" type="pres">
      <dgm:prSet presAssocID="{F230C8FA-1EBA-4A8F-802E-95507ABF4FB7}" presName="theList" presStyleCnt="0"/>
      <dgm:spPr/>
    </dgm:pt>
    <dgm:pt modelId="{B418CC8E-5446-43FD-B155-5AF1F399BC7C}" type="pres">
      <dgm:prSet presAssocID="{157EB5DE-8C09-4E52-ABFD-4E7A56F80773}" presName="aNode" presStyleLbl="fgAcc1" presStyleIdx="0" presStyleCnt="3" custLinFactY="68335" custLinFactNeighborX="-58668" custLinFactNeighborY="100000">
        <dgm:presLayoutVars>
          <dgm:bulletEnabled val="1"/>
        </dgm:presLayoutVars>
      </dgm:prSet>
      <dgm:spPr/>
    </dgm:pt>
    <dgm:pt modelId="{4320B4B2-AF9B-4996-A86D-CA5BC4F2B6DC}" type="pres">
      <dgm:prSet presAssocID="{157EB5DE-8C09-4E52-ABFD-4E7A56F80773}" presName="aSpace" presStyleCnt="0"/>
      <dgm:spPr/>
    </dgm:pt>
    <dgm:pt modelId="{B83578B9-6826-4D73-8131-E3630387EDE9}" type="pres">
      <dgm:prSet presAssocID="{5F9F3E80-D23D-4C2B-A4A4-D0EFF0427A7A}" presName="aNode" presStyleLbl="fgAcc1" presStyleIdx="1" presStyleCnt="3" custLinFactY="55547" custLinFactNeighborX="-58668" custLinFactNeighborY="100000">
        <dgm:presLayoutVars>
          <dgm:bulletEnabled val="1"/>
        </dgm:presLayoutVars>
      </dgm:prSet>
      <dgm:spPr/>
    </dgm:pt>
    <dgm:pt modelId="{9D367B31-3530-49F4-B23C-4599F856C7E2}" type="pres">
      <dgm:prSet presAssocID="{5F9F3E80-D23D-4C2B-A4A4-D0EFF0427A7A}" presName="aSpace" presStyleCnt="0"/>
      <dgm:spPr/>
    </dgm:pt>
    <dgm:pt modelId="{175C2398-1384-4311-93E6-8C22AF54824B}" type="pres">
      <dgm:prSet presAssocID="{6AD9448F-E740-4CD3-8D57-7848F6DE4457}" presName="aNode" presStyleLbl="fgAcc1" presStyleIdx="2" presStyleCnt="3" custLinFactY="42759" custLinFactNeighborX="-58668" custLinFactNeighborY="100000">
        <dgm:presLayoutVars>
          <dgm:bulletEnabled val="1"/>
        </dgm:presLayoutVars>
      </dgm:prSet>
      <dgm:spPr/>
    </dgm:pt>
    <dgm:pt modelId="{29B8E8C3-8701-46F9-ACC3-15FFE33024D7}" type="pres">
      <dgm:prSet presAssocID="{6AD9448F-E740-4CD3-8D57-7848F6DE4457}" presName="aSpace" presStyleCnt="0"/>
      <dgm:spPr/>
    </dgm:pt>
  </dgm:ptLst>
  <dgm:cxnLst>
    <dgm:cxn modelId="{54887402-747F-4C78-BB3B-888177BF98C7}" srcId="{F230C8FA-1EBA-4A8F-802E-95507ABF4FB7}" destId="{5F9F3E80-D23D-4C2B-A4A4-D0EFF0427A7A}" srcOrd="1" destOrd="0" parTransId="{655067E5-1C03-4B70-92B1-A4EE94BF6AAA}" sibTransId="{D6F20502-F068-4369-9D14-6CABC975AEA9}"/>
    <dgm:cxn modelId="{EB79EC11-5681-4492-B746-CE73BEC61611}" srcId="{F230C8FA-1EBA-4A8F-802E-95507ABF4FB7}" destId="{6AD9448F-E740-4CD3-8D57-7848F6DE4457}" srcOrd="2" destOrd="0" parTransId="{44B04130-1DEE-4266-83F3-0B71CF104B1D}" sibTransId="{98C5BC40-A75B-4AD4-AFCF-139628FDBE83}"/>
    <dgm:cxn modelId="{C5C1F02A-DB9B-4DF0-94FD-90A92D606658}" type="presOf" srcId="{6AD9448F-E740-4CD3-8D57-7848F6DE4457}" destId="{175C2398-1384-4311-93E6-8C22AF54824B}" srcOrd="0" destOrd="0" presId="urn:microsoft.com/office/officeart/2005/8/layout/pyramid2"/>
    <dgm:cxn modelId="{2E678763-5428-436D-959E-BAD697D673F1}" srcId="{F230C8FA-1EBA-4A8F-802E-95507ABF4FB7}" destId="{157EB5DE-8C09-4E52-ABFD-4E7A56F80773}" srcOrd="0" destOrd="0" parTransId="{00DF462E-F716-45B6-9DB4-15E44AC8C3B0}" sibTransId="{DC545325-0501-4B8F-955B-7FD4EE0C53DA}"/>
    <dgm:cxn modelId="{D6776C96-1D37-48CB-8C3E-93D9E0A4DDF1}" type="presOf" srcId="{5F9F3E80-D23D-4C2B-A4A4-D0EFF0427A7A}" destId="{B83578B9-6826-4D73-8131-E3630387EDE9}" srcOrd="0" destOrd="0" presId="urn:microsoft.com/office/officeart/2005/8/layout/pyramid2"/>
    <dgm:cxn modelId="{B180D5A8-305E-4C83-9090-AF7B9FC18442}" type="presOf" srcId="{F230C8FA-1EBA-4A8F-802E-95507ABF4FB7}" destId="{5E99E96A-5B30-439E-BC0A-5C49E05194F3}" srcOrd="0" destOrd="0" presId="urn:microsoft.com/office/officeart/2005/8/layout/pyramid2"/>
    <dgm:cxn modelId="{76D0DDA9-74BC-46C4-ABF2-8E13223F11EA}" type="presOf" srcId="{157EB5DE-8C09-4E52-ABFD-4E7A56F80773}" destId="{B418CC8E-5446-43FD-B155-5AF1F399BC7C}" srcOrd="0" destOrd="0" presId="urn:microsoft.com/office/officeart/2005/8/layout/pyramid2"/>
    <dgm:cxn modelId="{6A6448C9-A8CA-48F0-A62E-6340B764AB38}" type="presParOf" srcId="{5E99E96A-5B30-439E-BC0A-5C49E05194F3}" destId="{A81F2F60-221C-4CE5-97C8-493ADC8A8F3D}" srcOrd="0" destOrd="0" presId="urn:microsoft.com/office/officeart/2005/8/layout/pyramid2"/>
    <dgm:cxn modelId="{EB60E583-F7A2-484F-81F3-3A28ABAC2C03}" type="presParOf" srcId="{5E99E96A-5B30-439E-BC0A-5C49E05194F3}" destId="{11E1B40B-0308-4AF7-B8CF-B0CE28568103}" srcOrd="1" destOrd="0" presId="urn:microsoft.com/office/officeart/2005/8/layout/pyramid2"/>
    <dgm:cxn modelId="{FA50E42B-7C07-4742-8970-1B89D08015BE}" type="presParOf" srcId="{11E1B40B-0308-4AF7-B8CF-B0CE28568103}" destId="{B418CC8E-5446-43FD-B155-5AF1F399BC7C}" srcOrd="0" destOrd="0" presId="urn:microsoft.com/office/officeart/2005/8/layout/pyramid2"/>
    <dgm:cxn modelId="{0B855F21-3872-459A-B59A-6188239E6ADD}" type="presParOf" srcId="{11E1B40B-0308-4AF7-B8CF-B0CE28568103}" destId="{4320B4B2-AF9B-4996-A86D-CA5BC4F2B6DC}" srcOrd="1" destOrd="0" presId="urn:microsoft.com/office/officeart/2005/8/layout/pyramid2"/>
    <dgm:cxn modelId="{536BE710-2937-4D30-A86F-84B074FD9633}" type="presParOf" srcId="{11E1B40B-0308-4AF7-B8CF-B0CE28568103}" destId="{B83578B9-6826-4D73-8131-E3630387EDE9}" srcOrd="2" destOrd="0" presId="urn:microsoft.com/office/officeart/2005/8/layout/pyramid2"/>
    <dgm:cxn modelId="{38319116-7802-42FC-B18A-769E201D3FAF}" type="presParOf" srcId="{11E1B40B-0308-4AF7-B8CF-B0CE28568103}" destId="{9D367B31-3530-49F4-B23C-4599F856C7E2}" srcOrd="3" destOrd="0" presId="urn:microsoft.com/office/officeart/2005/8/layout/pyramid2"/>
    <dgm:cxn modelId="{769B888A-5E69-4D40-8CF8-8E34C0D0A251}" type="presParOf" srcId="{11E1B40B-0308-4AF7-B8CF-B0CE28568103}" destId="{175C2398-1384-4311-93E6-8C22AF54824B}" srcOrd="4" destOrd="0" presId="urn:microsoft.com/office/officeart/2005/8/layout/pyramid2"/>
    <dgm:cxn modelId="{1D3CB351-75ED-4F3D-81A8-D9EB63347D17}" type="presParOf" srcId="{11E1B40B-0308-4AF7-B8CF-B0CE28568103}" destId="{29B8E8C3-8701-46F9-ACC3-15FFE33024D7}"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F2F60-221C-4CE5-97C8-493ADC8A8F3D}">
      <dsp:nvSpPr>
        <dsp:cNvPr id="0" name=""/>
        <dsp:cNvSpPr/>
      </dsp:nvSpPr>
      <dsp:spPr>
        <a:xfrm>
          <a:off x="0" y="0"/>
          <a:ext cx="3873961" cy="3873961"/>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8CC8E-5446-43FD-B155-5AF1F399BC7C}">
      <dsp:nvSpPr>
        <dsp:cNvPr id="0" name=""/>
        <dsp:cNvSpPr/>
      </dsp:nvSpPr>
      <dsp:spPr>
        <a:xfrm>
          <a:off x="1838948" y="1130765"/>
          <a:ext cx="2518074" cy="91703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Reflection</a:t>
          </a:r>
        </a:p>
      </dsp:txBody>
      <dsp:txXfrm>
        <a:off x="1883714" y="1175531"/>
        <a:ext cx="2428542" cy="827507"/>
      </dsp:txXfrm>
    </dsp:sp>
    <dsp:sp modelId="{B83578B9-6826-4D73-8131-E3630387EDE9}">
      <dsp:nvSpPr>
        <dsp:cNvPr id="0" name=""/>
        <dsp:cNvSpPr/>
      </dsp:nvSpPr>
      <dsp:spPr>
        <a:xfrm>
          <a:off x="1838948" y="2045163"/>
          <a:ext cx="2518074" cy="91703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Constructive Feedback</a:t>
          </a:r>
        </a:p>
      </dsp:txBody>
      <dsp:txXfrm>
        <a:off x="1883714" y="2089929"/>
        <a:ext cx="2428542" cy="827507"/>
      </dsp:txXfrm>
    </dsp:sp>
    <dsp:sp modelId="{175C2398-1384-4311-93E6-8C22AF54824B}">
      <dsp:nvSpPr>
        <dsp:cNvPr id="0" name=""/>
        <dsp:cNvSpPr/>
      </dsp:nvSpPr>
      <dsp:spPr>
        <a:xfrm>
          <a:off x="1838948" y="2956921"/>
          <a:ext cx="2518074" cy="91703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Way Forward</a:t>
          </a:r>
        </a:p>
      </dsp:txBody>
      <dsp:txXfrm>
        <a:off x="1883714" y="3001687"/>
        <a:ext cx="2428542" cy="82750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solidFill>
                  <a:sysClr val="windowText" lastClr="000000"/>
                </a:solidFill>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462644-FEF6-4960-A35D-2E86F20E209C}" type="datetimeFigureOut">
              <a:rPr lang="x-none" smtClean="0"/>
              <a:t>11/29/2024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a:xfrm>
            <a:off x="9255346" y="2750337"/>
            <a:ext cx="1171888" cy="1356442"/>
          </a:xfrm>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255811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462644-FEF6-4960-A35D-2E86F20E209C}" type="datetimeFigureOut">
              <a:rPr lang="x-none" smtClean="0"/>
              <a:t>11/29/2024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a:xfrm>
            <a:off x="10729455" y="4711309"/>
            <a:ext cx="1154151" cy="1090789"/>
          </a:xfrm>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4146481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462644-FEF6-4960-A35D-2E86F20E209C}" type="datetimeFigureOut">
              <a:rPr lang="x-none" smtClean="0"/>
              <a:t>11/29/2024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a:xfrm>
            <a:off x="10729455" y="4711615"/>
            <a:ext cx="1154151" cy="1090789"/>
          </a:xfrm>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3528319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462644-FEF6-4960-A35D-2E86F20E209C}" type="datetimeFigureOut">
              <a:rPr lang="x-none" smtClean="0"/>
              <a:t>11/29/2024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a:xfrm>
            <a:off x="10729455" y="4709925"/>
            <a:ext cx="1154151" cy="1090789"/>
          </a:xfrm>
        </p:spPr>
        <p:txBody>
          <a:bodyPr/>
          <a:lstStyle/>
          <a:p>
            <a:fld id="{94DFAC2A-00E8-450E-855B-18568CA4184B}" type="slidenum">
              <a:rPr lang="x-none" smtClean="0"/>
              <a:t>‹#›</a:t>
            </a:fld>
            <a:endParaRPr lang="x-none"/>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203744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462644-FEF6-4960-A35D-2E86F20E209C}" type="datetimeFigureOut">
              <a:rPr lang="x-none" smtClean="0"/>
              <a:t>11/29/2024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a:xfrm>
            <a:off x="10729455" y="4709925"/>
            <a:ext cx="1154151" cy="1090789"/>
          </a:xfrm>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268354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3462644-FEF6-4960-A35D-2E86F20E209C}" type="datetimeFigureOut">
              <a:rPr lang="x-none" smtClean="0"/>
              <a:t>11/29/2024</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1701408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3462644-FEF6-4960-A35D-2E86F20E209C}" type="datetimeFigureOut">
              <a:rPr lang="x-none" smtClean="0"/>
              <a:t>11/29/2024</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900239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462644-FEF6-4960-A35D-2E86F20E209C}" type="datetimeFigureOut">
              <a:rPr lang="x-none" smtClean="0"/>
              <a:t>11/29/2024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405735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E3462644-FEF6-4960-A35D-2E86F20E209C}" type="datetimeFigureOut">
              <a:rPr lang="x-none" smtClean="0"/>
              <a:t>11/29/2024</a:t>
            </a:fld>
            <a:endParaRPr lang="x-none"/>
          </a:p>
        </p:txBody>
      </p:sp>
      <p:sp>
        <p:nvSpPr>
          <p:cNvPr id="5" name="Footer Placeholder 4"/>
          <p:cNvSpPr>
            <a:spLocks noGrp="1"/>
          </p:cNvSpPr>
          <p:nvPr>
            <p:ph type="ftr" sz="quarter" idx="11"/>
          </p:nvPr>
        </p:nvSpPr>
        <p:spPr>
          <a:xfrm>
            <a:off x="680321" y="5936188"/>
            <a:ext cx="6126805" cy="365125"/>
          </a:xfrm>
        </p:spPr>
        <p:txBody>
          <a:bodyPr/>
          <a:lstStyle/>
          <a:p>
            <a:endParaRPr lang="x-none"/>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94DFAC2A-00E8-450E-855B-18568CA4184B}" type="slidenum">
              <a:rPr lang="x-none" smtClean="0"/>
              <a:t>‹#›</a:t>
            </a:fld>
            <a:endParaRPr lang="x-none"/>
          </a:p>
        </p:txBody>
      </p:sp>
    </p:spTree>
    <p:extLst>
      <p:ext uri="{BB962C8B-B14F-4D97-AF65-F5344CB8AC3E}">
        <p14:creationId xmlns:p14="http://schemas.microsoft.com/office/powerpoint/2010/main" val="326975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defRPr>
                <a:solidFill>
                  <a:sysClr val="windowText" lastClr="000000"/>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462644-FEF6-4960-A35D-2E86F20E209C}" type="datetimeFigureOut">
              <a:rPr lang="x-none" smtClean="0"/>
              <a:t>11/29/2024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316190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462644-FEF6-4960-A35D-2E86F20E209C}" type="datetimeFigureOut">
              <a:rPr lang="x-none" smtClean="0"/>
              <a:t>11/29/2024</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a:xfrm>
            <a:off x="10729455" y="2869895"/>
            <a:ext cx="1154151" cy="1090789"/>
          </a:xfrm>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17038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462644-FEF6-4960-A35D-2E86F20E209C}" type="datetimeFigureOut">
              <a:rPr lang="x-none" smtClean="0"/>
              <a:t>11/29/2024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123179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462644-FEF6-4960-A35D-2E86F20E209C}" type="datetimeFigureOut">
              <a:rPr lang="x-none" smtClean="0"/>
              <a:t>11/29/2024</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49623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462644-FEF6-4960-A35D-2E86F20E209C}" type="datetimeFigureOut">
              <a:rPr lang="x-none" smtClean="0"/>
              <a:t>11/29/2024</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377469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3462644-FEF6-4960-A35D-2E86F20E209C}" type="datetimeFigureOut">
              <a:rPr lang="x-none" smtClean="0"/>
              <a:t>11/29/2024</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78147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462644-FEF6-4960-A35D-2E86F20E209C}" type="datetimeFigureOut">
              <a:rPr lang="x-none" smtClean="0"/>
              <a:t>11/29/2024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414105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462644-FEF6-4960-A35D-2E86F20E209C}" type="datetimeFigureOut">
              <a:rPr lang="x-none" smtClean="0"/>
              <a:t>11/29/2024</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94DFAC2A-00E8-450E-855B-18568CA4184B}" type="slidenum">
              <a:rPr lang="x-none" smtClean="0"/>
              <a:t>‹#›</a:t>
            </a:fld>
            <a:endParaRPr lang="x-none"/>
          </a:p>
        </p:txBody>
      </p:sp>
    </p:spTree>
    <p:extLst>
      <p:ext uri="{BB962C8B-B14F-4D97-AF65-F5344CB8AC3E}">
        <p14:creationId xmlns:p14="http://schemas.microsoft.com/office/powerpoint/2010/main" val="3969047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3462644-FEF6-4960-A35D-2E86F20E209C}" type="datetimeFigureOut">
              <a:rPr lang="x-none" smtClean="0"/>
              <a:t>11/29/2024</a:t>
            </a:fld>
            <a:endParaRPr lang="x-none"/>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4DFAC2A-00E8-450E-855B-18568CA4184B}" type="slidenum">
              <a:rPr lang="x-none" smtClean="0"/>
              <a:t>‹#›</a:t>
            </a:fld>
            <a:endParaRPr lang="x-none"/>
          </a:p>
        </p:txBody>
      </p:sp>
    </p:spTree>
    <p:extLst>
      <p:ext uri="{BB962C8B-B14F-4D97-AF65-F5344CB8AC3E}">
        <p14:creationId xmlns:p14="http://schemas.microsoft.com/office/powerpoint/2010/main" val="366956348"/>
      </p:ext>
    </p:extLst>
  </p:cSld>
  <p:clrMap bg1="dk1" tx1="lt1" bg2="dk2" tx2="lt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 id="2147484110" r:id="rId13"/>
    <p:sldLayoutId id="2147484111" r:id="rId14"/>
    <p:sldLayoutId id="2147484112" r:id="rId15"/>
    <p:sldLayoutId id="2147484113" r:id="rId16"/>
    <p:sldLayoutId id="2147484114"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youtube.com/watch?v=hOLqlmJBVGk"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tiktok.com/@reason4math/video/741122044593417758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E5C30-7F72-84F3-A103-B9743BBD4BAC}"/>
              </a:ext>
            </a:extLst>
          </p:cNvPr>
          <p:cNvSpPr>
            <a:spLocks noGrp="1"/>
          </p:cNvSpPr>
          <p:nvPr>
            <p:ph type="ctrTitle"/>
          </p:nvPr>
        </p:nvSpPr>
        <p:spPr>
          <a:xfrm>
            <a:off x="609600" y="1600200"/>
            <a:ext cx="8144134" cy="2669107"/>
          </a:xfrm>
        </p:spPr>
        <p:txBody>
          <a:bodyPr/>
          <a:lstStyle/>
          <a:p>
            <a:pPr algn="l"/>
            <a:r>
              <a:rPr lang="en-US" sz="4000" dirty="0"/>
              <a:t>Baluchistan Student Learning Improvement </a:t>
            </a:r>
            <a:r>
              <a:rPr lang="en-US" sz="4000" dirty="0" err="1"/>
              <a:t>Programme</a:t>
            </a:r>
            <a:r>
              <a:rPr lang="en-US" sz="4000" dirty="0"/>
              <a:t> [BSLIP] </a:t>
            </a:r>
            <a:endParaRPr lang="x-none" sz="4000" dirty="0"/>
          </a:p>
        </p:txBody>
      </p:sp>
      <p:sp>
        <p:nvSpPr>
          <p:cNvPr id="3" name="Subtitle 2">
            <a:extLst>
              <a:ext uri="{FF2B5EF4-FFF2-40B4-BE49-F238E27FC236}">
                <a16:creationId xmlns:a16="http://schemas.microsoft.com/office/drawing/2014/main" id="{158820E8-AF45-3467-6DD2-733A8B114262}"/>
              </a:ext>
            </a:extLst>
          </p:cNvPr>
          <p:cNvSpPr>
            <a:spLocks noGrp="1"/>
          </p:cNvSpPr>
          <p:nvPr>
            <p:ph type="subTitle" idx="1"/>
          </p:nvPr>
        </p:nvSpPr>
        <p:spPr>
          <a:xfrm>
            <a:off x="8839200" y="3429000"/>
            <a:ext cx="3352800" cy="586381"/>
          </a:xfrm>
        </p:spPr>
        <p:txBody>
          <a:bodyPr>
            <a:normAutofit fontScale="77500" lnSpcReduction="20000"/>
          </a:bodyPr>
          <a:lstStyle/>
          <a:p>
            <a:pPr algn="l"/>
            <a:r>
              <a:rPr lang="en-US" sz="1600" dirty="0">
                <a:solidFill>
                  <a:schemeClr val="bg1"/>
                </a:solidFill>
              </a:rPr>
              <a:t>                   Aga Khan University</a:t>
            </a:r>
          </a:p>
          <a:p>
            <a:r>
              <a:rPr lang="en-US" sz="1600" dirty="0">
                <a:solidFill>
                  <a:schemeClr val="bg1"/>
                </a:solidFill>
              </a:rPr>
              <a:t>    Institute for Educational Development</a:t>
            </a:r>
            <a:endParaRPr lang="x-none" sz="1600" dirty="0">
              <a:solidFill>
                <a:schemeClr val="bg1"/>
              </a:solidFill>
            </a:endParaRPr>
          </a:p>
        </p:txBody>
      </p:sp>
      <p:sp>
        <p:nvSpPr>
          <p:cNvPr id="4" name="TextBox 3"/>
          <p:cNvSpPr txBox="1"/>
          <p:nvPr/>
        </p:nvSpPr>
        <p:spPr>
          <a:xfrm>
            <a:off x="2438400" y="4764760"/>
            <a:ext cx="5358454" cy="830997"/>
          </a:xfrm>
          <a:prstGeom prst="rect">
            <a:avLst/>
          </a:prstGeom>
          <a:noFill/>
        </p:spPr>
        <p:txBody>
          <a:bodyPr wrap="none" rtlCol="0">
            <a:spAutoFit/>
          </a:bodyPr>
          <a:lstStyle/>
          <a:p>
            <a:pPr algn="ctr"/>
            <a:r>
              <a:rPr lang="en-US" sz="2400" dirty="0">
                <a:solidFill>
                  <a:schemeClr val="bg1"/>
                </a:solidFill>
              </a:rPr>
              <a:t>MATHEMATICS (PRIMARY LEVEL)   </a:t>
            </a:r>
          </a:p>
          <a:p>
            <a:pPr algn="ctr"/>
            <a:r>
              <a:rPr lang="en-US" sz="2400" dirty="0">
                <a:solidFill>
                  <a:schemeClr val="bg1"/>
                </a:solidFill>
              </a:rPr>
              <a:t>SEPTEMBER 19-21,2024</a:t>
            </a:r>
          </a:p>
        </p:txBody>
      </p:sp>
      <p:pic>
        <p:nvPicPr>
          <p:cNvPr id="5" name="Picture 4">
            <a:extLst>
              <a:ext uri="{FF2B5EF4-FFF2-40B4-BE49-F238E27FC236}">
                <a16:creationId xmlns:a16="http://schemas.microsoft.com/office/drawing/2014/main" id="{57175C01-B7A9-41F4-9742-753F636ED928}"/>
              </a:ext>
            </a:extLst>
          </p:cNvPr>
          <p:cNvPicPr>
            <a:picLocks noChangeAspect="1"/>
          </p:cNvPicPr>
          <p:nvPr/>
        </p:nvPicPr>
        <p:blipFill>
          <a:blip r:embed="rId2"/>
          <a:stretch>
            <a:fillRect/>
          </a:stretch>
        </p:blipFill>
        <p:spPr>
          <a:xfrm>
            <a:off x="4105380" y="1074057"/>
            <a:ext cx="3981239" cy="1052286"/>
          </a:xfrm>
          <a:prstGeom prst="rect">
            <a:avLst/>
          </a:prstGeom>
        </p:spPr>
      </p:pic>
    </p:spTree>
    <p:extLst>
      <p:ext uri="{BB962C8B-B14F-4D97-AF65-F5344CB8AC3E}">
        <p14:creationId xmlns:p14="http://schemas.microsoft.com/office/powerpoint/2010/main" val="2120460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158778"/>
            <a:ext cx="10972800" cy="4013422"/>
          </a:xfrm>
        </p:spPr>
        <p:txBody>
          <a:bodyPr>
            <a:normAutofit/>
          </a:bodyPr>
          <a:lstStyle/>
          <a:p>
            <a:pPr marL="0" marR="0" lvl="0" indent="0">
              <a:lnSpc>
                <a:spcPct val="150000"/>
              </a:lnSpc>
              <a:spcBef>
                <a:spcPts val="0"/>
              </a:spcBef>
              <a:spcAft>
                <a:spcPts val="0"/>
              </a:spcAft>
              <a:buNone/>
            </a:pPr>
            <a:endParaRPr lang="en-US" sz="2800" dirty="0">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endParaRPr lang="en-US" sz="2800" dirty="0">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15 Minutes</a:t>
            </a:r>
            <a:endParaRPr lang="x-none" dirty="0">
              <a:solidFill>
                <a:schemeClr val="bg1"/>
              </a:solidFill>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438400" y="789368"/>
            <a:ext cx="8229600" cy="1080938"/>
          </a:xfrm>
        </p:spPr>
        <p:txBody>
          <a:bodyPr/>
          <a:lstStyle/>
          <a:p>
            <a:r>
              <a:rPr lang="en-US" dirty="0"/>
              <a:t>Mathematics Curriculum - SLOs</a:t>
            </a:r>
            <a:endParaRPr lang="x-none" dirty="0"/>
          </a:p>
        </p:txBody>
      </p:sp>
      <p:pic>
        <p:nvPicPr>
          <p:cNvPr id="1027" name="Picture 3" descr="C:\Users\Modern Tech\Desktop\Assistant Mathematics AKU-IED\Final Versions\Analysis-of-curriculum-of-mathematics-at-elementary-level-9-320-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7154"/>
            <a:ext cx="2766646" cy="1694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524000" y="3429000"/>
            <a:ext cx="9204960" cy="2743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Student Learning Outcomes (SLOs) help to ‘unpack’ a benchmark by describing, in greater detail, the skills students should be able to demonstrate at each grade level for the Benchmark.</a:t>
            </a:r>
          </a:p>
        </p:txBody>
      </p:sp>
    </p:spTree>
    <p:extLst>
      <p:ext uri="{BB962C8B-B14F-4D97-AF65-F5344CB8AC3E}">
        <p14:creationId xmlns:p14="http://schemas.microsoft.com/office/powerpoint/2010/main" val="2396304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158778"/>
            <a:ext cx="10972800" cy="4013422"/>
          </a:xfrm>
        </p:spPr>
        <p:txBody>
          <a:bodyPr>
            <a:normAutofit/>
          </a:bodyPr>
          <a:lstStyle/>
          <a:p>
            <a:pPr marL="0" marR="0" lvl="0" indent="0">
              <a:lnSpc>
                <a:spcPct val="150000"/>
              </a:lnSpc>
              <a:spcBef>
                <a:spcPts val="0"/>
              </a:spcBef>
              <a:spcAft>
                <a:spcPts val="0"/>
              </a:spcAft>
              <a:buNone/>
            </a:pPr>
            <a:endParaRPr lang="en-US" sz="2800" dirty="0">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endParaRPr lang="en-US" sz="2800" dirty="0">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15 Minutes</a:t>
            </a:r>
            <a:endParaRPr lang="x-none" dirty="0">
              <a:solidFill>
                <a:schemeClr val="bg1"/>
              </a:solidFill>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438400" y="789368"/>
            <a:ext cx="8229600" cy="1080938"/>
          </a:xfrm>
        </p:spPr>
        <p:txBody>
          <a:bodyPr/>
          <a:lstStyle/>
          <a:p>
            <a:r>
              <a:rPr lang="en-US" dirty="0"/>
              <a:t>Mathematics Curriculum - Objectives</a:t>
            </a:r>
            <a:endParaRPr lang="x-none" dirty="0"/>
          </a:p>
        </p:txBody>
      </p:sp>
      <p:pic>
        <p:nvPicPr>
          <p:cNvPr id="1027" name="Picture 3" descr="C:\Users\Modern Tech\Desktop\Assistant Mathematics AKU-IED\Final Versions\Analysis-of-curriculum-of-mathematics-at-elementary-level-9-320-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7154"/>
            <a:ext cx="2766646" cy="1694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524000" y="3429000"/>
            <a:ext cx="9204960" cy="2743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Learning Objective defines the purpose of the lesson. A well written Learning Objective lays the foundation for a great lesson.</a:t>
            </a:r>
          </a:p>
        </p:txBody>
      </p:sp>
    </p:spTree>
    <p:extLst>
      <p:ext uri="{BB962C8B-B14F-4D97-AF65-F5344CB8AC3E}">
        <p14:creationId xmlns:p14="http://schemas.microsoft.com/office/powerpoint/2010/main" val="819246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158778"/>
            <a:ext cx="10972800" cy="4013422"/>
          </a:xfrm>
        </p:spPr>
        <p:txBody>
          <a:bodyPr>
            <a:normAutofit/>
          </a:bodyPr>
          <a:lstStyle/>
          <a:p>
            <a:pPr marL="0" marR="0" lvl="0" indent="0">
              <a:lnSpc>
                <a:spcPct val="150000"/>
              </a:lnSpc>
              <a:spcBef>
                <a:spcPts val="0"/>
              </a:spcBef>
              <a:spcAft>
                <a:spcPts val="0"/>
              </a:spcAft>
              <a:buNone/>
            </a:pPr>
            <a:endParaRPr lang="en-US" sz="2800" dirty="0">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endParaRPr lang="en-US" sz="2800" dirty="0">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15 Minutes</a:t>
            </a:r>
            <a:endParaRPr lang="x-none" dirty="0">
              <a:solidFill>
                <a:schemeClr val="bg1"/>
              </a:solidFill>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487680" y="776068"/>
            <a:ext cx="10058400" cy="1080938"/>
          </a:xfrm>
        </p:spPr>
        <p:txBody>
          <a:bodyPr>
            <a:noAutofit/>
          </a:bodyPr>
          <a:lstStyle/>
          <a:p>
            <a:r>
              <a:rPr lang="en-US" sz="2000" dirty="0"/>
              <a:t>1. Students will be able to demonstrate knowledge of place value (up to 6- digit numbers); represent whole numbers with words, diagrams, number lines, or symbols; order and compare numbers.</a:t>
            </a:r>
            <a:br>
              <a:rPr lang="en-US" sz="2000" dirty="0"/>
            </a:br>
            <a:endParaRPr lang="x-none" sz="2000" dirty="0"/>
          </a:p>
        </p:txBody>
      </p:sp>
      <p:sp>
        <p:nvSpPr>
          <p:cNvPr id="4" name="Rounded Rectangle 3"/>
          <p:cNvSpPr/>
          <p:nvPr/>
        </p:nvSpPr>
        <p:spPr>
          <a:xfrm>
            <a:off x="609600" y="2081725"/>
            <a:ext cx="9936480" cy="13472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2. Identify the number on tens and hundreds place</a:t>
            </a:r>
          </a:p>
        </p:txBody>
      </p:sp>
      <p:sp>
        <p:nvSpPr>
          <p:cNvPr id="8" name="Rounded Rectangle 7"/>
          <p:cNvSpPr/>
          <p:nvPr/>
        </p:nvSpPr>
        <p:spPr>
          <a:xfrm>
            <a:off x="668215" y="3751385"/>
            <a:ext cx="9936480" cy="13472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3. Students will be able to count, read, write, compare, order, add, subtract, multiply and divide numbers. They will be able to recognize fractions as part of the whole represent fractions, order and add and subtract fractions. They will be able to solve problems in contexts using appropriate number operations.</a:t>
            </a:r>
          </a:p>
        </p:txBody>
      </p:sp>
      <p:sp>
        <p:nvSpPr>
          <p:cNvPr id="9" name="Rounded Rectangle 8"/>
          <p:cNvSpPr/>
          <p:nvPr/>
        </p:nvSpPr>
        <p:spPr>
          <a:xfrm>
            <a:off x="609600" y="5257800"/>
            <a:ext cx="9936480" cy="13472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4. </a:t>
            </a:r>
            <a:r>
              <a:rPr lang="en-US" dirty="0" err="1"/>
              <a:t>Recognise</a:t>
            </a:r>
            <a:r>
              <a:rPr lang="en-US" dirty="0"/>
              <a:t> the place value of each digit in 6- digit numbers.</a:t>
            </a:r>
          </a:p>
        </p:txBody>
      </p:sp>
    </p:spTree>
    <p:extLst>
      <p:ext uri="{BB962C8B-B14F-4D97-AF65-F5344CB8AC3E}">
        <p14:creationId xmlns:p14="http://schemas.microsoft.com/office/powerpoint/2010/main" val="3639303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158778"/>
            <a:ext cx="10972800" cy="4013422"/>
          </a:xfrm>
        </p:spPr>
        <p:txBody>
          <a:bodyPr>
            <a:normAutofit/>
          </a:bodyPr>
          <a:lstStyle/>
          <a:p>
            <a:pPr marL="0" marR="0" lvl="0" indent="0">
              <a:lnSpc>
                <a:spcPct val="150000"/>
              </a:lnSpc>
              <a:spcBef>
                <a:spcPts val="0"/>
              </a:spcBef>
              <a:spcAft>
                <a:spcPts val="0"/>
              </a:spcAft>
              <a:buNone/>
            </a:pPr>
            <a:endParaRPr lang="en-US" sz="2800" dirty="0">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endParaRPr lang="en-US" sz="2800" dirty="0">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15 Minutes</a:t>
            </a:r>
            <a:endParaRPr lang="x-none" dirty="0">
              <a:solidFill>
                <a:schemeClr val="bg1"/>
              </a:solidFill>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487680" y="776068"/>
            <a:ext cx="10058400" cy="1080938"/>
          </a:xfrm>
        </p:spPr>
        <p:txBody>
          <a:bodyPr>
            <a:noAutofit/>
          </a:bodyPr>
          <a:lstStyle/>
          <a:p>
            <a:r>
              <a:rPr lang="en-US" sz="2000" dirty="0"/>
              <a:t>1. Students will be able to demonstrate knowledge of place value (up to 6- digit numbers); represent whole numbers with words, diagrams, number lines, or symbols; order and compare numbers</a:t>
            </a:r>
            <a:r>
              <a:rPr lang="en-US" sz="2000" b="1" dirty="0">
                <a:solidFill>
                  <a:srgbClr val="0070C0"/>
                </a:solidFill>
              </a:rPr>
              <a:t>.     </a:t>
            </a:r>
            <a:r>
              <a:rPr lang="en-US" sz="2400" b="1" dirty="0">
                <a:solidFill>
                  <a:srgbClr val="0070C0"/>
                </a:solidFill>
              </a:rPr>
              <a:t>[Benchmark I-III]</a:t>
            </a:r>
            <a:br>
              <a:rPr lang="en-US" sz="2400" dirty="0"/>
            </a:br>
            <a:endParaRPr lang="x-none" sz="2400" dirty="0"/>
          </a:p>
        </p:txBody>
      </p:sp>
      <p:sp>
        <p:nvSpPr>
          <p:cNvPr id="4" name="Rounded Rectangle 3"/>
          <p:cNvSpPr/>
          <p:nvPr/>
        </p:nvSpPr>
        <p:spPr>
          <a:xfrm>
            <a:off x="609600" y="2081725"/>
            <a:ext cx="9936480" cy="13472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000" dirty="0"/>
              <a:t>Identify the number on tens and hundreds place      </a:t>
            </a:r>
            <a:r>
              <a:rPr lang="en-US" sz="2400" b="1" dirty="0">
                <a:solidFill>
                  <a:srgbClr val="0070C0"/>
                </a:solidFill>
              </a:rPr>
              <a:t>[Learning objective-III]</a:t>
            </a:r>
            <a:r>
              <a:rPr lang="en-US" sz="2400" b="1" dirty="0"/>
              <a:t> </a:t>
            </a:r>
          </a:p>
        </p:txBody>
      </p:sp>
      <p:sp>
        <p:nvSpPr>
          <p:cNvPr id="8" name="Rounded Rectangle 7"/>
          <p:cNvSpPr/>
          <p:nvPr/>
        </p:nvSpPr>
        <p:spPr>
          <a:xfrm>
            <a:off x="668215" y="3751385"/>
            <a:ext cx="9936480" cy="13472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Students will be able to count, read, write, compare, order, add, subtract, multiply and divide numbers. They will be able to recognize fractions as part of the whole represent fractions, order and add and subtract fractions. They will be able to solve problems in contexts using appropriate number operations.                           </a:t>
            </a:r>
            <a:r>
              <a:rPr lang="en-US" sz="2400" b="1" dirty="0">
                <a:solidFill>
                  <a:srgbClr val="0070C0"/>
                </a:solidFill>
              </a:rPr>
              <a:t>[Standard I-XII]</a:t>
            </a:r>
            <a:endParaRPr lang="en-US" sz="2400" dirty="0"/>
          </a:p>
        </p:txBody>
      </p:sp>
      <p:sp>
        <p:nvSpPr>
          <p:cNvPr id="9" name="Rounded Rectangle 8"/>
          <p:cNvSpPr/>
          <p:nvPr/>
        </p:nvSpPr>
        <p:spPr>
          <a:xfrm>
            <a:off x="609600" y="5257800"/>
            <a:ext cx="9936480" cy="134727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err="1"/>
              <a:t>Recognise</a:t>
            </a:r>
            <a:r>
              <a:rPr lang="en-US" dirty="0"/>
              <a:t> the place value of each digit in 6- digit numbers      </a:t>
            </a:r>
            <a:r>
              <a:rPr lang="en-US" sz="2400" b="1" dirty="0">
                <a:solidFill>
                  <a:srgbClr val="0070C0"/>
                </a:solidFill>
              </a:rPr>
              <a:t>[SLO-III]</a:t>
            </a:r>
            <a:br>
              <a:rPr lang="en-US" dirty="0"/>
            </a:br>
            <a:endParaRPr lang="en-US" dirty="0"/>
          </a:p>
        </p:txBody>
      </p:sp>
    </p:spTree>
    <p:extLst>
      <p:ext uri="{BB962C8B-B14F-4D97-AF65-F5344CB8AC3E}">
        <p14:creationId xmlns:p14="http://schemas.microsoft.com/office/powerpoint/2010/main" val="1435094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92156-6B0B-CE76-642B-0238790D30EE}"/>
              </a:ext>
            </a:extLst>
          </p:cNvPr>
          <p:cNvSpPr>
            <a:spLocks noGrp="1"/>
          </p:cNvSpPr>
          <p:nvPr>
            <p:ph type="title"/>
          </p:nvPr>
        </p:nvSpPr>
        <p:spPr/>
        <p:txBody>
          <a:bodyPr>
            <a:normAutofit/>
          </a:bodyPr>
          <a:lstStyle/>
          <a:p>
            <a:pPr algn="ctr"/>
            <a:r>
              <a:rPr lang="en-US" sz="4400" b="1" dirty="0"/>
              <a:t>DAY 1</a:t>
            </a:r>
            <a:endParaRPr lang="x-none" sz="4400" b="1" dirty="0"/>
          </a:p>
        </p:txBody>
      </p:sp>
      <p:pic>
        <p:nvPicPr>
          <p:cNvPr id="1026" name="Picture 2" descr="C:\Users\Modern Tech\Desktop\Assistant Mathematics AKU-IED\Final Versions\Day 1.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5762" y="2138399"/>
            <a:ext cx="7162977" cy="40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730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158778"/>
            <a:ext cx="10972800" cy="4013422"/>
          </a:xfrm>
        </p:spPr>
        <p:txBody>
          <a:bodyPr>
            <a:normAutofit fontScale="55000" lnSpcReduction="20000"/>
          </a:bodyPr>
          <a:lstStyle/>
          <a:p>
            <a:pPr marL="0" marR="0" lvl="0" indent="0">
              <a:lnSpc>
                <a:spcPct val="150000"/>
              </a:lnSpc>
              <a:spcBef>
                <a:spcPts val="0"/>
              </a:spcBef>
              <a:spcAft>
                <a:spcPts val="0"/>
              </a:spcAft>
              <a:buNone/>
            </a:pPr>
            <a:r>
              <a:rPr lang="en-US" sz="3200" dirty="0">
                <a:solidFill>
                  <a:schemeClr val="bg1"/>
                </a:solidFill>
                <a:effectLst/>
                <a:ea typeface="Calibri" panose="020F0502020204030204" pitchFamily="34" charset="0"/>
                <a:cs typeface="Arial" panose="020B0604020202020204" pitchFamily="34" charset="0"/>
              </a:rPr>
              <a:t>Task: </a:t>
            </a:r>
          </a:p>
          <a:p>
            <a:pPr marR="0" lvl="0">
              <a:lnSpc>
                <a:spcPct val="150000"/>
              </a:lnSpc>
              <a:spcBef>
                <a:spcPts val="0"/>
              </a:spcBef>
              <a:spcAft>
                <a:spcPts val="0"/>
              </a:spcAft>
              <a:buFont typeface="Wingdings" pitchFamily="2" charset="2"/>
              <a:buChar char="§"/>
            </a:pPr>
            <a:r>
              <a:rPr lang="en-US" sz="3200" dirty="0">
                <a:solidFill>
                  <a:schemeClr val="bg1"/>
                </a:solidFill>
                <a:effectLst/>
                <a:ea typeface="Calibri" panose="020F0502020204030204" pitchFamily="34" charset="0"/>
                <a:cs typeface="Arial" panose="020B0604020202020204" pitchFamily="34" charset="0"/>
              </a:rPr>
              <a:t>Guess the one-digit number by asking maximum of 8 questions</a:t>
            </a:r>
          </a:p>
          <a:p>
            <a:pPr marR="0" lvl="0">
              <a:lnSpc>
                <a:spcPct val="150000"/>
              </a:lnSpc>
              <a:spcBef>
                <a:spcPts val="0"/>
              </a:spcBef>
              <a:spcAft>
                <a:spcPts val="0"/>
              </a:spcAft>
              <a:buFont typeface="Wingdings" pitchFamily="2" charset="2"/>
              <a:buChar char="§"/>
            </a:pPr>
            <a:r>
              <a:rPr lang="en-US" sz="3200" dirty="0">
                <a:solidFill>
                  <a:schemeClr val="bg1"/>
                </a:solidFill>
                <a:effectLst/>
                <a:ea typeface="Calibri" panose="020F0502020204030204" pitchFamily="34" charset="0"/>
                <a:cs typeface="Arial" panose="020B0604020202020204" pitchFamily="34" charset="0"/>
              </a:rPr>
              <a:t>Ask questions to facilitator for specific place value that can only be answered in YES or NO</a:t>
            </a:r>
          </a:p>
          <a:p>
            <a:pPr marR="0" lvl="0">
              <a:lnSpc>
                <a:spcPct val="150000"/>
              </a:lnSpc>
              <a:spcBef>
                <a:spcPts val="0"/>
              </a:spcBef>
              <a:spcAft>
                <a:spcPts val="0"/>
              </a:spcAft>
              <a:buFont typeface="Wingdings" pitchFamily="2" charset="2"/>
              <a:buChar char="§"/>
            </a:pPr>
            <a:r>
              <a:rPr lang="en-US" sz="3200" dirty="0">
                <a:solidFill>
                  <a:schemeClr val="bg1"/>
                </a:solidFill>
                <a:effectLst/>
                <a:ea typeface="Calibri" panose="020F0502020204030204" pitchFamily="34" charset="0"/>
                <a:cs typeface="Arial" panose="020B0604020202020204" pitchFamily="34" charset="0"/>
              </a:rPr>
              <a:t>Based on facilitator’s response, write for each correct guess of a digit in the appropriate box</a:t>
            </a:r>
          </a:p>
          <a:p>
            <a:pPr marR="0" lvl="0">
              <a:lnSpc>
                <a:spcPct val="150000"/>
              </a:lnSpc>
              <a:spcBef>
                <a:spcPts val="0"/>
              </a:spcBef>
              <a:spcAft>
                <a:spcPts val="0"/>
              </a:spcAft>
              <a:buFont typeface="Wingdings" pitchFamily="2" charset="2"/>
              <a:buChar char="§"/>
            </a:pPr>
            <a:r>
              <a:rPr lang="en-US" sz="3200" dirty="0">
                <a:solidFill>
                  <a:schemeClr val="bg1"/>
                </a:solidFill>
                <a:effectLst/>
                <a:ea typeface="Calibri" panose="020F0502020204030204" pitchFamily="34" charset="0"/>
                <a:cs typeface="Arial" panose="020B0604020202020204" pitchFamily="34" charset="0"/>
              </a:rPr>
              <a:t>Continue until all three digits of the number are correctly guessed</a:t>
            </a:r>
          </a:p>
          <a:p>
            <a:pPr marL="0" marR="0" lvl="0" indent="0">
              <a:lnSpc>
                <a:spcPct val="150000"/>
              </a:lnSpc>
              <a:spcBef>
                <a:spcPts val="0"/>
              </a:spcBef>
              <a:spcAft>
                <a:spcPts val="0"/>
              </a:spcAft>
              <a:buNone/>
            </a:pPr>
            <a:endParaRPr lang="en-US" sz="2800" dirty="0">
              <a:solidFill>
                <a:schemeClr val="bg1"/>
              </a:solidFill>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r>
              <a:rPr lang="en-US" sz="2900" dirty="0">
                <a:solidFill>
                  <a:schemeClr val="bg1"/>
                </a:solidFill>
                <a:effectLst/>
                <a:ea typeface="Calibri" panose="020F0502020204030204" pitchFamily="34" charset="0"/>
                <a:cs typeface="Arial" panose="020B0604020202020204" pitchFamily="34" charset="0"/>
              </a:rPr>
              <a:t>Example of the Questions:</a:t>
            </a:r>
          </a:p>
          <a:p>
            <a:pPr marL="457200" marR="0" lvl="0" indent="-457200">
              <a:lnSpc>
                <a:spcPct val="150000"/>
              </a:lnSpc>
              <a:spcBef>
                <a:spcPts val="0"/>
              </a:spcBef>
              <a:spcAft>
                <a:spcPts val="0"/>
              </a:spcAft>
              <a:buAutoNum type="arabicPeriod"/>
            </a:pPr>
            <a:r>
              <a:rPr lang="en-US" sz="2900" dirty="0">
                <a:solidFill>
                  <a:schemeClr val="bg1"/>
                </a:solidFill>
              </a:rPr>
              <a:t>Is the greater than 5? NO </a:t>
            </a:r>
          </a:p>
          <a:p>
            <a:pPr marL="457200" marR="0" lvl="0" indent="-457200">
              <a:lnSpc>
                <a:spcPct val="150000"/>
              </a:lnSpc>
              <a:spcBef>
                <a:spcPts val="0"/>
              </a:spcBef>
              <a:spcAft>
                <a:spcPts val="0"/>
              </a:spcAft>
              <a:buAutoNum type="arabicPeriod"/>
            </a:pPr>
            <a:r>
              <a:rPr lang="en-US" sz="2900" dirty="0">
                <a:solidFill>
                  <a:schemeClr val="bg1"/>
                </a:solidFill>
              </a:rPr>
              <a:t>Is the an even number? YES</a:t>
            </a:r>
          </a:p>
          <a:p>
            <a:pPr marL="457200" marR="0" lvl="0" indent="-457200">
              <a:lnSpc>
                <a:spcPct val="150000"/>
              </a:lnSpc>
              <a:spcBef>
                <a:spcPts val="0"/>
              </a:spcBef>
              <a:spcAft>
                <a:spcPts val="0"/>
              </a:spcAft>
              <a:buAutoNum type="arabicPeriod"/>
            </a:pPr>
            <a:r>
              <a:rPr lang="en-US" sz="2900" dirty="0">
                <a:solidFill>
                  <a:schemeClr val="bg1"/>
                </a:solidFill>
              </a:rPr>
              <a:t>Is the less than 3? NO</a:t>
            </a:r>
          </a:p>
          <a:p>
            <a:pPr marL="457200" marR="0" lvl="0" indent="-457200">
              <a:lnSpc>
                <a:spcPct val="150000"/>
              </a:lnSpc>
              <a:spcBef>
                <a:spcPts val="0"/>
              </a:spcBef>
              <a:spcAft>
                <a:spcPts val="0"/>
              </a:spcAft>
              <a:buAutoNum type="arabicPeriod"/>
            </a:pPr>
            <a:r>
              <a:rPr lang="en-US" sz="2900" dirty="0">
                <a:solidFill>
                  <a:schemeClr val="bg1"/>
                </a:solidFill>
              </a:rPr>
              <a:t>One who says “Number is 4’ is the winner </a:t>
            </a:r>
            <a:endParaRPr lang="en-US" sz="2900" dirty="0">
              <a:solidFill>
                <a:schemeClr val="bg1"/>
              </a:solidFill>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endParaRPr lang="en-US" sz="2800" dirty="0">
              <a:solidFill>
                <a:schemeClr val="bg1"/>
              </a:solidFill>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endParaRPr lang="en-US" sz="2800" dirty="0">
              <a:solidFill>
                <a:schemeClr val="bg1"/>
              </a:solidFill>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20 Minutes</a:t>
            </a:r>
            <a:endParaRPr lang="x-none" dirty="0">
              <a:solidFill>
                <a:schemeClr val="bg1"/>
              </a:solidFill>
            </a:endParaRPr>
          </a:p>
        </p:txBody>
      </p:sp>
      <p:pic>
        <p:nvPicPr>
          <p:cNvPr id="2050" name="Picture 2" descr="C:\Users\Modern Tech\Desktop\Assistant Mathematics AKU-IED\Final Versions\11707235-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69631" y="596412"/>
            <a:ext cx="1466850" cy="14668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438399" y="789368"/>
            <a:ext cx="7244479" cy="1080938"/>
          </a:xfrm>
        </p:spPr>
        <p:txBody>
          <a:bodyPr/>
          <a:lstStyle/>
          <a:p>
            <a:r>
              <a:rPr lang="en-US" dirty="0"/>
              <a:t>Guess one-digit Number</a:t>
            </a:r>
            <a:endParaRPr lang="x-none" dirty="0"/>
          </a:p>
        </p:txBody>
      </p:sp>
      <p:graphicFrame>
        <p:nvGraphicFramePr>
          <p:cNvPr id="9" name="Table 8"/>
          <p:cNvGraphicFramePr>
            <a:graphicFrameLocks noGrp="1"/>
          </p:cNvGraphicFramePr>
          <p:nvPr>
            <p:extLst>
              <p:ext uri="{D42A27DB-BD31-4B8C-83A1-F6EECF244321}">
                <p14:modId xmlns:p14="http://schemas.microsoft.com/office/powerpoint/2010/main" val="924368062"/>
              </p:ext>
            </p:extLst>
          </p:nvPr>
        </p:nvGraphicFramePr>
        <p:xfrm>
          <a:off x="7010400" y="4343400"/>
          <a:ext cx="1422400" cy="128524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0000"/>
                    </a:ext>
                  </a:extLst>
                </a:gridCol>
              </a:tblGrid>
              <a:tr h="1285240">
                <a:tc>
                  <a:txBody>
                    <a:bodyPr/>
                    <a:lstStyle/>
                    <a:p>
                      <a:endParaRPr lang="en-US" dirty="0"/>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00430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158778"/>
            <a:ext cx="10972800" cy="4013422"/>
          </a:xfrm>
        </p:spPr>
        <p:txBody>
          <a:bodyPr>
            <a:normAutofit fontScale="55000" lnSpcReduction="20000"/>
          </a:bodyPr>
          <a:lstStyle/>
          <a:p>
            <a:pPr marL="0" marR="0" lvl="0" indent="0">
              <a:lnSpc>
                <a:spcPct val="150000"/>
              </a:lnSpc>
              <a:spcBef>
                <a:spcPts val="0"/>
              </a:spcBef>
              <a:spcAft>
                <a:spcPts val="0"/>
              </a:spcAft>
              <a:buNone/>
            </a:pPr>
            <a:r>
              <a:rPr lang="en-US" sz="3200" dirty="0">
                <a:solidFill>
                  <a:schemeClr val="bg1"/>
                </a:solidFill>
                <a:effectLst/>
                <a:ea typeface="Calibri" panose="020F0502020204030204" pitchFamily="34" charset="0"/>
                <a:cs typeface="Arial" panose="020B0604020202020204" pitchFamily="34" charset="0"/>
              </a:rPr>
              <a:t>Task: </a:t>
            </a:r>
          </a:p>
          <a:p>
            <a:pPr marR="0" lvl="0">
              <a:lnSpc>
                <a:spcPct val="150000"/>
              </a:lnSpc>
              <a:spcBef>
                <a:spcPts val="0"/>
              </a:spcBef>
              <a:spcAft>
                <a:spcPts val="0"/>
              </a:spcAft>
              <a:buFont typeface="Wingdings" pitchFamily="2" charset="2"/>
              <a:buChar char="§"/>
            </a:pPr>
            <a:r>
              <a:rPr lang="en-US" sz="3200" dirty="0">
                <a:solidFill>
                  <a:schemeClr val="bg1"/>
                </a:solidFill>
                <a:effectLst/>
                <a:ea typeface="Calibri" panose="020F0502020204030204" pitchFamily="34" charset="0"/>
                <a:cs typeface="Arial" panose="020B0604020202020204" pitchFamily="34" charset="0"/>
              </a:rPr>
              <a:t>Guess the 3-digit number by asking maximum of 8 questions</a:t>
            </a:r>
          </a:p>
          <a:p>
            <a:pPr marR="0" lvl="0">
              <a:lnSpc>
                <a:spcPct val="150000"/>
              </a:lnSpc>
              <a:spcBef>
                <a:spcPts val="0"/>
              </a:spcBef>
              <a:spcAft>
                <a:spcPts val="0"/>
              </a:spcAft>
              <a:buFont typeface="Wingdings" pitchFamily="2" charset="2"/>
              <a:buChar char="§"/>
            </a:pPr>
            <a:r>
              <a:rPr lang="en-US" sz="3200" dirty="0">
                <a:solidFill>
                  <a:schemeClr val="bg1"/>
                </a:solidFill>
                <a:effectLst/>
                <a:ea typeface="Calibri" panose="020F0502020204030204" pitchFamily="34" charset="0"/>
                <a:cs typeface="Arial" panose="020B0604020202020204" pitchFamily="34" charset="0"/>
              </a:rPr>
              <a:t>Ask questions to facilitator for specific place value that can only be answered in YES or NO</a:t>
            </a:r>
          </a:p>
          <a:p>
            <a:pPr marR="0" lvl="0">
              <a:lnSpc>
                <a:spcPct val="150000"/>
              </a:lnSpc>
              <a:spcBef>
                <a:spcPts val="0"/>
              </a:spcBef>
              <a:spcAft>
                <a:spcPts val="0"/>
              </a:spcAft>
              <a:buFont typeface="Wingdings" pitchFamily="2" charset="2"/>
              <a:buChar char="§"/>
            </a:pPr>
            <a:r>
              <a:rPr lang="en-US" sz="3200" dirty="0">
                <a:solidFill>
                  <a:schemeClr val="bg1"/>
                </a:solidFill>
                <a:effectLst/>
                <a:ea typeface="Calibri" panose="020F0502020204030204" pitchFamily="34" charset="0"/>
                <a:cs typeface="Arial" panose="020B0604020202020204" pitchFamily="34" charset="0"/>
              </a:rPr>
              <a:t>Based on facilitator’s response, write for each correct guess of a digit in the appropriate box</a:t>
            </a:r>
          </a:p>
          <a:p>
            <a:pPr marR="0" lvl="0">
              <a:lnSpc>
                <a:spcPct val="150000"/>
              </a:lnSpc>
              <a:spcBef>
                <a:spcPts val="0"/>
              </a:spcBef>
              <a:spcAft>
                <a:spcPts val="0"/>
              </a:spcAft>
              <a:buFont typeface="Wingdings" pitchFamily="2" charset="2"/>
              <a:buChar char="§"/>
            </a:pPr>
            <a:r>
              <a:rPr lang="en-US" sz="3200" dirty="0">
                <a:solidFill>
                  <a:schemeClr val="bg1"/>
                </a:solidFill>
                <a:effectLst/>
                <a:ea typeface="Calibri" panose="020F0502020204030204" pitchFamily="34" charset="0"/>
                <a:cs typeface="Arial" panose="020B0604020202020204" pitchFamily="34" charset="0"/>
              </a:rPr>
              <a:t>Continue until all three digits of the number are correctly guessed</a:t>
            </a:r>
          </a:p>
          <a:p>
            <a:pPr marL="0" marR="0" lvl="0" indent="0">
              <a:lnSpc>
                <a:spcPct val="150000"/>
              </a:lnSpc>
              <a:spcBef>
                <a:spcPts val="0"/>
              </a:spcBef>
              <a:spcAft>
                <a:spcPts val="0"/>
              </a:spcAft>
              <a:buNone/>
            </a:pPr>
            <a:endParaRPr lang="en-US" sz="2800" dirty="0">
              <a:solidFill>
                <a:schemeClr val="bg1"/>
              </a:solidFill>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r>
              <a:rPr lang="en-US" sz="2900" dirty="0">
                <a:solidFill>
                  <a:schemeClr val="bg1"/>
                </a:solidFill>
                <a:effectLst/>
                <a:ea typeface="Calibri" panose="020F0502020204030204" pitchFamily="34" charset="0"/>
                <a:cs typeface="Arial" panose="020B0604020202020204" pitchFamily="34" charset="0"/>
              </a:rPr>
              <a:t>Example of the Questions:</a:t>
            </a:r>
          </a:p>
          <a:p>
            <a:pPr marL="457200" marR="0" lvl="0" indent="-457200">
              <a:lnSpc>
                <a:spcPct val="150000"/>
              </a:lnSpc>
              <a:spcBef>
                <a:spcPts val="0"/>
              </a:spcBef>
              <a:spcAft>
                <a:spcPts val="0"/>
              </a:spcAft>
              <a:buAutoNum type="arabicPeriod"/>
            </a:pPr>
            <a:r>
              <a:rPr lang="en-US" sz="2900" dirty="0">
                <a:solidFill>
                  <a:schemeClr val="bg1"/>
                </a:solidFill>
              </a:rPr>
              <a:t>Is the digit in the hundreds place greater than 5? NO </a:t>
            </a:r>
          </a:p>
          <a:p>
            <a:pPr marL="457200" marR="0" lvl="0" indent="-457200">
              <a:lnSpc>
                <a:spcPct val="150000"/>
              </a:lnSpc>
              <a:spcBef>
                <a:spcPts val="0"/>
              </a:spcBef>
              <a:spcAft>
                <a:spcPts val="0"/>
              </a:spcAft>
              <a:buAutoNum type="arabicPeriod"/>
            </a:pPr>
            <a:r>
              <a:rPr lang="en-US" sz="2900" dirty="0">
                <a:solidFill>
                  <a:schemeClr val="bg1"/>
                </a:solidFill>
              </a:rPr>
              <a:t>Is the digit in the hundreds place an even number? YES</a:t>
            </a:r>
          </a:p>
          <a:p>
            <a:pPr marL="457200" marR="0" lvl="0" indent="-457200">
              <a:lnSpc>
                <a:spcPct val="150000"/>
              </a:lnSpc>
              <a:spcBef>
                <a:spcPts val="0"/>
              </a:spcBef>
              <a:spcAft>
                <a:spcPts val="0"/>
              </a:spcAft>
              <a:buAutoNum type="arabicPeriod"/>
            </a:pPr>
            <a:r>
              <a:rPr lang="en-US" sz="2900" dirty="0">
                <a:solidFill>
                  <a:schemeClr val="bg1"/>
                </a:solidFill>
              </a:rPr>
              <a:t>Is the digit in the hundreds place greater than 3? YES </a:t>
            </a:r>
            <a:endParaRPr lang="en-US" sz="2900" dirty="0">
              <a:solidFill>
                <a:schemeClr val="bg1"/>
              </a:solidFill>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endParaRPr lang="en-US" sz="2800" dirty="0">
              <a:solidFill>
                <a:schemeClr val="bg1"/>
              </a:solidFill>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endParaRPr lang="en-US" sz="2800" dirty="0">
              <a:solidFill>
                <a:schemeClr val="bg1"/>
              </a:solidFill>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20 Minutes</a:t>
            </a:r>
            <a:endParaRPr lang="x-none" dirty="0">
              <a:solidFill>
                <a:schemeClr val="bg1"/>
              </a:solidFill>
            </a:endParaRPr>
          </a:p>
        </p:txBody>
      </p:sp>
      <p:pic>
        <p:nvPicPr>
          <p:cNvPr id="2050" name="Picture 2" descr="C:\Users\Modern Tech\Desktop\Assistant Mathematics AKU-IED\Final Versions\11707235-removebg-pre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69631" y="596412"/>
            <a:ext cx="1466850" cy="146685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438399" y="789368"/>
            <a:ext cx="7244479" cy="1080938"/>
          </a:xfrm>
        </p:spPr>
        <p:txBody>
          <a:bodyPr/>
          <a:lstStyle/>
          <a:p>
            <a:r>
              <a:rPr lang="en-US" dirty="0"/>
              <a:t>Guess the 3-digit Number</a:t>
            </a:r>
            <a:endParaRPr lang="x-none" dirty="0"/>
          </a:p>
        </p:txBody>
      </p:sp>
      <p:graphicFrame>
        <p:nvGraphicFramePr>
          <p:cNvPr id="9" name="Table 8"/>
          <p:cNvGraphicFramePr>
            <a:graphicFrameLocks noGrp="1"/>
          </p:cNvGraphicFramePr>
          <p:nvPr/>
        </p:nvGraphicFramePr>
        <p:xfrm>
          <a:off x="7315200" y="5175432"/>
          <a:ext cx="4267200" cy="128524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tblGrid>
              <a:tr h="1285240">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6105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8367-43E5-8263-581F-56264850E2D7}"/>
              </a:ext>
            </a:extLst>
          </p:cNvPr>
          <p:cNvSpPr>
            <a:spLocks noGrp="1"/>
          </p:cNvSpPr>
          <p:nvPr>
            <p:ph type="title"/>
          </p:nvPr>
        </p:nvSpPr>
        <p:spPr>
          <a:xfrm>
            <a:off x="609601" y="753228"/>
            <a:ext cx="9684582" cy="1080938"/>
          </a:xfrm>
        </p:spPr>
        <p:txBody>
          <a:bodyPr>
            <a:normAutofit fontScale="90000"/>
          </a:bodyPr>
          <a:lstStyle/>
          <a:p>
            <a:br>
              <a:rPr lang="en-US" dirty="0"/>
            </a:br>
            <a:r>
              <a:rPr lang="en-US" dirty="0"/>
              <a:t>Learning Outcomes of the day!</a:t>
            </a:r>
            <a:br>
              <a:rPr lang="en-US" dirty="0"/>
            </a:br>
            <a:endParaRPr lang="x-none" dirty="0"/>
          </a:p>
        </p:txBody>
      </p:sp>
      <p:sp>
        <p:nvSpPr>
          <p:cNvPr id="6" name="Rectangle: Rounded Corners 5">
            <a:extLst>
              <a:ext uri="{FF2B5EF4-FFF2-40B4-BE49-F238E27FC236}">
                <a16:creationId xmlns:a16="http://schemas.microsoft.com/office/drawing/2014/main" id="{36B9D6BB-C5E4-CE9E-49C6-1F14BBFA025C}"/>
              </a:ext>
            </a:extLst>
          </p:cNvPr>
          <p:cNvSpPr/>
          <p:nvPr/>
        </p:nvSpPr>
        <p:spPr>
          <a:xfrm>
            <a:off x="609600" y="2623826"/>
            <a:ext cx="10972800" cy="45602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endParaRPr lang="en-US" sz="2000" dirty="0">
              <a:solidFill>
                <a:prstClr val="black"/>
              </a:solidFill>
            </a:endParaRPr>
          </a:p>
          <a:p>
            <a:pPr defTabSz="914400">
              <a:lnSpc>
                <a:spcPct val="106000"/>
              </a:lnSpc>
            </a:pPr>
            <a:r>
              <a:rPr lang="en-US" sz="1900" dirty="0">
                <a:solidFill>
                  <a:schemeClr val="bg1"/>
                </a:solidFill>
              </a:rPr>
              <a:t>Identify the pre-base-ten understanding based on a count-by one’s approach to quantity (sticks) </a:t>
            </a:r>
            <a:endParaRPr lang="x-none" sz="1900" dirty="0">
              <a:solidFill>
                <a:schemeClr val="bg1"/>
              </a:solidFill>
            </a:endParaRPr>
          </a:p>
          <a:p>
            <a:pPr defTabSz="914400">
              <a:lnSpc>
                <a:spcPct val="106000"/>
              </a:lnSpc>
            </a:pPr>
            <a:endParaRPr lang="x-none" sz="2000" dirty="0">
              <a:solidFill>
                <a:prstClr val="black"/>
              </a:solidFill>
              <a:effectLst>
                <a:outerShdw blurRad="228600" algn="ctr" rotWithShape="0">
                  <a:prstClr val="black">
                    <a:alpha val="53000"/>
                  </a:prstClr>
                </a:outerShdw>
              </a:effectLst>
            </a:endParaRPr>
          </a:p>
        </p:txBody>
      </p:sp>
      <p:sp>
        <p:nvSpPr>
          <p:cNvPr id="7" name="Rectangle: Rounded Corners 6">
            <a:extLst>
              <a:ext uri="{FF2B5EF4-FFF2-40B4-BE49-F238E27FC236}">
                <a16:creationId xmlns:a16="http://schemas.microsoft.com/office/drawing/2014/main" id="{411E6FE2-198E-D95E-822E-696F65EDEC94}"/>
              </a:ext>
            </a:extLst>
          </p:cNvPr>
          <p:cNvSpPr/>
          <p:nvPr/>
        </p:nvSpPr>
        <p:spPr>
          <a:xfrm>
            <a:off x="609600" y="3298288"/>
            <a:ext cx="10972800" cy="32004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endParaRPr lang="en-US" sz="2000" dirty="0">
              <a:solidFill>
                <a:prstClr val="black"/>
              </a:solidFill>
            </a:endParaRPr>
          </a:p>
          <a:p>
            <a:pPr defTabSz="914400">
              <a:lnSpc>
                <a:spcPct val="106000"/>
              </a:lnSpc>
            </a:pPr>
            <a:r>
              <a:rPr lang="en-US" sz="2000" dirty="0">
                <a:solidFill>
                  <a:schemeClr val="bg1"/>
                </a:solidFill>
              </a:rPr>
              <a:t>Explore different ways to read the numbers using place value blocks </a:t>
            </a:r>
            <a:endParaRPr lang="x-none" sz="2000">
              <a:solidFill>
                <a:schemeClr val="bg1"/>
              </a:solidFill>
            </a:endParaRPr>
          </a:p>
          <a:p>
            <a:pPr defTabSz="914400">
              <a:lnSpc>
                <a:spcPct val="106000"/>
              </a:lnSpc>
            </a:pPr>
            <a:endParaRPr lang="x-none" sz="2000" dirty="0">
              <a:solidFill>
                <a:sysClr val="windowText" lastClr="000000"/>
              </a:solidFill>
              <a:effectLst>
                <a:outerShdw blurRad="228600" algn="ctr" rotWithShape="0">
                  <a:prstClr val="black">
                    <a:alpha val="53000"/>
                  </a:prstClr>
                </a:outerShdw>
              </a:effectLst>
            </a:endParaRPr>
          </a:p>
        </p:txBody>
      </p:sp>
      <p:pic>
        <p:nvPicPr>
          <p:cNvPr id="16" name="Picture 15">
            <a:extLst>
              <a:ext uri="{FF2B5EF4-FFF2-40B4-BE49-F238E27FC236}">
                <a16:creationId xmlns:a16="http://schemas.microsoft.com/office/drawing/2014/main" id="{E03841F9-89D1-7BCF-C468-4A8FC55B07F0}"/>
              </a:ext>
            </a:extLst>
          </p:cNvPr>
          <p:cNvPicPr>
            <a:picLocks noChangeAspect="1"/>
          </p:cNvPicPr>
          <p:nvPr/>
        </p:nvPicPr>
        <p:blipFill>
          <a:blip r:embed="rId2"/>
          <a:stretch>
            <a:fillRect/>
          </a:stretch>
        </p:blipFill>
        <p:spPr>
          <a:xfrm flipH="1">
            <a:off x="7924800" y="59671"/>
            <a:ext cx="2029108" cy="1981477"/>
          </a:xfrm>
          <a:prstGeom prst="rect">
            <a:avLst/>
          </a:prstGeom>
        </p:spPr>
      </p:pic>
      <p:sp>
        <p:nvSpPr>
          <p:cNvPr id="18" name="TextBox 17">
            <a:extLst>
              <a:ext uri="{FF2B5EF4-FFF2-40B4-BE49-F238E27FC236}">
                <a16:creationId xmlns:a16="http://schemas.microsoft.com/office/drawing/2014/main" id="{E522A689-7DE4-CADB-9AB8-699B48C71415}"/>
              </a:ext>
            </a:extLst>
          </p:cNvPr>
          <p:cNvSpPr txBox="1"/>
          <p:nvPr/>
        </p:nvSpPr>
        <p:spPr>
          <a:xfrm>
            <a:off x="609600" y="2168511"/>
            <a:ext cx="9144000" cy="456022"/>
          </a:xfrm>
          <a:prstGeom prst="rect">
            <a:avLst/>
          </a:prstGeom>
          <a:noFill/>
        </p:spPr>
        <p:txBody>
          <a:bodyPr wrap="square">
            <a:spAutoFit/>
          </a:bodyPr>
          <a:lstStyle/>
          <a:p>
            <a:pPr defTabSz="914400">
              <a:lnSpc>
                <a:spcPct val="106000"/>
              </a:lnSpc>
            </a:pPr>
            <a:r>
              <a:rPr lang="en-US" sz="2400" dirty="0">
                <a:solidFill>
                  <a:prstClr val="black"/>
                </a:solidFill>
              </a:rPr>
              <a:t>By the end of the day participants will be able to: </a:t>
            </a:r>
            <a:endParaRPr lang="x-none" sz="2400" dirty="0">
              <a:solidFill>
                <a:prstClr val="black"/>
              </a:solidFill>
              <a:effectLst>
                <a:outerShdw blurRad="228600" algn="ctr" rotWithShape="0">
                  <a:prstClr val="black">
                    <a:alpha val="53000"/>
                  </a:prstClr>
                </a:outerShdw>
              </a:effectLst>
            </a:endParaRPr>
          </a:p>
        </p:txBody>
      </p:sp>
      <p:sp>
        <p:nvSpPr>
          <p:cNvPr id="19" name="Rectangle: Rounded Corners 6">
            <a:extLst>
              <a:ext uri="{FF2B5EF4-FFF2-40B4-BE49-F238E27FC236}">
                <a16:creationId xmlns:a16="http://schemas.microsoft.com/office/drawing/2014/main" id="{411E6FE2-198E-D95E-822E-696F65EDEC94}"/>
              </a:ext>
            </a:extLst>
          </p:cNvPr>
          <p:cNvSpPr/>
          <p:nvPr/>
        </p:nvSpPr>
        <p:spPr>
          <a:xfrm>
            <a:off x="609600" y="5822852"/>
            <a:ext cx="10972800" cy="1263748"/>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r>
              <a:rPr lang="en-US" sz="2000" dirty="0">
                <a:solidFill>
                  <a:schemeClr val="bg1"/>
                </a:solidFill>
              </a:rPr>
              <a:t>Design and implement a lesson plan on BOPPPS template that effectively conveys addition and subtraction using grouping and regrouping with sticks, money and place value blocks </a:t>
            </a:r>
            <a:endParaRPr lang="x-none" sz="2000" dirty="0">
              <a:solidFill>
                <a:schemeClr val="bg1"/>
              </a:solidFill>
              <a:effectLst>
                <a:outerShdw blurRad="228600" algn="ctr" rotWithShape="0">
                  <a:prstClr val="black">
                    <a:alpha val="53000"/>
                  </a:prstClr>
                </a:outerShdw>
              </a:effectLst>
            </a:endParaRPr>
          </a:p>
        </p:txBody>
      </p:sp>
      <p:sp>
        <p:nvSpPr>
          <p:cNvPr id="11" name="Rectangle: Rounded Corners 6">
            <a:extLst>
              <a:ext uri="{FF2B5EF4-FFF2-40B4-BE49-F238E27FC236}">
                <a16:creationId xmlns:a16="http://schemas.microsoft.com/office/drawing/2014/main" id="{411E6FE2-198E-D95E-822E-696F65EDEC94}"/>
              </a:ext>
            </a:extLst>
          </p:cNvPr>
          <p:cNvSpPr/>
          <p:nvPr/>
        </p:nvSpPr>
        <p:spPr>
          <a:xfrm>
            <a:off x="609600" y="3728525"/>
            <a:ext cx="10972800" cy="482404"/>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endParaRPr lang="en-US" sz="2000" dirty="0">
              <a:solidFill>
                <a:prstClr val="black"/>
              </a:solidFill>
            </a:endParaRPr>
          </a:p>
          <a:p>
            <a:pPr defTabSz="914400">
              <a:lnSpc>
                <a:spcPct val="106000"/>
              </a:lnSpc>
            </a:pPr>
            <a:r>
              <a:rPr lang="en-US" sz="2000" dirty="0">
                <a:solidFill>
                  <a:schemeClr val="bg1"/>
                </a:solidFill>
              </a:rPr>
              <a:t>Identify and write two-digit and three-digit numbers using concrete and pictorial representation </a:t>
            </a:r>
            <a:endParaRPr lang="x-none" sz="2000" dirty="0">
              <a:solidFill>
                <a:schemeClr val="bg1"/>
              </a:solidFill>
            </a:endParaRPr>
          </a:p>
          <a:p>
            <a:pPr defTabSz="914400">
              <a:lnSpc>
                <a:spcPct val="106000"/>
              </a:lnSpc>
            </a:pPr>
            <a:endParaRPr lang="x-none" sz="2000" dirty="0">
              <a:solidFill>
                <a:sysClr val="windowText" lastClr="000000"/>
              </a:solidFill>
              <a:effectLst>
                <a:outerShdw blurRad="228600" algn="ctr" rotWithShape="0">
                  <a:prstClr val="black">
                    <a:alpha val="53000"/>
                  </a:prstClr>
                </a:outerShdw>
              </a:effectLst>
            </a:endParaRPr>
          </a:p>
        </p:txBody>
      </p:sp>
      <p:sp>
        <p:nvSpPr>
          <p:cNvPr id="12" name="Rectangle: Rounded Corners 6">
            <a:extLst>
              <a:ext uri="{FF2B5EF4-FFF2-40B4-BE49-F238E27FC236}">
                <a16:creationId xmlns:a16="http://schemas.microsoft.com/office/drawing/2014/main" id="{411E6FE2-198E-D95E-822E-696F65EDEC94}"/>
              </a:ext>
            </a:extLst>
          </p:cNvPr>
          <p:cNvSpPr/>
          <p:nvPr/>
        </p:nvSpPr>
        <p:spPr>
          <a:xfrm>
            <a:off x="609600" y="4389118"/>
            <a:ext cx="10972800" cy="32004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endParaRPr lang="en-US" sz="2000" dirty="0">
              <a:solidFill>
                <a:prstClr val="black"/>
              </a:solidFill>
            </a:endParaRPr>
          </a:p>
          <a:p>
            <a:pPr defTabSz="914400">
              <a:lnSpc>
                <a:spcPct val="106000"/>
              </a:lnSpc>
            </a:pPr>
            <a:r>
              <a:rPr lang="en-US" sz="2000" dirty="0">
                <a:solidFill>
                  <a:schemeClr val="bg1"/>
                </a:solidFill>
              </a:rPr>
              <a:t>Recognize the value of the digit using a place value chart </a:t>
            </a:r>
            <a:endParaRPr lang="x-none" sz="2000">
              <a:solidFill>
                <a:schemeClr val="bg1"/>
              </a:solidFill>
            </a:endParaRPr>
          </a:p>
          <a:p>
            <a:pPr defTabSz="914400">
              <a:lnSpc>
                <a:spcPct val="106000"/>
              </a:lnSpc>
            </a:pPr>
            <a:endParaRPr lang="x-none" sz="2000" dirty="0">
              <a:solidFill>
                <a:sysClr val="windowText" lastClr="000000"/>
              </a:solidFill>
              <a:effectLst>
                <a:outerShdw blurRad="228600" algn="ctr" rotWithShape="0">
                  <a:prstClr val="black">
                    <a:alpha val="53000"/>
                  </a:prstClr>
                </a:outerShdw>
              </a:effectLst>
            </a:endParaRPr>
          </a:p>
        </p:txBody>
      </p:sp>
      <p:sp>
        <p:nvSpPr>
          <p:cNvPr id="13" name="Rectangle: Rounded Corners 6">
            <a:extLst>
              <a:ext uri="{FF2B5EF4-FFF2-40B4-BE49-F238E27FC236}">
                <a16:creationId xmlns:a16="http://schemas.microsoft.com/office/drawing/2014/main" id="{411E6FE2-198E-D95E-822E-696F65EDEC94}"/>
              </a:ext>
            </a:extLst>
          </p:cNvPr>
          <p:cNvSpPr/>
          <p:nvPr/>
        </p:nvSpPr>
        <p:spPr>
          <a:xfrm>
            <a:off x="609600" y="4920175"/>
            <a:ext cx="10972800" cy="32004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endParaRPr lang="en-US" sz="2000" dirty="0">
              <a:solidFill>
                <a:prstClr val="black"/>
              </a:solidFill>
            </a:endParaRPr>
          </a:p>
          <a:p>
            <a:pPr defTabSz="914400">
              <a:lnSpc>
                <a:spcPct val="106000"/>
              </a:lnSpc>
            </a:pPr>
            <a:r>
              <a:rPr lang="en-US" sz="2000" dirty="0">
                <a:solidFill>
                  <a:schemeClr val="bg1"/>
                </a:solidFill>
              </a:rPr>
              <a:t>Use </a:t>
            </a:r>
            <a:r>
              <a:rPr lang="en-US" sz="2000" dirty="0" err="1">
                <a:solidFill>
                  <a:schemeClr val="bg1"/>
                </a:solidFill>
              </a:rPr>
              <a:t>manipulatives</a:t>
            </a:r>
            <a:r>
              <a:rPr lang="en-US" sz="2000" dirty="0">
                <a:solidFill>
                  <a:schemeClr val="bg1"/>
                </a:solidFill>
              </a:rPr>
              <a:t> (e.g., sticks, money, base ten blocks) to represent place value  </a:t>
            </a:r>
            <a:endParaRPr lang="x-none" sz="2000">
              <a:solidFill>
                <a:schemeClr val="bg1"/>
              </a:solidFill>
            </a:endParaRPr>
          </a:p>
          <a:p>
            <a:pPr defTabSz="914400">
              <a:lnSpc>
                <a:spcPct val="106000"/>
              </a:lnSpc>
            </a:pPr>
            <a:endParaRPr lang="x-none" sz="2000" dirty="0">
              <a:solidFill>
                <a:sysClr val="windowText" lastClr="000000"/>
              </a:solidFill>
              <a:effectLst>
                <a:outerShdw blurRad="228600" algn="ctr" rotWithShape="0">
                  <a:prstClr val="black">
                    <a:alpha val="53000"/>
                  </a:prstClr>
                </a:outerShdw>
              </a:effectLst>
            </a:endParaRPr>
          </a:p>
        </p:txBody>
      </p:sp>
      <p:sp>
        <p:nvSpPr>
          <p:cNvPr id="14" name="Rectangle: Rounded Corners 6">
            <a:extLst>
              <a:ext uri="{FF2B5EF4-FFF2-40B4-BE49-F238E27FC236}">
                <a16:creationId xmlns:a16="http://schemas.microsoft.com/office/drawing/2014/main" id="{411E6FE2-198E-D95E-822E-696F65EDEC94}"/>
              </a:ext>
            </a:extLst>
          </p:cNvPr>
          <p:cNvSpPr/>
          <p:nvPr/>
        </p:nvSpPr>
        <p:spPr>
          <a:xfrm>
            <a:off x="609600" y="5392615"/>
            <a:ext cx="10972800" cy="32004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endParaRPr lang="en-US" sz="2000" dirty="0">
              <a:solidFill>
                <a:prstClr val="black"/>
              </a:solidFill>
            </a:endParaRPr>
          </a:p>
          <a:p>
            <a:pPr defTabSz="914400">
              <a:lnSpc>
                <a:spcPct val="106000"/>
              </a:lnSpc>
            </a:pPr>
            <a:r>
              <a:rPr lang="en-US" sz="2000" dirty="0">
                <a:solidFill>
                  <a:schemeClr val="bg1"/>
                </a:solidFill>
              </a:rPr>
              <a:t>Read and write up to 12-digit numbers using billion, million, thousand, and ones   </a:t>
            </a:r>
            <a:endParaRPr lang="x-none" sz="2000" dirty="0">
              <a:solidFill>
                <a:schemeClr val="bg1"/>
              </a:solidFill>
            </a:endParaRPr>
          </a:p>
          <a:p>
            <a:pPr defTabSz="914400">
              <a:lnSpc>
                <a:spcPct val="106000"/>
              </a:lnSpc>
            </a:pPr>
            <a:endParaRPr lang="x-none" sz="2000" dirty="0">
              <a:solidFill>
                <a:sysClr val="windowText" lastClr="000000"/>
              </a:solidFill>
              <a:effectLst>
                <a:outerShdw blurRad="228600" algn="ctr" rotWithShape="0">
                  <a:prstClr val="black">
                    <a:alpha val="53000"/>
                  </a:prstClr>
                </a:outerShdw>
              </a:effectLst>
            </a:endParaRPr>
          </a:p>
        </p:txBody>
      </p:sp>
      <p:sp>
        <p:nvSpPr>
          <p:cNvPr id="15" name="TextBox 14">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05 Minutes</a:t>
            </a:r>
            <a:endParaRPr lang="x-none" dirty="0">
              <a:solidFill>
                <a:schemeClr val="bg1"/>
              </a:solidFill>
            </a:endParaRPr>
          </a:p>
        </p:txBody>
      </p:sp>
    </p:spTree>
    <p:extLst>
      <p:ext uri="{BB962C8B-B14F-4D97-AF65-F5344CB8AC3E}">
        <p14:creationId xmlns:p14="http://schemas.microsoft.com/office/powerpoint/2010/main" val="2040276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738384" y="685800"/>
            <a:ext cx="7244479" cy="1080938"/>
          </a:xfrm>
        </p:spPr>
        <p:txBody>
          <a:bodyPr/>
          <a:lstStyle/>
          <a:p>
            <a:r>
              <a:rPr lang="en-US" dirty="0"/>
              <a:t>Pre-Assessment- Ali’s Response</a:t>
            </a:r>
            <a:endParaRPr lang="x-none"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642" y="2158021"/>
            <a:ext cx="9928072" cy="468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20 Minutes</a:t>
            </a:r>
            <a:endParaRPr lang="x-none" dirty="0">
              <a:solidFill>
                <a:schemeClr val="bg1"/>
              </a:solidFill>
            </a:endParaRPr>
          </a:p>
        </p:txBody>
      </p:sp>
    </p:spTree>
    <p:extLst>
      <p:ext uri="{BB962C8B-B14F-4D97-AF65-F5344CB8AC3E}">
        <p14:creationId xmlns:p14="http://schemas.microsoft.com/office/powerpoint/2010/main" val="208495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438400" y="685800"/>
            <a:ext cx="7544463" cy="1080938"/>
          </a:xfrm>
        </p:spPr>
        <p:txBody>
          <a:bodyPr/>
          <a:lstStyle/>
          <a:p>
            <a:r>
              <a:rPr lang="en-US" dirty="0"/>
              <a:t>Pre-Assessment- </a:t>
            </a:r>
            <a:r>
              <a:rPr lang="en-US" dirty="0" err="1"/>
              <a:t>Anum’s</a:t>
            </a:r>
            <a:r>
              <a:rPr lang="en-US" dirty="0"/>
              <a:t> Response</a:t>
            </a:r>
            <a:endParaRPr lang="x-none" dirty="0"/>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79785"/>
            <a:ext cx="1143239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20 Minutes</a:t>
            </a:r>
            <a:endParaRPr lang="x-none" dirty="0">
              <a:solidFill>
                <a:schemeClr val="bg1"/>
              </a:solidFill>
            </a:endParaRPr>
          </a:p>
        </p:txBody>
      </p:sp>
    </p:spTree>
    <p:extLst>
      <p:ext uri="{BB962C8B-B14F-4D97-AF65-F5344CB8AC3E}">
        <p14:creationId xmlns:p14="http://schemas.microsoft.com/office/powerpoint/2010/main" val="122516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860B-74F3-EA4B-DC6D-1A3B406A1F10}"/>
              </a:ext>
            </a:extLst>
          </p:cNvPr>
          <p:cNvSpPr>
            <a:spLocks noGrp="1"/>
          </p:cNvSpPr>
          <p:nvPr>
            <p:ph type="title"/>
          </p:nvPr>
        </p:nvSpPr>
        <p:spPr>
          <a:xfrm>
            <a:off x="609600" y="685800"/>
            <a:ext cx="9404723" cy="1400530"/>
          </a:xfrm>
        </p:spPr>
        <p:txBody>
          <a:bodyPr>
            <a:normAutofit/>
          </a:bodyPr>
          <a:lstStyle/>
          <a:p>
            <a:pPr algn="ctr"/>
            <a:r>
              <a:rPr lang="en-US" sz="4000" b="1" i="1" dirty="0">
                <a:solidFill>
                  <a:sysClr val="windowText" lastClr="000000"/>
                </a:solidFill>
              </a:rPr>
              <a:t>Recitation of the Holy Quran</a:t>
            </a:r>
            <a:endParaRPr lang="x-none" sz="4000" b="1" i="1" dirty="0">
              <a:solidFill>
                <a:sysClr val="windowText" lastClr="000000"/>
              </a:solidFill>
            </a:endParaRPr>
          </a:p>
        </p:txBody>
      </p:sp>
      <p:pic>
        <p:nvPicPr>
          <p:cNvPr id="7" name="Picture 6">
            <a:extLst>
              <a:ext uri="{FF2B5EF4-FFF2-40B4-BE49-F238E27FC236}">
                <a16:creationId xmlns:a16="http://schemas.microsoft.com/office/drawing/2014/main" id="{FA2BFF02-A332-EDC0-FB8A-065BDE5E6462}"/>
              </a:ext>
            </a:extLst>
          </p:cNvPr>
          <p:cNvPicPr>
            <a:picLocks noChangeAspect="1"/>
          </p:cNvPicPr>
          <p:nvPr/>
        </p:nvPicPr>
        <p:blipFill>
          <a:blip r:embed="rId2"/>
          <a:stretch>
            <a:fillRect/>
          </a:stretch>
        </p:blipFill>
        <p:spPr>
          <a:xfrm>
            <a:off x="4267200" y="2932932"/>
            <a:ext cx="3314963" cy="2286000"/>
          </a:xfrm>
          <a:prstGeom prst="rect">
            <a:avLst/>
          </a:prstGeom>
        </p:spPr>
      </p:pic>
      <p:sp>
        <p:nvSpPr>
          <p:cNvPr id="4" name="TextBox 3">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03 Minutes</a:t>
            </a:r>
            <a:endParaRPr lang="x-none" dirty="0">
              <a:solidFill>
                <a:schemeClr val="bg1"/>
              </a:solidFill>
            </a:endParaRPr>
          </a:p>
        </p:txBody>
      </p:sp>
    </p:spTree>
    <p:extLst>
      <p:ext uri="{BB962C8B-B14F-4D97-AF65-F5344CB8AC3E}">
        <p14:creationId xmlns:p14="http://schemas.microsoft.com/office/powerpoint/2010/main" val="278666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a:bodyPr>
          <a:lstStyle/>
          <a:p>
            <a:pPr marL="0" marR="0" lvl="0" indent="0">
              <a:lnSpc>
                <a:spcPct val="106000"/>
              </a:lnSpc>
              <a:spcBef>
                <a:spcPts val="0"/>
              </a:spcBef>
              <a:spcAft>
                <a:spcPts val="0"/>
              </a:spcAft>
              <a:buNone/>
            </a:pPr>
            <a:r>
              <a:rPr lang="en-US" dirty="0">
                <a:solidFill>
                  <a:schemeClr val="bg1"/>
                </a:solidFill>
              </a:rPr>
              <a:t>Task:</a:t>
            </a:r>
          </a:p>
          <a:p>
            <a:pPr marL="0" marR="0" lvl="0" indent="0">
              <a:lnSpc>
                <a:spcPct val="106000"/>
              </a:lnSpc>
              <a:spcBef>
                <a:spcPts val="0"/>
              </a:spcBef>
              <a:spcAft>
                <a:spcPts val="0"/>
              </a:spcAft>
              <a:buNone/>
            </a:pPr>
            <a:r>
              <a:rPr lang="en-US" dirty="0">
                <a:solidFill>
                  <a:schemeClr val="bg1"/>
                </a:solidFill>
              </a:rPr>
              <a:t> </a:t>
            </a:r>
          </a:p>
          <a:p>
            <a:pPr marL="457200" marR="0" lvl="0" indent="-457200">
              <a:lnSpc>
                <a:spcPct val="106000"/>
              </a:lnSpc>
              <a:spcBef>
                <a:spcPts val="0"/>
              </a:spcBef>
              <a:spcAft>
                <a:spcPts val="0"/>
              </a:spcAft>
              <a:buAutoNum type="arabicParenR"/>
            </a:pPr>
            <a:r>
              <a:rPr lang="en-US" dirty="0">
                <a:solidFill>
                  <a:schemeClr val="bg1"/>
                </a:solidFill>
              </a:rPr>
              <a:t>What can you say about their understanding of the place value? </a:t>
            </a:r>
          </a:p>
          <a:p>
            <a:pPr marL="0" marR="0" lvl="0" indent="0">
              <a:lnSpc>
                <a:spcPct val="106000"/>
              </a:lnSpc>
              <a:spcBef>
                <a:spcPts val="0"/>
              </a:spcBef>
              <a:spcAft>
                <a:spcPts val="0"/>
              </a:spcAft>
              <a:buNone/>
            </a:pPr>
            <a:endParaRPr lang="en-US" dirty="0">
              <a:solidFill>
                <a:schemeClr val="bg1"/>
              </a:solidFill>
            </a:endParaRPr>
          </a:p>
          <a:p>
            <a:pPr marL="0" marR="0" lvl="0" indent="0">
              <a:lnSpc>
                <a:spcPct val="106000"/>
              </a:lnSpc>
              <a:spcBef>
                <a:spcPts val="0"/>
              </a:spcBef>
              <a:spcAft>
                <a:spcPts val="0"/>
              </a:spcAft>
              <a:buNone/>
            </a:pPr>
            <a:r>
              <a:rPr lang="en-US" dirty="0">
                <a:solidFill>
                  <a:schemeClr val="bg1"/>
                </a:solidFill>
              </a:rPr>
              <a:t>2) What feedback (if any) you would give to Ali and </a:t>
            </a:r>
            <a:r>
              <a:rPr lang="en-US" dirty="0" err="1">
                <a:solidFill>
                  <a:schemeClr val="bg1"/>
                </a:solidFill>
              </a:rPr>
              <a:t>Anum</a:t>
            </a:r>
            <a:r>
              <a:rPr lang="en-US" dirty="0">
                <a:solidFill>
                  <a:schemeClr val="bg1"/>
                </a:solidFill>
              </a:rPr>
              <a:t>?</a:t>
            </a:r>
          </a:p>
          <a:p>
            <a:pPr marL="0" marR="0" lvl="0" indent="0">
              <a:lnSpc>
                <a:spcPct val="106000"/>
              </a:lnSpc>
              <a:spcBef>
                <a:spcPts val="0"/>
              </a:spcBef>
              <a:spcAft>
                <a:spcPts val="0"/>
              </a:spcAft>
              <a:buNone/>
            </a:pPr>
            <a:r>
              <a:rPr lang="en-US" dirty="0">
                <a:solidFill>
                  <a:schemeClr val="bg1"/>
                </a:solidFill>
              </a:rPr>
              <a:t> </a:t>
            </a:r>
          </a:p>
          <a:p>
            <a:pPr marL="0" marR="0" lvl="0" indent="0">
              <a:lnSpc>
                <a:spcPct val="106000"/>
              </a:lnSpc>
              <a:spcBef>
                <a:spcPts val="0"/>
              </a:spcBef>
              <a:spcAft>
                <a:spcPts val="0"/>
              </a:spcAft>
              <a:buNone/>
            </a:pPr>
            <a:r>
              <a:rPr lang="en-US" dirty="0">
                <a:solidFill>
                  <a:schemeClr val="bg1"/>
                </a:solidFill>
              </a:rPr>
              <a:t>3) What are the appropriate terms to be used for such tasks?</a:t>
            </a:r>
          </a:p>
          <a:p>
            <a:pPr marL="0" marR="0" lvl="0" indent="0">
              <a:lnSpc>
                <a:spcPct val="106000"/>
              </a:lnSpc>
              <a:spcBef>
                <a:spcPts val="0"/>
              </a:spcBef>
              <a:spcAft>
                <a:spcPts val="0"/>
              </a:spcAft>
              <a:buNone/>
            </a:pPr>
            <a:endParaRPr lang="en-US" dirty="0">
              <a:solidFill>
                <a:schemeClr val="bg1"/>
              </a:solidFill>
              <a:effectLst/>
              <a:ea typeface="Calibri" panose="020F0502020204030204" pitchFamily="34" charset="0"/>
              <a:cs typeface="Arial" panose="020B0604020202020204" pitchFamily="34" charset="0"/>
            </a:endParaRPr>
          </a:p>
          <a:p>
            <a:pPr marL="457200" marR="0" lvl="0" indent="-457200">
              <a:lnSpc>
                <a:spcPct val="106000"/>
              </a:lnSpc>
              <a:spcBef>
                <a:spcPts val="0"/>
              </a:spcBef>
              <a:spcAft>
                <a:spcPts val="0"/>
              </a:spcAft>
              <a:buAutoNum type="arabicParenR"/>
            </a:pPr>
            <a:endParaRPr lang="en-US" sz="24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738384" y="685800"/>
            <a:ext cx="7244479" cy="1080938"/>
          </a:xfrm>
        </p:spPr>
        <p:txBody>
          <a:bodyPr/>
          <a:lstStyle/>
          <a:p>
            <a:r>
              <a:rPr lang="en-US" dirty="0"/>
              <a:t>Pre-Assessment</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20 Minutes</a:t>
            </a:r>
            <a:endParaRPr lang="x-none" dirty="0">
              <a:solidFill>
                <a:schemeClr val="bg1"/>
              </a:solidFill>
            </a:endParaRPr>
          </a:p>
        </p:txBody>
      </p:sp>
    </p:spTree>
    <p:extLst>
      <p:ext uri="{BB962C8B-B14F-4D97-AF65-F5344CB8AC3E}">
        <p14:creationId xmlns:p14="http://schemas.microsoft.com/office/powerpoint/2010/main" val="2484165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1524000" y="2057400"/>
            <a:ext cx="10058400" cy="4460631"/>
          </a:xfrm>
        </p:spPr>
        <p:txBody>
          <a:bodyPr>
            <a:normAutofit/>
          </a:bodyPr>
          <a:lstStyle/>
          <a:p>
            <a:pPr marL="0" marR="0" lvl="0" indent="0">
              <a:lnSpc>
                <a:spcPct val="106000"/>
              </a:lnSpc>
              <a:spcBef>
                <a:spcPts val="0"/>
              </a:spcBef>
              <a:spcAft>
                <a:spcPts val="0"/>
              </a:spcAft>
              <a:buNone/>
            </a:pPr>
            <a:endParaRPr lang="en-US" dirty="0">
              <a:solidFill>
                <a:schemeClr val="bg1"/>
              </a:solidFill>
            </a:endParaRPr>
          </a:p>
          <a:p>
            <a:pPr marL="0" marR="0" lvl="0" indent="0">
              <a:lnSpc>
                <a:spcPct val="106000"/>
              </a:lnSpc>
              <a:spcBef>
                <a:spcPts val="0"/>
              </a:spcBef>
              <a:spcAft>
                <a:spcPts val="0"/>
              </a:spcAft>
              <a:buNone/>
            </a:pPr>
            <a:r>
              <a:rPr lang="en-US" sz="3200" dirty="0">
                <a:solidFill>
                  <a:schemeClr val="bg1"/>
                </a:solidFill>
              </a:rPr>
              <a:t>Task 1:Estimate and write the number of sticks</a:t>
            </a:r>
          </a:p>
          <a:p>
            <a:pPr marL="0" marR="0" lvl="0" indent="0">
              <a:lnSpc>
                <a:spcPct val="106000"/>
              </a:lnSpc>
              <a:spcBef>
                <a:spcPts val="0"/>
              </a:spcBef>
              <a:spcAft>
                <a:spcPts val="0"/>
              </a:spcAft>
              <a:buNone/>
            </a:pPr>
            <a:endParaRPr lang="en-US" sz="3200" dirty="0">
              <a:solidFill>
                <a:schemeClr val="bg1"/>
              </a:solidFill>
            </a:endParaRPr>
          </a:p>
          <a:p>
            <a:pPr marL="0" marR="0" lvl="0" indent="0">
              <a:lnSpc>
                <a:spcPct val="106000"/>
              </a:lnSpc>
              <a:spcBef>
                <a:spcPts val="0"/>
              </a:spcBef>
              <a:spcAft>
                <a:spcPts val="0"/>
              </a:spcAft>
              <a:buNone/>
            </a:pPr>
            <a:r>
              <a:rPr lang="en-US" sz="3200" dirty="0">
                <a:solidFill>
                  <a:schemeClr val="bg1"/>
                </a:solidFill>
              </a:rPr>
              <a:t>Task 2: What strategies can you use to count them comfortably?</a:t>
            </a:r>
          </a:p>
          <a:p>
            <a:pPr marL="0" marR="0" lvl="0" indent="0">
              <a:lnSpc>
                <a:spcPct val="106000"/>
              </a:lnSpc>
              <a:spcBef>
                <a:spcPts val="0"/>
              </a:spcBef>
              <a:spcAft>
                <a:spcPts val="0"/>
              </a:spcAft>
              <a:buNone/>
            </a:pPr>
            <a:endParaRPr lang="en-US" sz="3200" dirty="0">
              <a:solidFill>
                <a:schemeClr val="bg1"/>
              </a:solidFill>
            </a:endParaRPr>
          </a:p>
          <a:p>
            <a:pPr marL="0" marR="0" lvl="0" indent="0">
              <a:lnSpc>
                <a:spcPct val="106000"/>
              </a:lnSpc>
              <a:spcBef>
                <a:spcPts val="0"/>
              </a:spcBef>
              <a:spcAft>
                <a:spcPts val="0"/>
              </a:spcAft>
              <a:buNone/>
            </a:pPr>
            <a:r>
              <a:rPr lang="en-US" sz="3200" dirty="0">
                <a:solidFill>
                  <a:schemeClr val="bg1"/>
                </a:solidFill>
              </a:rPr>
              <a:t>Task 3: Demonstrate your strategy of counting</a:t>
            </a:r>
          </a:p>
          <a:p>
            <a:pPr marL="0" marR="0" lvl="0" indent="0">
              <a:lnSpc>
                <a:spcPct val="106000"/>
              </a:lnSpc>
              <a:spcBef>
                <a:spcPts val="0"/>
              </a:spcBef>
              <a:spcAft>
                <a:spcPts val="0"/>
              </a:spcAft>
              <a:buNone/>
            </a:pPr>
            <a:endParaRPr lang="en-US" sz="3200" dirty="0">
              <a:solidFill>
                <a:schemeClr val="bg1"/>
              </a:solidFill>
            </a:endParaRPr>
          </a:p>
          <a:p>
            <a:pPr marL="0" marR="0" lvl="0" indent="0">
              <a:lnSpc>
                <a:spcPct val="106000"/>
              </a:lnSpc>
              <a:spcBef>
                <a:spcPts val="0"/>
              </a:spcBef>
              <a:spcAft>
                <a:spcPts val="0"/>
              </a:spcAft>
              <a:buNone/>
            </a:pPr>
            <a:endParaRPr lang="en-US" sz="3200" dirty="0">
              <a:solidFill>
                <a:schemeClr val="bg1"/>
              </a:solidFill>
            </a:endParaRPr>
          </a:p>
          <a:p>
            <a:pPr marL="0" marR="0" lvl="0" indent="0">
              <a:lnSpc>
                <a:spcPct val="106000"/>
              </a:lnSpc>
              <a:spcBef>
                <a:spcPts val="0"/>
              </a:spcBef>
              <a:spcAft>
                <a:spcPts val="0"/>
              </a:spcAft>
              <a:buNone/>
            </a:pPr>
            <a:endParaRPr lang="en-US" dirty="0">
              <a:solidFill>
                <a:schemeClr val="bg1"/>
              </a:solidFill>
            </a:endParaRPr>
          </a:p>
          <a:p>
            <a:pPr marL="457200" marR="0" lvl="0" indent="-457200">
              <a:lnSpc>
                <a:spcPct val="106000"/>
              </a:lnSpc>
              <a:spcBef>
                <a:spcPts val="0"/>
              </a:spcBef>
              <a:spcAft>
                <a:spcPts val="0"/>
              </a:spcAft>
              <a:buAutoNum type="arabicParenR"/>
            </a:pPr>
            <a:endParaRPr lang="en-US" sz="24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Pre-place value concept: </a:t>
            </a:r>
            <a:br>
              <a:rPr lang="en-US" dirty="0"/>
            </a:br>
            <a:r>
              <a:rPr lang="en-US" dirty="0"/>
              <a:t>Bundle and Stick Activity</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40 Minutes</a:t>
            </a:r>
            <a:endParaRPr lang="x-none" dirty="0">
              <a:solidFill>
                <a:prstClr val="black"/>
              </a:solidFill>
            </a:endParaRPr>
          </a:p>
        </p:txBody>
      </p:sp>
      <p:pic>
        <p:nvPicPr>
          <p:cNvPr id="8" name="Picture 7" descr="C:\Users\Modern Tech\Desktop\youtube channel videos\videos from old channel\Lao Tzu\OIP-removebg-preview.png"/>
          <p:cNvPicPr/>
          <p:nvPr/>
        </p:nvPicPr>
        <p:blipFill>
          <a:blip r:embed="rId2">
            <a:extLst>
              <a:ext uri="{28A0092B-C50C-407E-A947-70E740481C1C}">
                <a14:useLocalDpi xmlns:a14="http://schemas.microsoft.com/office/drawing/2010/main" val="0"/>
              </a:ext>
            </a:extLst>
          </a:blip>
          <a:srcRect/>
          <a:stretch>
            <a:fillRect/>
          </a:stretch>
        </p:blipFill>
        <p:spPr bwMode="auto">
          <a:xfrm>
            <a:off x="60447" y="685800"/>
            <a:ext cx="1762125" cy="1314450"/>
          </a:xfrm>
          <a:prstGeom prst="rect">
            <a:avLst/>
          </a:prstGeom>
          <a:noFill/>
          <a:ln>
            <a:noFill/>
          </a:ln>
        </p:spPr>
      </p:pic>
      <p:pic>
        <p:nvPicPr>
          <p:cNvPr id="10" name="Picture 9" descr="Image result for stack of sticks"/>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02920"/>
            <a:ext cx="1828800" cy="1828799"/>
          </a:xfrm>
          <a:prstGeom prst="rect">
            <a:avLst/>
          </a:prstGeom>
          <a:noFill/>
          <a:ln>
            <a:noFill/>
          </a:ln>
        </p:spPr>
      </p:pic>
    </p:spTree>
    <p:extLst>
      <p:ext uri="{BB962C8B-B14F-4D97-AF65-F5344CB8AC3E}">
        <p14:creationId xmlns:p14="http://schemas.microsoft.com/office/powerpoint/2010/main" val="337505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p:txBody>
          <a:bodyPr>
            <a:normAutofit/>
          </a:bodyPr>
          <a:lstStyle/>
          <a:p>
            <a:r>
              <a:rPr lang="en-US" dirty="0"/>
              <a:t>Pre-place value concept: </a:t>
            </a:r>
            <a:br>
              <a:rPr lang="en-US" dirty="0"/>
            </a:br>
            <a:r>
              <a:rPr lang="en-US" dirty="0"/>
              <a:t>Bundle and Stick Activity</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40 Minutes</a:t>
            </a:r>
            <a:endParaRPr lang="x-none" dirty="0">
              <a:solidFill>
                <a:prstClr val="black"/>
              </a:solidFill>
            </a:endParaRPr>
          </a:p>
        </p:txBody>
      </p:sp>
      <p:pic>
        <p:nvPicPr>
          <p:cNvPr id="8" name="Picture 7" descr="C:\Users\Modern Tech\Desktop\youtube channel videos\videos from old channel\Lao Tzu\OIP-removebg-preview.png"/>
          <p:cNvPicPr/>
          <p:nvPr/>
        </p:nvPicPr>
        <p:blipFill>
          <a:blip r:embed="rId2">
            <a:extLst>
              <a:ext uri="{28A0092B-C50C-407E-A947-70E740481C1C}">
                <a14:useLocalDpi xmlns:a14="http://schemas.microsoft.com/office/drawing/2010/main" val="0"/>
              </a:ext>
            </a:extLst>
          </a:blip>
          <a:srcRect/>
          <a:stretch>
            <a:fillRect/>
          </a:stretch>
        </p:blipFill>
        <p:spPr bwMode="auto">
          <a:xfrm>
            <a:off x="60447" y="685800"/>
            <a:ext cx="1762125" cy="1314450"/>
          </a:xfrm>
          <a:prstGeom prst="rect">
            <a:avLst/>
          </a:prstGeom>
          <a:noFill/>
          <a:ln>
            <a:noFill/>
          </a:ln>
        </p:spPr>
      </p:pic>
      <p:pic>
        <p:nvPicPr>
          <p:cNvPr id="10" name="Picture 9" descr="Image result for stack of sticks"/>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02920"/>
            <a:ext cx="1828800" cy="1828799"/>
          </a:xfrm>
          <a:prstGeom prst="rect">
            <a:avLst/>
          </a:prstGeom>
          <a:noFill/>
          <a:ln>
            <a:noFill/>
          </a:ln>
        </p:spPr>
      </p:pic>
      <p:sp>
        <p:nvSpPr>
          <p:cNvPr id="2" name="Content Placeholder 1"/>
          <p:cNvSpPr>
            <a:spLocks noGrp="1"/>
          </p:cNvSpPr>
          <p:nvPr>
            <p:ph idx="1"/>
          </p:nvPr>
        </p:nvSpPr>
        <p:spPr/>
        <p:txBody>
          <a:bodyPr/>
          <a:lstStyle/>
          <a:p>
            <a:pPr marL="0" indent="0">
              <a:buNone/>
            </a:pPr>
            <a:r>
              <a:rPr lang="en-US" dirty="0">
                <a:solidFill>
                  <a:schemeClr val="bg1"/>
                </a:solidFill>
                <a:hlinkClick r:id="rId4">
                  <a:extLst>
                    <a:ext uri="{A12FA001-AC4F-418D-AE19-62706E023703}">
                      <ahyp:hlinkClr xmlns:ahyp="http://schemas.microsoft.com/office/drawing/2018/hyperlinkcolor" val="tx"/>
                    </a:ext>
                  </a:extLst>
                </a:hlinkClick>
              </a:rPr>
              <a:t>Let’s watch a video </a:t>
            </a:r>
          </a:p>
          <a:p>
            <a:endParaRPr lang="en-US" dirty="0">
              <a:solidFill>
                <a:schemeClr val="bg1"/>
              </a:solidFill>
              <a:hlinkClick r:id="rId4">
                <a:extLst>
                  <a:ext uri="{A12FA001-AC4F-418D-AE19-62706E023703}">
                    <ahyp:hlinkClr xmlns:ahyp="http://schemas.microsoft.com/office/drawing/2018/hyperlinkcolor" val="tx"/>
                  </a:ext>
                </a:extLst>
              </a:hlinkClick>
            </a:endParaRPr>
          </a:p>
          <a:p>
            <a:r>
              <a:rPr lang="en-US" dirty="0">
                <a:solidFill>
                  <a:schemeClr val="bg1"/>
                </a:solidFill>
                <a:hlinkClick r:id="rId4">
                  <a:extLst>
                    <a:ext uri="{A12FA001-AC4F-418D-AE19-62706E023703}">
                      <ahyp:hlinkClr xmlns:ahyp="http://schemas.microsoft.com/office/drawing/2018/hyperlinkcolor" val="tx"/>
                    </a:ext>
                  </a:extLst>
                </a:hlinkClick>
              </a:rPr>
              <a:t>https://www.youtube.com/watch?v=hOLqlmJBVGk</a:t>
            </a:r>
            <a:r>
              <a:rPr lang="en-US" dirty="0">
                <a:solidFill>
                  <a:schemeClr val="bg1"/>
                </a:solidFill>
              </a:rPr>
              <a:t> </a:t>
            </a:r>
          </a:p>
        </p:txBody>
      </p:sp>
    </p:spTree>
    <p:extLst>
      <p:ext uri="{BB962C8B-B14F-4D97-AF65-F5344CB8AC3E}">
        <p14:creationId xmlns:p14="http://schemas.microsoft.com/office/powerpoint/2010/main" val="4162129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057400"/>
            <a:ext cx="10972800" cy="4460631"/>
          </a:xfrm>
        </p:spPr>
        <p:txBody>
          <a:bodyPr>
            <a:normAutofit/>
          </a:bodyPr>
          <a:lstStyle/>
          <a:p>
            <a:pPr marL="0" marR="0" lvl="0" indent="0">
              <a:lnSpc>
                <a:spcPct val="106000"/>
              </a:lnSpc>
              <a:spcBef>
                <a:spcPts val="0"/>
              </a:spcBef>
              <a:spcAft>
                <a:spcPts val="0"/>
              </a:spcAft>
              <a:buNone/>
            </a:pPr>
            <a:endParaRPr lang="en-US" dirty="0">
              <a:solidFill>
                <a:schemeClr val="bg1"/>
              </a:solidFill>
            </a:endParaRPr>
          </a:p>
          <a:p>
            <a:pPr marL="0" marR="0" lvl="0" indent="0">
              <a:lnSpc>
                <a:spcPct val="106000"/>
              </a:lnSpc>
              <a:spcBef>
                <a:spcPts val="0"/>
              </a:spcBef>
              <a:spcAft>
                <a:spcPts val="0"/>
              </a:spcAft>
              <a:buNone/>
            </a:pPr>
            <a:r>
              <a:rPr lang="en-US" sz="3200" dirty="0">
                <a:solidFill>
                  <a:schemeClr val="bg1"/>
                </a:solidFill>
              </a:rPr>
              <a:t>Task 4: </a:t>
            </a:r>
          </a:p>
          <a:p>
            <a:pPr marL="0" marR="0" lvl="0" indent="0">
              <a:lnSpc>
                <a:spcPct val="106000"/>
              </a:lnSpc>
              <a:spcBef>
                <a:spcPts val="0"/>
              </a:spcBef>
              <a:spcAft>
                <a:spcPts val="0"/>
              </a:spcAft>
              <a:buNone/>
            </a:pPr>
            <a:r>
              <a:rPr lang="en-US" sz="3200" dirty="0">
                <a:solidFill>
                  <a:schemeClr val="bg1"/>
                </a:solidFill>
              </a:rPr>
              <a:t>Use the sticks to solve  and demonstrate to the class.</a:t>
            </a:r>
          </a:p>
          <a:p>
            <a:pPr marL="457200" lvl="1" indent="0">
              <a:lnSpc>
                <a:spcPct val="106000"/>
              </a:lnSpc>
              <a:spcBef>
                <a:spcPts val="0"/>
              </a:spcBef>
              <a:buNone/>
            </a:pPr>
            <a:r>
              <a:rPr lang="nn-NO" sz="3200" dirty="0">
                <a:solidFill>
                  <a:schemeClr val="bg1"/>
                </a:solidFill>
              </a:rPr>
              <a:t>	i)   22 + 13 </a:t>
            </a:r>
          </a:p>
          <a:p>
            <a:pPr marL="0" marR="0" lvl="0" indent="0">
              <a:lnSpc>
                <a:spcPct val="106000"/>
              </a:lnSpc>
              <a:spcBef>
                <a:spcPts val="0"/>
              </a:spcBef>
              <a:spcAft>
                <a:spcPts val="0"/>
              </a:spcAft>
              <a:buNone/>
            </a:pPr>
            <a:r>
              <a:rPr lang="nn-NO" sz="3200" dirty="0">
                <a:solidFill>
                  <a:schemeClr val="bg1"/>
                </a:solidFill>
              </a:rPr>
              <a:t>	II)  25 - 23 </a:t>
            </a:r>
          </a:p>
          <a:p>
            <a:pPr marL="0" marR="0" lvl="0" indent="0">
              <a:lnSpc>
                <a:spcPct val="106000"/>
              </a:lnSpc>
              <a:spcBef>
                <a:spcPts val="0"/>
              </a:spcBef>
              <a:spcAft>
                <a:spcPts val="0"/>
              </a:spcAft>
              <a:buNone/>
            </a:pPr>
            <a:r>
              <a:rPr lang="nn-NO" sz="3200" dirty="0">
                <a:solidFill>
                  <a:schemeClr val="bg1"/>
                </a:solidFill>
              </a:rPr>
              <a:t>	iii)  21 + 19</a:t>
            </a:r>
          </a:p>
          <a:p>
            <a:pPr marL="0" marR="0" lvl="0" indent="0">
              <a:lnSpc>
                <a:spcPct val="106000"/>
              </a:lnSpc>
              <a:spcBef>
                <a:spcPts val="0"/>
              </a:spcBef>
              <a:spcAft>
                <a:spcPts val="0"/>
              </a:spcAft>
              <a:buNone/>
            </a:pPr>
            <a:r>
              <a:rPr lang="nn-NO" sz="3200" dirty="0">
                <a:solidFill>
                  <a:schemeClr val="bg1"/>
                </a:solidFill>
              </a:rPr>
              <a:t>	iv) 15 - 8 </a:t>
            </a:r>
            <a:endParaRPr lang="en-US" sz="3200" dirty="0">
              <a:solidFill>
                <a:schemeClr val="bg1"/>
              </a:solidFill>
            </a:endParaRPr>
          </a:p>
          <a:p>
            <a:pPr marL="457200" marR="0" lvl="0" indent="-457200">
              <a:lnSpc>
                <a:spcPct val="106000"/>
              </a:lnSpc>
              <a:spcBef>
                <a:spcPts val="0"/>
              </a:spcBef>
              <a:spcAft>
                <a:spcPts val="0"/>
              </a:spcAft>
              <a:buAutoNum type="arabicParenR"/>
            </a:pPr>
            <a:endParaRPr lang="en-US" dirty="0">
              <a:solidFill>
                <a:schemeClr val="bg1"/>
              </a:solidFill>
            </a:endParaRPr>
          </a:p>
          <a:p>
            <a:pPr marL="457200" marR="0" lvl="0" indent="-457200">
              <a:lnSpc>
                <a:spcPct val="106000"/>
              </a:lnSpc>
              <a:spcBef>
                <a:spcPts val="0"/>
              </a:spcBef>
              <a:spcAft>
                <a:spcPts val="0"/>
              </a:spcAft>
              <a:buAutoNum type="arabicParenR"/>
            </a:pPr>
            <a:endParaRPr lang="en-US" sz="24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Pre-place value concept: </a:t>
            </a:r>
            <a:br>
              <a:rPr lang="en-US" dirty="0"/>
            </a:br>
            <a:r>
              <a:rPr lang="en-US" dirty="0"/>
              <a:t>Bundle and Stick Activity</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40 Minutes</a:t>
            </a:r>
            <a:endParaRPr lang="x-none" dirty="0">
              <a:solidFill>
                <a:prstClr val="black"/>
              </a:solidFill>
            </a:endParaRPr>
          </a:p>
        </p:txBody>
      </p:sp>
      <p:pic>
        <p:nvPicPr>
          <p:cNvPr id="8" name="Picture 7" descr="C:\Users\Modern Tech\Desktop\youtube channel videos\videos from old channel\Lao Tzu\OIP-removebg-preview.png"/>
          <p:cNvPicPr/>
          <p:nvPr/>
        </p:nvPicPr>
        <p:blipFill>
          <a:blip r:embed="rId2">
            <a:extLst>
              <a:ext uri="{28A0092B-C50C-407E-A947-70E740481C1C}">
                <a14:useLocalDpi xmlns:a14="http://schemas.microsoft.com/office/drawing/2010/main" val="0"/>
              </a:ext>
            </a:extLst>
          </a:blip>
          <a:srcRect/>
          <a:stretch>
            <a:fillRect/>
          </a:stretch>
        </p:blipFill>
        <p:spPr bwMode="auto">
          <a:xfrm>
            <a:off x="60447" y="685800"/>
            <a:ext cx="1762125" cy="1314450"/>
          </a:xfrm>
          <a:prstGeom prst="rect">
            <a:avLst/>
          </a:prstGeom>
          <a:noFill/>
          <a:ln>
            <a:noFill/>
          </a:ln>
        </p:spPr>
      </p:pic>
    </p:spTree>
    <p:extLst>
      <p:ext uri="{BB962C8B-B14F-4D97-AF65-F5344CB8AC3E}">
        <p14:creationId xmlns:p14="http://schemas.microsoft.com/office/powerpoint/2010/main" val="3443158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solidFill>
                <a:schemeClr val="bg1"/>
              </a:solidFill>
            </a:endParaRPr>
          </a:p>
          <a:p>
            <a:pPr marL="0" marR="0" lvl="0" indent="0">
              <a:lnSpc>
                <a:spcPct val="106000"/>
              </a:lnSpc>
              <a:spcBef>
                <a:spcPts val="0"/>
              </a:spcBef>
              <a:spcAft>
                <a:spcPts val="0"/>
              </a:spcAft>
              <a:buNone/>
            </a:pPr>
            <a:r>
              <a:rPr lang="en-US" dirty="0">
                <a:solidFill>
                  <a:schemeClr val="bg1"/>
                </a:solidFill>
              </a:rPr>
              <a:t>	</a:t>
            </a:r>
          </a:p>
          <a:p>
            <a:pPr marL="0" marR="0" lvl="0" indent="0">
              <a:lnSpc>
                <a:spcPct val="106000"/>
              </a:lnSpc>
              <a:spcBef>
                <a:spcPts val="0"/>
              </a:spcBef>
              <a:spcAft>
                <a:spcPts val="0"/>
              </a:spcAft>
              <a:buNone/>
            </a:pPr>
            <a:endParaRPr lang="en-US" dirty="0">
              <a:solidFill>
                <a:schemeClr val="bg1"/>
              </a:solidFill>
            </a:endParaRPr>
          </a:p>
          <a:p>
            <a:pPr marL="0" marR="0" lvl="0" indent="0">
              <a:lnSpc>
                <a:spcPct val="106000"/>
              </a:lnSpc>
              <a:spcBef>
                <a:spcPts val="0"/>
              </a:spcBef>
              <a:spcAft>
                <a:spcPts val="0"/>
              </a:spcAft>
              <a:buNone/>
            </a:pPr>
            <a:r>
              <a:rPr lang="en-US" dirty="0">
                <a:solidFill>
                  <a:schemeClr val="bg1"/>
                </a:solidFill>
              </a:rPr>
              <a:t>	</a:t>
            </a:r>
            <a:r>
              <a:rPr lang="en-US" sz="3200" dirty="0">
                <a:solidFill>
                  <a:schemeClr val="bg1"/>
                </a:solidFill>
              </a:rPr>
              <a:t>How can currency help us understand the concept of  </a:t>
            </a:r>
          </a:p>
          <a:p>
            <a:pPr marL="0" marR="0" lvl="0" indent="0">
              <a:lnSpc>
                <a:spcPct val="106000"/>
              </a:lnSpc>
              <a:spcBef>
                <a:spcPts val="0"/>
              </a:spcBef>
              <a:spcAft>
                <a:spcPts val="0"/>
              </a:spcAft>
              <a:buNone/>
            </a:pPr>
            <a:r>
              <a:rPr lang="en-US" sz="3200" dirty="0">
                <a:solidFill>
                  <a:schemeClr val="bg1"/>
                </a:solidFill>
              </a:rPr>
              <a:t>        place value in everyday life?</a:t>
            </a:r>
            <a:endParaRPr lang="en-US" dirty="0">
              <a:solidFill>
                <a:schemeClr val="bg1"/>
              </a:solidFill>
            </a:endParaRPr>
          </a:p>
          <a:p>
            <a:pPr marL="457200" marR="0" lvl="0" indent="-457200">
              <a:lnSpc>
                <a:spcPct val="106000"/>
              </a:lnSpc>
              <a:spcBef>
                <a:spcPts val="0"/>
              </a:spcBef>
              <a:spcAft>
                <a:spcPts val="0"/>
              </a:spcAft>
              <a:buAutoNum type="arabicParenR"/>
            </a:pPr>
            <a:endParaRPr lang="en-US" sz="24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         Place Value Concept: </a:t>
            </a:r>
            <a:br>
              <a:rPr lang="en-US" dirty="0"/>
            </a:br>
            <a:r>
              <a:rPr lang="en-US" dirty="0"/>
              <a:t>         Using Pakistani Currency </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40 Minutes</a:t>
            </a:r>
            <a:endParaRPr lang="x-none" dirty="0">
              <a:solidFill>
                <a:prstClr val="black"/>
              </a:solidFill>
            </a:endParaRPr>
          </a:p>
        </p:txBody>
      </p:sp>
      <p:pic>
        <p:nvPicPr>
          <p:cNvPr id="10242" name="Picture 2" descr="C:\Users\Modern Tech\Desktop\Assistant Mathematics AKU-IED\Final Versions\images-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43826"/>
            <a:ext cx="1957800" cy="146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327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         Place value concept: </a:t>
            </a:r>
            <a:br>
              <a:rPr lang="en-US" dirty="0"/>
            </a:br>
            <a:r>
              <a:rPr lang="en-US" dirty="0"/>
              <a:t>         Using Pakistani Currency </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40 Minutes</a:t>
            </a:r>
            <a:endParaRPr lang="x-none" dirty="0">
              <a:solidFill>
                <a:prstClr val="black"/>
              </a:solidFill>
            </a:endParaRPr>
          </a:p>
        </p:txBody>
      </p:sp>
      <p:pic>
        <p:nvPicPr>
          <p:cNvPr id="10242" name="Picture 2" descr="C:\Users\Modern Tech\Desktop\Assistant Mathematics AKU-IED\Final Versions\images-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43826"/>
            <a:ext cx="1957800" cy="14608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2298239"/>
            <a:ext cx="10850880" cy="4170244"/>
          </a:xfrm>
          <a:prstGeom prst="rect">
            <a:avLst/>
          </a:prstGeom>
        </p:spPr>
        <p:txBody>
          <a:bodyPr wrap="square">
            <a:spAutoFit/>
          </a:bodyPr>
          <a:lstStyle/>
          <a:p>
            <a:pPr lvl="0">
              <a:lnSpc>
                <a:spcPct val="106000"/>
              </a:lnSpc>
            </a:pPr>
            <a:r>
              <a:rPr lang="en-US" sz="2800" dirty="0">
                <a:solidFill>
                  <a:schemeClr val="bg1"/>
                </a:solidFill>
              </a:rPr>
              <a:t>Task: </a:t>
            </a:r>
          </a:p>
          <a:p>
            <a:pPr lvl="0" algn="just">
              <a:lnSpc>
                <a:spcPct val="106000"/>
              </a:lnSpc>
            </a:pPr>
            <a:endParaRPr lang="en-US" sz="2800" dirty="0">
              <a:solidFill>
                <a:schemeClr val="bg1"/>
              </a:solidFill>
            </a:endParaRPr>
          </a:p>
          <a:p>
            <a:pPr lvl="0" algn="just">
              <a:lnSpc>
                <a:spcPct val="106000"/>
              </a:lnSpc>
            </a:pPr>
            <a:endParaRPr lang="en-US" sz="2800" dirty="0">
              <a:solidFill>
                <a:schemeClr val="bg1"/>
              </a:solidFill>
            </a:endParaRPr>
          </a:p>
          <a:p>
            <a:pPr lvl="0" algn="just">
              <a:lnSpc>
                <a:spcPct val="106000"/>
              </a:lnSpc>
            </a:pPr>
            <a:r>
              <a:rPr lang="en-US" sz="2800" dirty="0">
                <a:solidFill>
                  <a:schemeClr val="bg1"/>
                </a:solidFill>
              </a:rPr>
              <a:t>Complete the place value charts by </a:t>
            </a:r>
          </a:p>
          <a:p>
            <a:pPr lvl="0" algn="just">
              <a:lnSpc>
                <a:spcPct val="106000"/>
              </a:lnSpc>
            </a:pPr>
            <a:r>
              <a:rPr lang="en-US" sz="2800" dirty="0">
                <a:solidFill>
                  <a:schemeClr val="bg1"/>
                </a:solidFill>
              </a:rPr>
              <a:t>placing currency notes in appropriate</a:t>
            </a:r>
          </a:p>
          <a:p>
            <a:pPr lvl="0" algn="just">
              <a:lnSpc>
                <a:spcPct val="106000"/>
              </a:lnSpc>
            </a:pPr>
            <a:r>
              <a:rPr lang="en-US" sz="2800" dirty="0">
                <a:solidFill>
                  <a:schemeClr val="bg1"/>
                </a:solidFill>
              </a:rPr>
              <a:t>column</a:t>
            </a:r>
          </a:p>
          <a:p>
            <a:pPr lvl="0" algn="just">
              <a:lnSpc>
                <a:spcPct val="106000"/>
              </a:lnSpc>
            </a:pPr>
            <a:endParaRPr lang="en-US" sz="2800" dirty="0">
              <a:solidFill>
                <a:schemeClr val="bg1"/>
              </a:solidFill>
            </a:endParaRPr>
          </a:p>
          <a:p>
            <a:pPr lvl="0">
              <a:lnSpc>
                <a:spcPct val="106000"/>
              </a:lnSpc>
            </a:pPr>
            <a:endParaRPr lang="en-US" dirty="0">
              <a:solidFill>
                <a:schemeClr val="bg1"/>
              </a:solidFill>
            </a:endParaRPr>
          </a:p>
          <a:p>
            <a:pPr lvl="0">
              <a:lnSpc>
                <a:spcPct val="106000"/>
              </a:lnSpc>
            </a:pPr>
            <a:endParaRPr lang="en-US" dirty="0">
              <a:solidFill>
                <a:schemeClr val="bg1"/>
              </a:solidFill>
            </a:endParaRPr>
          </a:p>
          <a:p>
            <a:pPr lvl="0">
              <a:lnSpc>
                <a:spcPct val="106000"/>
              </a:lnSpc>
            </a:pPr>
            <a:endParaRPr lang="en-US" dirty="0">
              <a:solidFill>
                <a:schemeClr val="bg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019425"/>
            <a:ext cx="451485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611725"/>
            <a:ext cx="3657600" cy="194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918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         Place value concept: </a:t>
            </a:r>
            <a:br>
              <a:rPr lang="en-US" dirty="0"/>
            </a:br>
            <a:r>
              <a:rPr lang="en-US" dirty="0"/>
              <a:t>         Using Pakistani Currency </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40 Minutes</a:t>
            </a:r>
            <a:endParaRPr lang="x-none" dirty="0">
              <a:solidFill>
                <a:prstClr val="black"/>
              </a:solidFill>
            </a:endParaRPr>
          </a:p>
        </p:txBody>
      </p:sp>
      <p:pic>
        <p:nvPicPr>
          <p:cNvPr id="10242" name="Picture 2" descr="C:\Users\Modern Tech\Desktop\Assistant Mathematics AKU-IED\Final Versions\images-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43826"/>
            <a:ext cx="1957800" cy="14608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2298239"/>
            <a:ext cx="10850880" cy="973152"/>
          </a:xfrm>
          <a:prstGeom prst="rect">
            <a:avLst/>
          </a:prstGeom>
        </p:spPr>
        <p:txBody>
          <a:bodyPr wrap="square">
            <a:spAutoFit/>
          </a:bodyPr>
          <a:lstStyle/>
          <a:p>
            <a:pPr lvl="0">
              <a:lnSpc>
                <a:spcPct val="106000"/>
              </a:lnSpc>
            </a:pPr>
            <a:endParaRPr lang="en-US" dirty="0"/>
          </a:p>
          <a:p>
            <a:pPr lvl="0">
              <a:lnSpc>
                <a:spcPct val="106000"/>
              </a:lnSpc>
            </a:pPr>
            <a:endParaRPr lang="en-US" dirty="0"/>
          </a:p>
          <a:p>
            <a:pPr lvl="0">
              <a:lnSpc>
                <a:spcPct val="106000"/>
              </a:lnSpc>
            </a:pPr>
            <a:endParaRPr lang="en-US" dirty="0"/>
          </a:p>
        </p:txBody>
      </p:sp>
      <p:sp>
        <p:nvSpPr>
          <p:cNvPr id="2" name="Rectangle 1"/>
          <p:cNvSpPr/>
          <p:nvPr/>
        </p:nvSpPr>
        <p:spPr>
          <a:xfrm>
            <a:off x="609600" y="2514600"/>
            <a:ext cx="10850880" cy="2539157"/>
          </a:xfrm>
          <a:prstGeom prst="rect">
            <a:avLst/>
          </a:prstGeom>
        </p:spPr>
        <p:txBody>
          <a:bodyPr wrap="square">
            <a:spAutoFit/>
          </a:bodyPr>
          <a:lstStyle/>
          <a:p>
            <a:pPr lvl="0">
              <a:lnSpc>
                <a:spcPct val="106000"/>
              </a:lnSpc>
            </a:pPr>
            <a:endParaRPr lang="en-US" dirty="0">
              <a:solidFill>
                <a:schemeClr val="bg1"/>
              </a:solidFill>
            </a:endParaRPr>
          </a:p>
          <a:p>
            <a:pPr lvl="0">
              <a:lnSpc>
                <a:spcPct val="106000"/>
              </a:lnSpc>
            </a:pPr>
            <a:endParaRPr lang="en-US" dirty="0">
              <a:solidFill>
                <a:schemeClr val="bg1"/>
              </a:solidFill>
            </a:endParaRPr>
          </a:p>
          <a:p>
            <a:pPr lvl="0">
              <a:lnSpc>
                <a:spcPct val="106000"/>
              </a:lnSpc>
            </a:pPr>
            <a:endParaRPr lang="en-US" dirty="0">
              <a:solidFill>
                <a:schemeClr val="bg1"/>
              </a:solidFill>
            </a:endParaRPr>
          </a:p>
          <a:p>
            <a:pPr lvl="0">
              <a:lnSpc>
                <a:spcPct val="106000"/>
              </a:lnSpc>
            </a:pPr>
            <a:r>
              <a:rPr lang="en-US" sz="3200" dirty="0">
                <a:solidFill>
                  <a:schemeClr val="bg1"/>
                </a:solidFill>
              </a:rPr>
              <a:t>Discuss strengths and challenges that might arise in the classroom- when currency notes are used to teach place value concept. </a:t>
            </a:r>
          </a:p>
        </p:txBody>
      </p:sp>
    </p:spTree>
    <p:extLst>
      <p:ext uri="{BB962C8B-B14F-4D97-AF65-F5344CB8AC3E}">
        <p14:creationId xmlns:p14="http://schemas.microsoft.com/office/powerpoint/2010/main" val="157428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r>
              <a:rPr lang="en-US" dirty="0"/>
              <a:t>	</a:t>
            </a: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         Place value concept: </a:t>
            </a:r>
            <a:br>
              <a:rPr lang="en-US" dirty="0"/>
            </a:br>
            <a:r>
              <a:rPr lang="en-US" dirty="0"/>
              <a:t>         Using Place Value Blocks</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40 Minutes</a:t>
            </a:r>
            <a:endParaRPr lang="x-none" dirty="0">
              <a:solidFill>
                <a:prstClr val="black"/>
              </a:solidFill>
            </a:endParaRPr>
          </a:p>
        </p:txBody>
      </p:sp>
      <p:sp>
        <p:nvSpPr>
          <p:cNvPr id="4" name="Rectangle 3"/>
          <p:cNvSpPr/>
          <p:nvPr/>
        </p:nvSpPr>
        <p:spPr>
          <a:xfrm>
            <a:off x="609600" y="2298239"/>
            <a:ext cx="10850880" cy="973152"/>
          </a:xfrm>
          <a:prstGeom prst="rect">
            <a:avLst/>
          </a:prstGeom>
        </p:spPr>
        <p:txBody>
          <a:bodyPr wrap="square">
            <a:spAutoFit/>
          </a:bodyPr>
          <a:lstStyle/>
          <a:p>
            <a:pPr lvl="0">
              <a:lnSpc>
                <a:spcPct val="106000"/>
              </a:lnSpc>
            </a:pPr>
            <a:endParaRPr lang="en-US" dirty="0"/>
          </a:p>
          <a:p>
            <a:pPr lvl="0">
              <a:lnSpc>
                <a:spcPct val="106000"/>
              </a:lnSpc>
            </a:pPr>
            <a:endParaRPr lang="en-US" dirty="0"/>
          </a:p>
          <a:p>
            <a:pPr lvl="0">
              <a:lnSpc>
                <a:spcPct val="106000"/>
              </a:lnSpc>
            </a:pPr>
            <a:endParaRPr lang="en-US" dirty="0"/>
          </a:p>
        </p:txBody>
      </p:sp>
      <p:sp>
        <p:nvSpPr>
          <p:cNvPr id="2" name="Rectangle 1"/>
          <p:cNvSpPr/>
          <p:nvPr/>
        </p:nvSpPr>
        <p:spPr>
          <a:xfrm>
            <a:off x="609600" y="2514600"/>
            <a:ext cx="10850880" cy="4235583"/>
          </a:xfrm>
          <a:prstGeom prst="rect">
            <a:avLst/>
          </a:prstGeom>
        </p:spPr>
        <p:txBody>
          <a:bodyPr wrap="square">
            <a:spAutoFit/>
          </a:bodyPr>
          <a:lstStyle/>
          <a:p>
            <a:pPr lvl="0">
              <a:lnSpc>
                <a:spcPct val="106000"/>
              </a:lnSpc>
            </a:pPr>
            <a:endParaRPr lang="en-US" dirty="0">
              <a:solidFill>
                <a:schemeClr val="bg1"/>
              </a:solidFill>
            </a:endParaRPr>
          </a:p>
          <a:p>
            <a:pPr lvl="0">
              <a:lnSpc>
                <a:spcPct val="106000"/>
              </a:lnSpc>
            </a:pPr>
            <a:r>
              <a:rPr lang="en-US" sz="3200" dirty="0">
                <a:solidFill>
                  <a:schemeClr val="bg1"/>
                </a:solidFill>
              </a:rPr>
              <a:t>Task 1: </a:t>
            </a:r>
          </a:p>
          <a:p>
            <a:pPr lvl="0">
              <a:lnSpc>
                <a:spcPct val="106000"/>
              </a:lnSpc>
            </a:pPr>
            <a:r>
              <a:rPr lang="en-US" sz="3200" dirty="0">
                <a:solidFill>
                  <a:schemeClr val="bg1"/>
                </a:solidFill>
              </a:rPr>
              <a:t>Cut base-ten resources </a:t>
            </a:r>
          </a:p>
          <a:p>
            <a:pPr lvl="0">
              <a:lnSpc>
                <a:spcPct val="106000"/>
              </a:lnSpc>
            </a:pPr>
            <a:r>
              <a:rPr lang="en-US" sz="3200" dirty="0">
                <a:solidFill>
                  <a:schemeClr val="bg1"/>
                </a:solidFill>
              </a:rPr>
              <a:t>(Hundreds, tens, and ones). </a:t>
            </a:r>
          </a:p>
          <a:p>
            <a:pPr lvl="0">
              <a:lnSpc>
                <a:spcPct val="106000"/>
              </a:lnSpc>
            </a:pPr>
            <a:r>
              <a:rPr lang="en-US" sz="2400" dirty="0">
                <a:solidFill>
                  <a:schemeClr val="bg1"/>
                </a:solidFill>
              </a:rPr>
              <a:t>(Annexure 3)</a:t>
            </a:r>
          </a:p>
          <a:p>
            <a:pPr lvl="0">
              <a:lnSpc>
                <a:spcPct val="106000"/>
              </a:lnSpc>
            </a:pPr>
            <a:endParaRPr lang="en-US" dirty="0">
              <a:solidFill>
                <a:schemeClr val="bg1"/>
              </a:solidFill>
            </a:endParaRPr>
          </a:p>
          <a:p>
            <a:pPr lvl="0">
              <a:lnSpc>
                <a:spcPct val="106000"/>
              </a:lnSpc>
            </a:pPr>
            <a:endParaRPr lang="en-US" dirty="0">
              <a:solidFill>
                <a:schemeClr val="bg1"/>
              </a:solidFill>
            </a:endParaRPr>
          </a:p>
          <a:p>
            <a:pPr lvl="0">
              <a:lnSpc>
                <a:spcPct val="106000"/>
              </a:lnSpc>
            </a:pPr>
            <a:endParaRPr lang="en-US" dirty="0">
              <a:solidFill>
                <a:schemeClr val="bg1"/>
              </a:solidFill>
            </a:endParaRPr>
          </a:p>
          <a:p>
            <a:pPr lvl="0">
              <a:lnSpc>
                <a:spcPct val="106000"/>
              </a:lnSpc>
            </a:pPr>
            <a:endParaRPr lang="en-US" dirty="0">
              <a:solidFill>
                <a:schemeClr val="bg1"/>
              </a:solidFill>
            </a:endParaRPr>
          </a:p>
          <a:p>
            <a:pPr lvl="0">
              <a:lnSpc>
                <a:spcPct val="106000"/>
              </a:lnSpc>
            </a:pPr>
            <a:endParaRPr lang="en-US" dirty="0">
              <a:solidFill>
                <a:schemeClr val="bg1"/>
              </a:solidFill>
            </a:endParaRPr>
          </a:p>
          <a:p>
            <a:pPr lvl="0">
              <a:lnSpc>
                <a:spcPct val="106000"/>
              </a:lnSpc>
            </a:pPr>
            <a:r>
              <a:rPr lang="en-US" dirty="0">
                <a:solidFill>
                  <a:schemeClr val="bg1"/>
                </a:solidFill>
              </a:rPr>
              <a:t> </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2323341"/>
            <a:ext cx="2981325"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0422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r>
              <a:rPr lang="en-US" dirty="0"/>
              <a:t>	</a:t>
            </a: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         Place value concept: </a:t>
            </a:r>
            <a:br>
              <a:rPr lang="en-US" dirty="0"/>
            </a:br>
            <a:r>
              <a:rPr lang="en-US" dirty="0"/>
              <a:t>         Using Place Value Blocks</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40 Minutes</a:t>
            </a:r>
            <a:endParaRPr lang="x-none" dirty="0">
              <a:solidFill>
                <a:prstClr val="black"/>
              </a:solidFill>
            </a:endParaRPr>
          </a:p>
        </p:txBody>
      </p:sp>
      <p:sp>
        <p:nvSpPr>
          <p:cNvPr id="4" name="Rectangle 3"/>
          <p:cNvSpPr/>
          <p:nvPr/>
        </p:nvSpPr>
        <p:spPr>
          <a:xfrm>
            <a:off x="609600" y="2298239"/>
            <a:ext cx="10850880" cy="973152"/>
          </a:xfrm>
          <a:prstGeom prst="rect">
            <a:avLst/>
          </a:prstGeom>
        </p:spPr>
        <p:txBody>
          <a:bodyPr wrap="square">
            <a:spAutoFit/>
          </a:bodyPr>
          <a:lstStyle/>
          <a:p>
            <a:pPr lvl="0">
              <a:lnSpc>
                <a:spcPct val="106000"/>
              </a:lnSpc>
            </a:pPr>
            <a:endParaRPr lang="en-US" dirty="0"/>
          </a:p>
          <a:p>
            <a:pPr lvl="0">
              <a:lnSpc>
                <a:spcPct val="106000"/>
              </a:lnSpc>
            </a:pPr>
            <a:endParaRPr lang="en-US" dirty="0"/>
          </a:p>
          <a:p>
            <a:pPr lvl="0">
              <a:lnSpc>
                <a:spcPct val="106000"/>
              </a:lnSpc>
            </a:pPr>
            <a:endParaRPr lang="en-US" dirty="0"/>
          </a:p>
        </p:txBody>
      </p:sp>
      <p:sp>
        <p:nvSpPr>
          <p:cNvPr id="2" name="Rectangle 1"/>
          <p:cNvSpPr/>
          <p:nvPr/>
        </p:nvSpPr>
        <p:spPr>
          <a:xfrm>
            <a:off x="609600" y="2514600"/>
            <a:ext cx="10850880" cy="4235583"/>
          </a:xfrm>
          <a:prstGeom prst="rect">
            <a:avLst/>
          </a:prstGeom>
        </p:spPr>
        <p:txBody>
          <a:bodyPr wrap="square">
            <a:spAutoFit/>
          </a:bodyPr>
          <a:lstStyle/>
          <a:p>
            <a:pPr lvl="0">
              <a:lnSpc>
                <a:spcPct val="106000"/>
              </a:lnSpc>
            </a:pPr>
            <a:endParaRPr lang="en-US" dirty="0">
              <a:solidFill>
                <a:schemeClr val="bg1"/>
              </a:solidFill>
            </a:endParaRPr>
          </a:p>
          <a:p>
            <a:pPr lvl="0">
              <a:lnSpc>
                <a:spcPct val="106000"/>
              </a:lnSpc>
            </a:pPr>
            <a:r>
              <a:rPr lang="en-US" sz="3200" dirty="0">
                <a:solidFill>
                  <a:schemeClr val="bg1"/>
                </a:solidFill>
              </a:rPr>
              <a:t>Task 1: </a:t>
            </a:r>
          </a:p>
          <a:p>
            <a:pPr lvl="0">
              <a:lnSpc>
                <a:spcPct val="106000"/>
              </a:lnSpc>
            </a:pPr>
            <a:r>
              <a:rPr lang="en-US" sz="3200" dirty="0">
                <a:solidFill>
                  <a:schemeClr val="bg1"/>
                </a:solidFill>
              </a:rPr>
              <a:t>Cut base-ten resources </a:t>
            </a:r>
          </a:p>
          <a:p>
            <a:pPr lvl="0">
              <a:lnSpc>
                <a:spcPct val="106000"/>
              </a:lnSpc>
            </a:pPr>
            <a:r>
              <a:rPr lang="en-US" sz="3200" dirty="0">
                <a:solidFill>
                  <a:schemeClr val="bg1"/>
                </a:solidFill>
              </a:rPr>
              <a:t>(Thousands). </a:t>
            </a:r>
          </a:p>
          <a:p>
            <a:pPr lvl="0">
              <a:lnSpc>
                <a:spcPct val="106000"/>
              </a:lnSpc>
            </a:pPr>
            <a:r>
              <a:rPr lang="en-US" sz="2400" dirty="0">
                <a:solidFill>
                  <a:schemeClr val="bg1"/>
                </a:solidFill>
              </a:rPr>
              <a:t>(Annexure 3)</a:t>
            </a:r>
          </a:p>
          <a:p>
            <a:pPr lvl="0">
              <a:lnSpc>
                <a:spcPct val="106000"/>
              </a:lnSpc>
            </a:pPr>
            <a:endParaRPr lang="en-US" dirty="0">
              <a:solidFill>
                <a:schemeClr val="bg1"/>
              </a:solidFill>
            </a:endParaRPr>
          </a:p>
          <a:p>
            <a:pPr lvl="0">
              <a:lnSpc>
                <a:spcPct val="106000"/>
              </a:lnSpc>
            </a:pPr>
            <a:endParaRPr lang="en-US" dirty="0">
              <a:solidFill>
                <a:schemeClr val="bg1"/>
              </a:solidFill>
            </a:endParaRPr>
          </a:p>
          <a:p>
            <a:pPr lvl="0">
              <a:lnSpc>
                <a:spcPct val="106000"/>
              </a:lnSpc>
            </a:pPr>
            <a:endParaRPr lang="en-US" dirty="0">
              <a:solidFill>
                <a:schemeClr val="bg1"/>
              </a:solidFill>
            </a:endParaRPr>
          </a:p>
          <a:p>
            <a:pPr lvl="0">
              <a:lnSpc>
                <a:spcPct val="106000"/>
              </a:lnSpc>
            </a:pPr>
            <a:endParaRPr lang="en-US" dirty="0">
              <a:solidFill>
                <a:schemeClr val="bg1"/>
              </a:solidFill>
            </a:endParaRPr>
          </a:p>
          <a:p>
            <a:pPr lvl="0">
              <a:lnSpc>
                <a:spcPct val="106000"/>
              </a:lnSpc>
            </a:pPr>
            <a:endParaRPr lang="en-US" dirty="0">
              <a:solidFill>
                <a:schemeClr val="bg1"/>
              </a:solidFill>
            </a:endParaRPr>
          </a:p>
          <a:p>
            <a:pPr lvl="0">
              <a:lnSpc>
                <a:spcPct val="106000"/>
              </a:lnSpc>
            </a:pPr>
            <a:r>
              <a:rPr lang="en-US" dirty="0">
                <a:solidFill>
                  <a:schemeClr val="bg1"/>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579661"/>
            <a:ext cx="66865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064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5966"/>
            <a:ext cx="9613861" cy="1080938"/>
          </a:xfrm>
        </p:spPr>
        <p:txBody>
          <a:bodyPr/>
          <a:lstStyle/>
          <a:p>
            <a:r>
              <a:rPr lang="en-US" dirty="0">
                <a:solidFill>
                  <a:schemeClr val="bg1"/>
                </a:solidFill>
              </a:rPr>
              <a:t>Different Representations of 121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277" y="2276741"/>
            <a:ext cx="3300349" cy="1727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652" y="3972669"/>
            <a:ext cx="3657600" cy="1874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r="32825" b="17908"/>
          <a:stretch/>
        </p:blipFill>
        <p:spPr bwMode="auto">
          <a:xfrm>
            <a:off x="5958987" y="2121694"/>
            <a:ext cx="4961361" cy="405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75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A650-DA21-D95F-0EBC-1654EE2954DF}"/>
              </a:ext>
            </a:extLst>
          </p:cNvPr>
          <p:cNvSpPr>
            <a:spLocks noGrp="1"/>
          </p:cNvSpPr>
          <p:nvPr>
            <p:ph type="title"/>
          </p:nvPr>
        </p:nvSpPr>
        <p:spPr>
          <a:xfrm>
            <a:off x="609600" y="685800"/>
            <a:ext cx="9613861" cy="846972"/>
          </a:xfrm>
        </p:spPr>
        <p:txBody>
          <a:bodyPr>
            <a:normAutofit fontScale="90000"/>
          </a:bodyPr>
          <a:lstStyle/>
          <a:p>
            <a:pPr algn="ctr"/>
            <a:br>
              <a:rPr lang="en-US" b="1" i="1" dirty="0"/>
            </a:br>
            <a:r>
              <a:rPr lang="en-US" sz="4400" b="1" i="1" dirty="0"/>
              <a:t>WELCOME  &amp;  INTRODUCTION</a:t>
            </a:r>
          </a:p>
        </p:txBody>
      </p:sp>
      <p:pic>
        <p:nvPicPr>
          <p:cNvPr id="1026" name="Picture 2" descr="C:\Users\Modern Tech\Desktop\Assistant Mathematics AKU-IED\Final Versions\png-transparent-introduction-welcome-hand-design-sticker-thumbnail-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514600"/>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05 Minutes</a:t>
            </a:r>
            <a:endParaRPr lang="x-none" dirty="0">
              <a:solidFill>
                <a:schemeClr val="bg1"/>
              </a:solidFill>
            </a:endParaRPr>
          </a:p>
        </p:txBody>
      </p:sp>
    </p:spTree>
    <p:extLst>
      <p:ext uri="{BB962C8B-B14F-4D97-AF65-F5344CB8AC3E}">
        <p14:creationId xmlns:p14="http://schemas.microsoft.com/office/powerpoint/2010/main" val="1873938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Representations of 121</a:t>
            </a:r>
          </a:p>
        </p:txBody>
      </p:sp>
      <p:sp>
        <p:nvSpPr>
          <p:cNvPr id="4" name="Rectangle 3"/>
          <p:cNvSpPr/>
          <p:nvPr/>
        </p:nvSpPr>
        <p:spPr>
          <a:xfrm>
            <a:off x="1524000" y="3244334"/>
            <a:ext cx="6848681" cy="369332"/>
          </a:xfrm>
          <a:prstGeom prst="rect">
            <a:avLst/>
          </a:prstGeom>
        </p:spPr>
        <p:txBody>
          <a:bodyPr wrap="square">
            <a:spAutoFit/>
          </a:bodyPr>
          <a:lstStyle/>
          <a:p>
            <a:r>
              <a:rPr lang="en-US" dirty="0">
                <a:solidFill>
                  <a:schemeClr val="bg1"/>
                </a:solidFill>
              </a:rPr>
              <a:t>https://polypad.amplify.com/p#number-tiles</a:t>
            </a:r>
          </a:p>
        </p:txBody>
      </p:sp>
    </p:spTree>
    <p:extLst>
      <p:ext uri="{BB962C8B-B14F-4D97-AF65-F5344CB8AC3E}">
        <p14:creationId xmlns:p14="http://schemas.microsoft.com/office/powerpoint/2010/main" val="3580466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sz="2400"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         Place value concept: </a:t>
            </a:r>
            <a:br>
              <a:rPr lang="en-US" dirty="0"/>
            </a:br>
            <a:r>
              <a:rPr lang="en-US" dirty="0"/>
              <a:t>         Using Place Value Blocks</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40 Minutes</a:t>
            </a:r>
            <a:endParaRPr lang="x-none" dirty="0">
              <a:solidFill>
                <a:prstClr val="black"/>
              </a:solidFill>
            </a:endParaRPr>
          </a:p>
        </p:txBody>
      </p:sp>
      <p:sp>
        <p:nvSpPr>
          <p:cNvPr id="4" name="Rectangle 3"/>
          <p:cNvSpPr/>
          <p:nvPr/>
        </p:nvSpPr>
        <p:spPr>
          <a:xfrm>
            <a:off x="609600" y="2298239"/>
            <a:ext cx="10850880" cy="973152"/>
          </a:xfrm>
          <a:prstGeom prst="rect">
            <a:avLst/>
          </a:prstGeom>
        </p:spPr>
        <p:txBody>
          <a:bodyPr wrap="square">
            <a:spAutoFit/>
          </a:bodyPr>
          <a:lstStyle/>
          <a:p>
            <a:pPr lvl="0">
              <a:lnSpc>
                <a:spcPct val="106000"/>
              </a:lnSpc>
            </a:pPr>
            <a:endParaRPr lang="en-US" dirty="0"/>
          </a:p>
          <a:p>
            <a:pPr lvl="0">
              <a:lnSpc>
                <a:spcPct val="106000"/>
              </a:lnSpc>
            </a:pPr>
            <a:endParaRPr lang="en-US" dirty="0"/>
          </a:p>
          <a:p>
            <a:pPr lvl="0">
              <a:lnSpc>
                <a:spcPct val="106000"/>
              </a:lnSpc>
            </a:pPr>
            <a:endParaRPr lang="en-US" dirty="0"/>
          </a:p>
        </p:txBody>
      </p:sp>
      <p:sp>
        <p:nvSpPr>
          <p:cNvPr id="2" name="Rectangle 1"/>
          <p:cNvSpPr/>
          <p:nvPr/>
        </p:nvSpPr>
        <p:spPr>
          <a:xfrm>
            <a:off x="609600" y="2514600"/>
            <a:ext cx="10850880" cy="2245551"/>
          </a:xfrm>
          <a:prstGeom prst="rect">
            <a:avLst/>
          </a:prstGeom>
        </p:spPr>
        <p:txBody>
          <a:bodyPr wrap="square">
            <a:spAutoFit/>
          </a:bodyPr>
          <a:lstStyle/>
          <a:p>
            <a:pPr lvl="0">
              <a:lnSpc>
                <a:spcPct val="106000"/>
              </a:lnSpc>
            </a:pPr>
            <a:endParaRPr lang="en-US" dirty="0">
              <a:solidFill>
                <a:schemeClr val="bg1"/>
              </a:solidFill>
            </a:endParaRPr>
          </a:p>
          <a:p>
            <a:pPr lvl="0">
              <a:lnSpc>
                <a:spcPct val="106000"/>
              </a:lnSpc>
            </a:pPr>
            <a:endParaRPr lang="en-US" dirty="0">
              <a:solidFill>
                <a:schemeClr val="bg1"/>
              </a:solidFill>
            </a:endParaRPr>
          </a:p>
          <a:p>
            <a:pPr lvl="0">
              <a:lnSpc>
                <a:spcPct val="106000"/>
              </a:lnSpc>
            </a:pPr>
            <a:r>
              <a:rPr lang="en-US" sz="3200" dirty="0">
                <a:solidFill>
                  <a:schemeClr val="bg1"/>
                </a:solidFill>
              </a:rPr>
              <a:t>Task 3: </a:t>
            </a:r>
          </a:p>
          <a:p>
            <a:pPr lvl="0">
              <a:lnSpc>
                <a:spcPct val="106000"/>
              </a:lnSpc>
            </a:pPr>
            <a:r>
              <a:rPr lang="en-US" sz="3200" dirty="0">
                <a:solidFill>
                  <a:schemeClr val="bg1"/>
                </a:solidFill>
              </a:rPr>
              <a:t>Work in groups and make different representations of ‘25’ using base-ten material/ online  </a:t>
            </a:r>
          </a:p>
        </p:txBody>
      </p:sp>
    </p:spTree>
    <p:extLst>
      <p:ext uri="{BB962C8B-B14F-4D97-AF65-F5344CB8AC3E}">
        <p14:creationId xmlns:p14="http://schemas.microsoft.com/office/powerpoint/2010/main" val="3485435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9613861" cy="1080938"/>
          </a:xfrm>
        </p:spPr>
        <p:txBody>
          <a:bodyPr/>
          <a:lstStyle/>
          <a:p>
            <a:pPr algn="ctr"/>
            <a:r>
              <a:rPr lang="en-US" dirty="0">
                <a:solidFill>
                  <a:schemeClr val="bg1"/>
                </a:solidFill>
              </a:rPr>
              <a:t>Visualizing Bigger Numbers</a:t>
            </a:r>
          </a:p>
        </p:txBody>
      </p:sp>
      <p:sp>
        <p:nvSpPr>
          <p:cNvPr id="3" name="Content Placeholder 2"/>
          <p:cNvSpPr>
            <a:spLocks noGrp="1"/>
          </p:cNvSpPr>
          <p:nvPr>
            <p:ph idx="1"/>
          </p:nvPr>
        </p:nvSpPr>
        <p:spPr/>
        <p:txBody>
          <a:bodyPr/>
          <a:lstStyle/>
          <a:p>
            <a:pPr marL="0" indent="0">
              <a:buNone/>
            </a:pPr>
            <a:r>
              <a:rPr lang="en-US" dirty="0">
                <a:solidFill>
                  <a:schemeClr val="bg1"/>
                </a:solidFill>
              </a:rPr>
              <a:t>Let’s watch a video:</a:t>
            </a:r>
          </a:p>
          <a:p>
            <a:pPr marL="0" indent="0">
              <a:buNone/>
            </a:pPr>
            <a:endParaRPr lang="en-US" dirty="0">
              <a:solidFill>
                <a:schemeClr val="bg1"/>
              </a:solidFill>
            </a:endParaRPr>
          </a:p>
          <a:p>
            <a:pPr marL="0" indent="0">
              <a:buNone/>
            </a:pPr>
            <a:r>
              <a:rPr lang="en-US" dirty="0">
                <a:solidFill>
                  <a:schemeClr val="bg1"/>
                </a:solidFill>
                <a:hlinkClick r:id="rId2">
                  <a:extLst>
                    <a:ext uri="{A12FA001-AC4F-418D-AE19-62706E023703}">
                      <ahyp:hlinkClr xmlns:ahyp="http://schemas.microsoft.com/office/drawing/2018/hyperlinkcolor" val="tx"/>
                    </a:ext>
                  </a:extLst>
                </a:hlinkClick>
              </a:rPr>
              <a:t>https://www.tiktok.com/@reason4math/video/7411220445934177582</a:t>
            </a: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3309460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         Place value- Riddles (Task 4)</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40 Minutes</a:t>
            </a:r>
            <a:endParaRPr lang="x-none" dirty="0">
              <a:solidFill>
                <a:prstClr val="black"/>
              </a:solidFill>
            </a:endParaRPr>
          </a:p>
        </p:txBody>
      </p:sp>
      <p:sp>
        <p:nvSpPr>
          <p:cNvPr id="4" name="Rectangle 3"/>
          <p:cNvSpPr/>
          <p:nvPr/>
        </p:nvSpPr>
        <p:spPr>
          <a:xfrm>
            <a:off x="609600" y="2298239"/>
            <a:ext cx="10850880" cy="973152"/>
          </a:xfrm>
          <a:prstGeom prst="rect">
            <a:avLst/>
          </a:prstGeom>
        </p:spPr>
        <p:txBody>
          <a:bodyPr wrap="square">
            <a:spAutoFit/>
          </a:bodyPr>
          <a:lstStyle/>
          <a:p>
            <a:pPr lvl="0">
              <a:lnSpc>
                <a:spcPct val="106000"/>
              </a:lnSpc>
            </a:pPr>
            <a:endParaRPr lang="en-US" dirty="0"/>
          </a:p>
          <a:p>
            <a:pPr lvl="0">
              <a:lnSpc>
                <a:spcPct val="106000"/>
              </a:lnSpc>
            </a:pPr>
            <a:endParaRPr lang="en-US" dirty="0"/>
          </a:p>
          <a:p>
            <a:pPr lvl="0">
              <a:lnSpc>
                <a:spcPct val="106000"/>
              </a:lnSpc>
            </a:pPr>
            <a:endParaRPr lang="en-US" dirty="0"/>
          </a:p>
        </p:txBody>
      </p:sp>
      <p:sp>
        <p:nvSpPr>
          <p:cNvPr id="2" name="Rectangle 1"/>
          <p:cNvSpPr/>
          <p:nvPr/>
        </p:nvSpPr>
        <p:spPr>
          <a:xfrm>
            <a:off x="609600" y="2514600"/>
            <a:ext cx="10850880" cy="3565591"/>
          </a:xfrm>
          <a:prstGeom prst="rect">
            <a:avLst/>
          </a:prstGeom>
        </p:spPr>
        <p:txBody>
          <a:bodyPr wrap="square">
            <a:spAutoFit/>
          </a:bodyPr>
          <a:lstStyle/>
          <a:p>
            <a:pPr marL="514350" lvl="0" indent="-514350">
              <a:lnSpc>
                <a:spcPct val="106000"/>
              </a:lnSpc>
              <a:buFont typeface="+mj-lt"/>
              <a:buAutoNum type="alphaLcPeriod"/>
            </a:pPr>
            <a:r>
              <a:rPr lang="en-US" sz="2800" dirty="0">
                <a:solidFill>
                  <a:schemeClr val="bg1"/>
                </a:solidFill>
              </a:rPr>
              <a:t>I have 23 ones and 4 tens. Who am I? </a:t>
            </a:r>
          </a:p>
          <a:p>
            <a:pPr marL="514350" lvl="0" indent="-514350">
              <a:lnSpc>
                <a:spcPct val="106000"/>
              </a:lnSpc>
              <a:buFont typeface="+mj-lt"/>
              <a:buAutoNum type="alphaLcPeriod"/>
            </a:pPr>
            <a:r>
              <a:rPr lang="en-US" sz="2800" dirty="0">
                <a:solidFill>
                  <a:schemeClr val="bg1"/>
                </a:solidFill>
              </a:rPr>
              <a:t>I have 4 hundreds, 12 tens and 6- ones. Who am I? </a:t>
            </a:r>
          </a:p>
          <a:p>
            <a:pPr marL="514350" lvl="0" indent="-514350">
              <a:lnSpc>
                <a:spcPct val="106000"/>
              </a:lnSpc>
              <a:buFont typeface="+mj-lt"/>
              <a:buAutoNum type="alphaLcPeriod"/>
            </a:pPr>
            <a:r>
              <a:rPr lang="en-US" sz="2800" dirty="0">
                <a:solidFill>
                  <a:schemeClr val="bg1"/>
                </a:solidFill>
              </a:rPr>
              <a:t>I have 30 ones and 3 hundreds? Who am I? </a:t>
            </a:r>
          </a:p>
          <a:p>
            <a:pPr marL="514350" lvl="0" indent="-514350">
              <a:lnSpc>
                <a:spcPct val="106000"/>
              </a:lnSpc>
              <a:buFont typeface="+mj-lt"/>
              <a:buAutoNum type="alphaLcPeriod"/>
            </a:pPr>
            <a:r>
              <a:rPr lang="en-US" sz="2800" dirty="0">
                <a:solidFill>
                  <a:schemeClr val="bg1"/>
                </a:solidFill>
              </a:rPr>
              <a:t>I have 4 hundreds, 16 tens and 11 ones. Who am I? </a:t>
            </a:r>
          </a:p>
          <a:p>
            <a:pPr marL="514350" lvl="0" indent="-514350">
              <a:lnSpc>
                <a:spcPct val="106000"/>
              </a:lnSpc>
              <a:buFont typeface="+mj-lt"/>
              <a:buAutoNum type="alphaLcPeriod"/>
            </a:pPr>
            <a:r>
              <a:rPr lang="en-US" sz="2800" dirty="0">
                <a:solidFill>
                  <a:schemeClr val="bg1"/>
                </a:solidFill>
              </a:rPr>
              <a:t>I am 340. I have 24 tens. How many hundreds do I have? </a:t>
            </a:r>
          </a:p>
          <a:p>
            <a:pPr marL="514350" lvl="0" indent="-514350">
              <a:lnSpc>
                <a:spcPct val="106000"/>
              </a:lnSpc>
              <a:buFont typeface="+mj-lt"/>
              <a:buAutoNum type="alphaLcPeriod"/>
            </a:pPr>
            <a:r>
              <a:rPr lang="en-US" sz="2800" dirty="0">
                <a:solidFill>
                  <a:schemeClr val="bg1"/>
                </a:solidFill>
              </a:rPr>
              <a:t>If you put three more tens with me, I would be 125. Who am I?  </a:t>
            </a:r>
          </a:p>
          <a:p>
            <a:pPr lvl="0">
              <a:lnSpc>
                <a:spcPct val="106000"/>
              </a:lnSpc>
            </a:pPr>
            <a:r>
              <a:rPr lang="en-US" dirty="0"/>
              <a:t> </a:t>
            </a:r>
          </a:p>
        </p:txBody>
      </p:sp>
    </p:spTree>
    <p:extLst>
      <p:ext uri="{BB962C8B-B14F-4D97-AF65-F5344CB8AC3E}">
        <p14:creationId xmlns:p14="http://schemas.microsoft.com/office/powerpoint/2010/main" val="348543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  Place value – Mental Math </a:t>
            </a:r>
            <a:r>
              <a:rPr lang="en-US" sz="2800" dirty="0"/>
              <a:t>(Task 5)</a:t>
            </a:r>
            <a:endParaRPr lang="x-none" sz="2800"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40 Minutes</a:t>
            </a:r>
            <a:endParaRPr lang="x-none" dirty="0">
              <a:solidFill>
                <a:prstClr val="black"/>
              </a:solidFill>
            </a:endParaRPr>
          </a:p>
        </p:txBody>
      </p:sp>
      <p:sp>
        <p:nvSpPr>
          <p:cNvPr id="4" name="Rectangle 3"/>
          <p:cNvSpPr/>
          <p:nvPr/>
        </p:nvSpPr>
        <p:spPr>
          <a:xfrm>
            <a:off x="609600" y="2298239"/>
            <a:ext cx="10850880" cy="973152"/>
          </a:xfrm>
          <a:prstGeom prst="rect">
            <a:avLst/>
          </a:prstGeom>
        </p:spPr>
        <p:txBody>
          <a:bodyPr wrap="square">
            <a:spAutoFit/>
          </a:bodyPr>
          <a:lstStyle/>
          <a:p>
            <a:pPr lvl="0">
              <a:lnSpc>
                <a:spcPct val="106000"/>
              </a:lnSpc>
            </a:pPr>
            <a:endParaRPr lang="en-US" dirty="0"/>
          </a:p>
          <a:p>
            <a:pPr lvl="0">
              <a:lnSpc>
                <a:spcPct val="106000"/>
              </a:lnSpc>
            </a:pPr>
            <a:endParaRPr lang="en-US" dirty="0"/>
          </a:p>
          <a:p>
            <a:pPr lvl="0">
              <a:lnSpc>
                <a:spcPct val="106000"/>
              </a:lnSpc>
            </a:pPr>
            <a:endParaRPr lang="en-US" dirty="0"/>
          </a:p>
        </p:txBody>
      </p:sp>
      <p:sp>
        <p:nvSpPr>
          <p:cNvPr id="2" name="Rectangle 1"/>
          <p:cNvSpPr/>
          <p:nvPr/>
        </p:nvSpPr>
        <p:spPr>
          <a:xfrm>
            <a:off x="609600" y="2203965"/>
            <a:ext cx="10850880" cy="4314066"/>
          </a:xfrm>
          <a:prstGeom prst="rect">
            <a:avLst/>
          </a:prstGeom>
        </p:spPr>
        <p:txBody>
          <a:bodyPr wrap="square">
            <a:spAutoFit/>
          </a:bodyPr>
          <a:lstStyle/>
          <a:p>
            <a:pPr lvl="0">
              <a:lnSpc>
                <a:spcPct val="106000"/>
              </a:lnSpc>
            </a:pPr>
            <a:r>
              <a:rPr lang="en-US" sz="2000" dirty="0">
                <a:solidFill>
                  <a:schemeClr val="bg1"/>
                </a:solidFill>
              </a:rPr>
              <a:t>1. Use the fact you already know to help you solve each of the following facts without counting </a:t>
            </a:r>
          </a:p>
          <a:p>
            <a:pPr marL="342900" lvl="0" indent="-342900">
              <a:lnSpc>
                <a:spcPct val="106000"/>
              </a:lnSpc>
              <a:buAutoNum type="alphaLcParenR"/>
            </a:pPr>
            <a:r>
              <a:rPr lang="en-US" sz="2000" dirty="0">
                <a:solidFill>
                  <a:schemeClr val="bg1"/>
                </a:solidFill>
              </a:rPr>
              <a:t>6+ 6 = 12 </a:t>
            </a:r>
          </a:p>
          <a:p>
            <a:pPr marL="342900" lvl="0" indent="-342900">
              <a:lnSpc>
                <a:spcPct val="106000"/>
              </a:lnSpc>
              <a:buAutoNum type="alphaLcParenR"/>
            </a:pPr>
            <a:r>
              <a:rPr lang="en-US" sz="2000" dirty="0">
                <a:solidFill>
                  <a:schemeClr val="bg1"/>
                </a:solidFill>
              </a:rPr>
              <a:t>6 + 7 = _____</a:t>
            </a:r>
          </a:p>
          <a:p>
            <a:pPr marL="342900" lvl="0" indent="-342900">
              <a:lnSpc>
                <a:spcPct val="106000"/>
              </a:lnSpc>
              <a:buAutoNum type="alphaLcParenR"/>
            </a:pPr>
            <a:r>
              <a:rPr lang="en-US" sz="2000" dirty="0">
                <a:solidFill>
                  <a:schemeClr val="bg1"/>
                </a:solidFill>
              </a:rPr>
              <a:t>6+ 8 = ______</a:t>
            </a:r>
          </a:p>
          <a:p>
            <a:pPr lvl="0">
              <a:lnSpc>
                <a:spcPct val="106000"/>
              </a:lnSpc>
            </a:pPr>
            <a:endParaRPr lang="en-US" sz="2000" dirty="0">
              <a:solidFill>
                <a:schemeClr val="bg1"/>
              </a:solidFill>
            </a:endParaRPr>
          </a:p>
          <a:p>
            <a:pPr lvl="0">
              <a:lnSpc>
                <a:spcPct val="106000"/>
              </a:lnSpc>
            </a:pPr>
            <a:endParaRPr lang="en-US" sz="2000" dirty="0">
              <a:solidFill>
                <a:schemeClr val="bg1"/>
              </a:solidFill>
            </a:endParaRPr>
          </a:p>
          <a:p>
            <a:pPr lvl="0">
              <a:lnSpc>
                <a:spcPct val="106000"/>
              </a:lnSpc>
            </a:pPr>
            <a:r>
              <a:rPr lang="en-US" sz="2000" dirty="0">
                <a:solidFill>
                  <a:schemeClr val="bg1"/>
                </a:solidFill>
              </a:rPr>
              <a:t>2. Use the fact you already know to help you solve each of the following facts without multiplying </a:t>
            </a:r>
          </a:p>
          <a:p>
            <a:pPr marL="342900" lvl="0" indent="-342900">
              <a:lnSpc>
                <a:spcPct val="106000"/>
              </a:lnSpc>
              <a:buAutoNum type="alphaLcParenR"/>
            </a:pPr>
            <a:r>
              <a:rPr lang="en-US" sz="2000" dirty="0">
                <a:solidFill>
                  <a:schemeClr val="bg1"/>
                </a:solidFill>
              </a:rPr>
              <a:t>2 × 8 = 16 </a:t>
            </a:r>
          </a:p>
          <a:p>
            <a:pPr marL="342900" lvl="0" indent="-342900">
              <a:lnSpc>
                <a:spcPct val="106000"/>
              </a:lnSpc>
              <a:buAutoNum type="alphaLcParenR"/>
            </a:pPr>
            <a:r>
              <a:rPr lang="en-US" sz="2000" dirty="0">
                <a:solidFill>
                  <a:schemeClr val="bg1"/>
                </a:solidFill>
              </a:rPr>
              <a:t>3 × 8 = _______ </a:t>
            </a:r>
          </a:p>
          <a:p>
            <a:pPr marL="342900" lvl="0" indent="-342900">
              <a:lnSpc>
                <a:spcPct val="106000"/>
              </a:lnSpc>
              <a:buAutoNum type="alphaLcParenR"/>
            </a:pPr>
            <a:r>
              <a:rPr lang="en-US" sz="2000" dirty="0">
                <a:solidFill>
                  <a:schemeClr val="bg1"/>
                </a:solidFill>
              </a:rPr>
              <a:t>6 × 8 = _____ </a:t>
            </a:r>
          </a:p>
          <a:p>
            <a:pPr marL="342900" lvl="0" indent="-342900">
              <a:lnSpc>
                <a:spcPct val="106000"/>
              </a:lnSpc>
              <a:buAutoNum type="alphaLcParenR"/>
            </a:pPr>
            <a:r>
              <a:rPr lang="en-US" sz="2000" dirty="0">
                <a:solidFill>
                  <a:schemeClr val="bg1"/>
                </a:solidFill>
              </a:rPr>
              <a:t>7 × 8 = _______</a:t>
            </a:r>
          </a:p>
        </p:txBody>
      </p:sp>
    </p:spTree>
    <p:extLst>
      <p:ext uri="{BB962C8B-B14F-4D97-AF65-F5344CB8AC3E}">
        <p14:creationId xmlns:p14="http://schemas.microsoft.com/office/powerpoint/2010/main" val="2578340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Planning a learning activity [BOPPPS]- Group Work</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20 Minutes</a:t>
            </a:r>
            <a:endParaRPr lang="x-none" dirty="0">
              <a:solidFill>
                <a:prstClr val="black"/>
              </a:solidFill>
            </a:endParaRPr>
          </a:p>
        </p:txBody>
      </p:sp>
      <p:sp>
        <p:nvSpPr>
          <p:cNvPr id="4" name="Rectangle 3"/>
          <p:cNvSpPr/>
          <p:nvPr/>
        </p:nvSpPr>
        <p:spPr>
          <a:xfrm>
            <a:off x="609600" y="2298239"/>
            <a:ext cx="10850880" cy="973152"/>
          </a:xfrm>
          <a:prstGeom prst="rect">
            <a:avLst/>
          </a:prstGeom>
        </p:spPr>
        <p:txBody>
          <a:bodyPr wrap="square">
            <a:spAutoFit/>
          </a:bodyPr>
          <a:lstStyle/>
          <a:p>
            <a:pPr lvl="0">
              <a:lnSpc>
                <a:spcPct val="106000"/>
              </a:lnSpc>
            </a:pPr>
            <a:endParaRPr lang="en-US" dirty="0"/>
          </a:p>
          <a:p>
            <a:pPr lvl="0">
              <a:lnSpc>
                <a:spcPct val="106000"/>
              </a:lnSpc>
            </a:pPr>
            <a:endParaRPr lang="en-US" dirty="0"/>
          </a:p>
          <a:p>
            <a:pPr lvl="0">
              <a:lnSpc>
                <a:spcPct val="106000"/>
              </a:lnSpc>
            </a:pPr>
            <a:endParaRPr lang="en-US" dirty="0"/>
          </a:p>
        </p:txBody>
      </p:sp>
      <p:sp>
        <p:nvSpPr>
          <p:cNvPr id="2" name="Rectangle 1"/>
          <p:cNvSpPr/>
          <p:nvPr/>
        </p:nvSpPr>
        <p:spPr>
          <a:xfrm>
            <a:off x="609600" y="2514600"/>
            <a:ext cx="10850880" cy="1756122"/>
          </a:xfrm>
          <a:prstGeom prst="rect">
            <a:avLst/>
          </a:prstGeom>
        </p:spPr>
        <p:txBody>
          <a:bodyPr wrap="square">
            <a:spAutoFit/>
          </a:bodyPr>
          <a:lstStyle/>
          <a:p>
            <a:pPr lvl="0">
              <a:lnSpc>
                <a:spcPct val="106000"/>
              </a:lnSpc>
            </a:pPr>
            <a:endParaRPr lang="en-US" sz="2800" dirty="0">
              <a:solidFill>
                <a:schemeClr val="bg1"/>
              </a:solidFill>
            </a:endParaRPr>
          </a:p>
          <a:p>
            <a:pPr marL="285750" lvl="0" indent="-285750">
              <a:lnSpc>
                <a:spcPct val="106000"/>
              </a:lnSpc>
              <a:buFont typeface="Arial" pitchFamily="34" charset="0"/>
              <a:buChar char="•"/>
            </a:pPr>
            <a:r>
              <a:rPr lang="en-US" sz="2800" dirty="0">
                <a:solidFill>
                  <a:schemeClr val="bg1"/>
                </a:solidFill>
              </a:rPr>
              <a:t>Look at BOPPPS  Planning Template (Annexure 4)</a:t>
            </a:r>
          </a:p>
          <a:p>
            <a:pPr marL="285750" indent="-285750">
              <a:lnSpc>
                <a:spcPct val="106000"/>
              </a:lnSpc>
              <a:buFont typeface="Arial" pitchFamily="34" charset="0"/>
              <a:buChar char="•"/>
            </a:pPr>
            <a:r>
              <a:rPr lang="en-US" sz="2800" dirty="0">
                <a:solidFill>
                  <a:schemeClr val="bg1"/>
                </a:solidFill>
              </a:rPr>
              <a:t>Design real life word problems (10 minutes task) </a:t>
            </a:r>
          </a:p>
          <a:p>
            <a:pPr lvl="0">
              <a:lnSpc>
                <a:spcPct val="106000"/>
              </a:lnSpc>
            </a:pPr>
            <a:r>
              <a:rPr lang="en-US" dirty="0">
                <a:solidFill>
                  <a:schemeClr val="bg1"/>
                </a:solidFill>
              </a:rPr>
              <a:t> </a:t>
            </a:r>
          </a:p>
        </p:txBody>
      </p:sp>
      <p:pic>
        <p:nvPicPr>
          <p:cNvPr id="13315" name="Picture 3" descr="C:\Users\Modern Tech\Desktop\Assistant Mathematics AKU-IED\Final Versions\Sunshine-blog-post-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85" y="570071"/>
            <a:ext cx="1347787" cy="132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377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solidFill>
                <a:schemeClr val="bg1"/>
              </a:solidFill>
            </a:endParaRPr>
          </a:p>
          <a:p>
            <a:pPr marL="0" marR="0" lvl="0" indent="0">
              <a:lnSpc>
                <a:spcPct val="106000"/>
              </a:lnSpc>
              <a:spcBef>
                <a:spcPts val="0"/>
              </a:spcBef>
              <a:spcAft>
                <a:spcPts val="0"/>
              </a:spcAft>
              <a:buNone/>
            </a:pPr>
            <a:endParaRPr lang="en-US" dirty="0">
              <a:solidFill>
                <a:schemeClr val="bg1"/>
              </a:solidFill>
            </a:endParaRPr>
          </a:p>
          <a:p>
            <a:pPr marL="0" marR="0" lvl="0" indent="0">
              <a:lnSpc>
                <a:spcPct val="106000"/>
              </a:lnSpc>
              <a:spcBef>
                <a:spcPts val="0"/>
              </a:spcBef>
              <a:spcAft>
                <a:spcPts val="0"/>
              </a:spcAft>
              <a:buNone/>
            </a:pPr>
            <a:r>
              <a:rPr lang="en-US" dirty="0">
                <a:solidFill>
                  <a:schemeClr val="bg1"/>
                </a:solidFill>
              </a:rPr>
              <a:t>	</a:t>
            </a:r>
          </a:p>
          <a:p>
            <a:pPr marL="0" marR="0" lvl="0" indent="0">
              <a:lnSpc>
                <a:spcPct val="106000"/>
              </a:lnSpc>
              <a:spcBef>
                <a:spcPts val="0"/>
              </a:spcBef>
              <a:spcAft>
                <a:spcPts val="0"/>
              </a:spcAft>
              <a:buNone/>
            </a:pPr>
            <a:endParaRPr lang="en-US" dirty="0">
              <a:solidFill>
                <a:schemeClr val="bg1"/>
              </a:solidFill>
            </a:endParaRPr>
          </a:p>
          <a:p>
            <a:pPr marL="0" marR="0" lvl="0" indent="0">
              <a:lnSpc>
                <a:spcPct val="106000"/>
              </a:lnSpc>
              <a:spcBef>
                <a:spcPts val="0"/>
              </a:spcBef>
              <a:spcAft>
                <a:spcPts val="0"/>
              </a:spcAft>
              <a:buNone/>
            </a:pPr>
            <a:r>
              <a:rPr lang="en-US" dirty="0">
                <a:solidFill>
                  <a:schemeClr val="bg1"/>
                </a:solidFill>
              </a:rPr>
              <a:t>	</a:t>
            </a:r>
          </a:p>
          <a:p>
            <a:pPr marL="457200" marR="0" lvl="0" indent="-457200">
              <a:lnSpc>
                <a:spcPct val="106000"/>
              </a:lnSpc>
              <a:spcBef>
                <a:spcPts val="0"/>
              </a:spcBef>
              <a:spcAft>
                <a:spcPts val="0"/>
              </a:spcAft>
              <a:buAutoNum type="arabicParenR"/>
            </a:pPr>
            <a:endParaRPr lang="en-US" sz="2400" dirty="0">
              <a:solidFill>
                <a:schemeClr val="bg1"/>
              </a:solidFill>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solidFill>
                <a:schemeClr val="bg1"/>
              </a:solidFill>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sz="2400" dirty="0">
              <a:solidFill>
                <a:schemeClr val="bg1"/>
              </a:solidFill>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Planning a learning activity [BOPPPS]</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40 Minutes</a:t>
            </a:r>
            <a:endParaRPr lang="x-none" dirty="0">
              <a:solidFill>
                <a:prstClr val="black"/>
              </a:solidFill>
            </a:endParaRPr>
          </a:p>
        </p:txBody>
      </p:sp>
      <p:sp>
        <p:nvSpPr>
          <p:cNvPr id="4" name="Rectangle 3"/>
          <p:cNvSpPr/>
          <p:nvPr/>
        </p:nvSpPr>
        <p:spPr>
          <a:xfrm>
            <a:off x="609600" y="2298239"/>
            <a:ext cx="10850880" cy="973152"/>
          </a:xfrm>
          <a:prstGeom prst="rect">
            <a:avLst/>
          </a:prstGeom>
        </p:spPr>
        <p:txBody>
          <a:bodyPr wrap="square">
            <a:spAutoFit/>
          </a:bodyPr>
          <a:lstStyle/>
          <a:p>
            <a:pPr lvl="0">
              <a:lnSpc>
                <a:spcPct val="106000"/>
              </a:lnSpc>
            </a:pPr>
            <a:endParaRPr lang="en-US" dirty="0"/>
          </a:p>
          <a:p>
            <a:pPr lvl="0">
              <a:lnSpc>
                <a:spcPct val="106000"/>
              </a:lnSpc>
            </a:pPr>
            <a:endParaRPr lang="en-US" dirty="0"/>
          </a:p>
          <a:p>
            <a:pPr lvl="0">
              <a:lnSpc>
                <a:spcPct val="106000"/>
              </a:lnSpc>
            </a:pPr>
            <a:endParaRPr lang="en-US" dirty="0"/>
          </a:p>
        </p:txBody>
      </p:sp>
      <p:sp>
        <p:nvSpPr>
          <p:cNvPr id="2" name="Rectangle 1"/>
          <p:cNvSpPr/>
          <p:nvPr/>
        </p:nvSpPr>
        <p:spPr>
          <a:xfrm>
            <a:off x="609600" y="2230771"/>
            <a:ext cx="10850880" cy="3984168"/>
          </a:xfrm>
          <a:prstGeom prst="rect">
            <a:avLst/>
          </a:prstGeom>
        </p:spPr>
        <p:txBody>
          <a:bodyPr wrap="square">
            <a:spAutoFit/>
          </a:bodyPr>
          <a:lstStyle/>
          <a:p>
            <a:pPr marL="342900" lvl="0" indent="-342900">
              <a:lnSpc>
                <a:spcPct val="106000"/>
              </a:lnSpc>
              <a:buAutoNum type="arabicPeriod"/>
            </a:pPr>
            <a:r>
              <a:rPr lang="en-US" sz="2400" dirty="0">
                <a:solidFill>
                  <a:schemeClr val="bg1"/>
                </a:solidFill>
              </a:rPr>
              <a:t>Multiple representation of numbers [ using sticks] </a:t>
            </a:r>
          </a:p>
          <a:p>
            <a:pPr marL="342900" lvl="0" indent="-342900">
              <a:lnSpc>
                <a:spcPct val="106000"/>
              </a:lnSpc>
              <a:buAutoNum type="arabicPeriod"/>
            </a:pPr>
            <a:r>
              <a:rPr lang="en-US" sz="2400" dirty="0">
                <a:solidFill>
                  <a:schemeClr val="bg1"/>
                </a:solidFill>
              </a:rPr>
              <a:t>Multiple representation of numbers [ using Currency notes] </a:t>
            </a:r>
          </a:p>
          <a:p>
            <a:pPr marL="342900" lvl="0" indent="-342900">
              <a:lnSpc>
                <a:spcPct val="106000"/>
              </a:lnSpc>
              <a:buAutoNum type="arabicPeriod"/>
            </a:pPr>
            <a:r>
              <a:rPr lang="en-US" sz="2400" dirty="0">
                <a:solidFill>
                  <a:schemeClr val="bg1"/>
                </a:solidFill>
              </a:rPr>
              <a:t>Multiple representation of numbers [ using place value blocks] </a:t>
            </a:r>
          </a:p>
          <a:p>
            <a:pPr marL="342900" lvl="0" indent="-342900">
              <a:lnSpc>
                <a:spcPct val="106000"/>
              </a:lnSpc>
              <a:buAutoNum type="arabicPeriod"/>
            </a:pPr>
            <a:r>
              <a:rPr lang="en-US" sz="2400" dirty="0">
                <a:solidFill>
                  <a:schemeClr val="bg1"/>
                </a:solidFill>
              </a:rPr>
              <a:t>Adding numbers [with regrouping using sticks] </a:t>
            </a:r>
          </a:p>
          <a:p>
            <a:pPr marL="342900" lvl="0" indent="-342900">
              <a:lnSpc>
                <a:spcPct val="106000"/>
              </a:lnSpc>
              <a:buAutoNum type="arabicPeriod"/>
            </a:pPr>
            <a:r>
              <a:rPr lang="en-US" sz="2400" dirty="0">
                <a:solidFill>
                  <a:schemeClr val="bg1"/>
                </a:solidFill>
              </a:rPr>
              <a:t>Adding numbers [with regrouping using Currency notes] </a:t>
            </a:r>
          </a:p>
          <a:p>
            <a:pPr marL="342900" lvl="0" indent="-342900">
              <a:lnSpc>
                <a:spcPct val="106000"/>
              </a:lnSpc>
              <a:buAutoNum type="arabicPeriod"/>
            </a:pPr>
            <a:r>
              <a:rPr lang="en-US" sz="2400" dirty="0">
                <a:solidFill>
                  <a:schemeClr val="bg1"/>
                </a:solidFill>
              </a:rPr>
              <a:t>Adding numbers [with regrouping using place value blocks] </a:t>
            </a:r>
          </a:p>
          <a:p>
            <a:pPr marL="342900" lvl="0" indent="-342900">
              <a:lnSpc>
                <a:spcPct val="106000"/>
              </a:lnSpc>
              <a:buAutoNum type="arabicPeriod"/>
            </a:pPr>
            <a:r>
              <a:rPr lang="en-US" sz="2400" dirty="0">
                <a:solidFill>
                  <a:schemeClr val="bg1"/>
                </a:solidFill>
              </a:rPr>
              <a:t>Subtracting numbers [with regrouping using sticks] </a:t>
            </a:r>
          </a:p>
          <a:p>
            <a:pPr marL="342900" lvl="0" indent="-342900">
              <a:lnSpc>
                <a:spcPct val="106000"/>
              </a:lnSpc>
              <a:buAutoNum type="arabicPeriod"/>
            </a:pPr>
            <a:r>
              <a:rPr lang="en-US" sz="2400" dirty="0">
                <a:solidFill>
                  <a:schemeClr val="bg1"/>
                </a:solidFill>
              </a:rPr>
              <a:t>Subtracting numbers [with regrouping using Currency notes] </a:t>
            </a:r>
          </a:p>
          <a:p>
            <a:pPr marL="342900" lvl="0" indent="-342900">
              <a:lnSpc>
                <a:spcPct val="106000"/>
              </a:lnSpc>
              <a:buAutoNum type="arabicPeriod"/>
            </a:pPr>
            <a:r>
              <a:rPr lang="en-US" sz="2400" dirty="0">
                <a:solidFill>
                  <a:schemeClr val="bg1"/>
                </a:solidFill>
              </a:rPr>
              <a:t>Subtracting numbers [with regrouping using place value blocks] </a:t>
            </a:r>
          </a:p>
          <a:p>
            <a:pPr marL="342900" lvl="0" indent="-342900">
              <a:lnSpc>
                <a:spcPct val="106000"/>
              </a:lnSpc>
              <a:buAutoNum type="arabicPeriod"/>
            </a:pPr>
            <a:r>
              <a:rPr lang="en-US" sz="2400" dirty="0">
                <a:solidFill>
                  <a:schemeClr val="bg1"/>
                </a:solidFill>
              </a:rPr>
              <a:t>Mental mathematics – compensation strategy / given facts </a:t>
            </a:r>
          </a:p>
        </p:txBody>
      </p:sp>
      <p:pic>
        <p:nvPicPr>
          <p:cNvPr id="13315" name="Picture 3" descr="C:\Users\Modern Tech\Desktop\Assistant Mathematics AKU-IED\Final Versions\Sunshine-blog-post-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85" y="570071"/>
            <a:ext cx="1347787" cy="132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914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8660755" cy="1080938"/>
          </a:xfrm>
        </p:spPr>
        <p:txBody>
          <a:bodyPr>
            <a:normAutofit/>
          </a:bodyPr>
          <a:lstStyle/>
          <a:p>
            <a:r>
              <a:rPr lang="en-US" dirty="0"/>
              <a:t>Micro-Teaching [BOPPPS]-10 minutes</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110 Minutes</a:t>
            </a:r>
            <a:endParaRPr lang="x-none" dirty="0">
              <a:solidFill>
                <a:prstClr val="black"/>
              </a:solidFill>
            </a:endParaRPr>
          </a:p>
        </p:txBody>
      </p:sp>
      <p:sp>
        <p:nvSpPr>
          <p:cNvPr id="4" name="Rectangle 3"/>
          <p:cNvSpPr/>
          <p:nvPr/>
        </p:nvSpPr>
        <p:spPr>
          <a:xfrm>
            <a:off x="609600" y="2298239"/>
            <a:ext cx="10850880" cy="973152"/>
          </a:xfrm>
          <a:prstGeom prst="rect">
            <a:avLst/>
          </a:prstGeom>
        </p:spPr>
        <p:txBody>
          <a:bodyPr wrap="square">
            <a:spAutoFit/>
          </a:bodyPr>
          <a:lstStyle/>
          <a:p>
            <a:pPr lvl="0">
              <a:lnSpc>
                <a:spcPct val="106000"/>
              </a:lnSpc>
            </a:pPr>
            <a:endParaRPr lang="en-US" dirty="0"/>
          </a:p>
          <a:p>
            <a:pPr lvl="0">
              <a:lnSpc>
                <a:spcPct val="106000"/>
              </a:lnSpc>
            </a:pPr>
            <a:endParaRPr lang="en-US" dirty="0"/>
          </a:p>
          <a:p>
            <a:pPr lvl="0">
              <a:lnSpc>
                <a:spcPct val="106000"/>
              </a:lnSpc>
            </a:pPr>
            <a:endParaRPr lang="en-US" dirty="0"/>
          </a:p>
        </p:txBody>
      </p:sp>
      <p:pic>
        <p:nvPicPr>
          <p:cNvPr id="13315" name="Picture 3" descr="C:\Users\Modern Tech\Desktop\Assistant Mathematics AKU-IED\Final Versions\Sunshine-blog-post-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85" y="570071"/>
            <a:ext cx="1347787" cy="13287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4"/>
          <p:cNvGraphicFramePr/>
          <p:nvPr>
            <p:extLst>
              <p:ext uri="{D42A27DB-BD31-4B8C-83A1-F6EECF244321}">
                <p14:modId xmlns:p14="http://schemas.microsoft.com/office/powerpoint/2010/main" val="3944688740"/>
              </p:ext>
            </p:extLst>
          </p:nvPr>
        </p:nvGraphicFramePr>
        <p:xfrm>
          <a:off x="2428240" y="2298239"/>
          <a:ext cx="7213600" cy="3873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556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Read and Write up to 12 digit numbers</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25 Minutes</a:t>
            </a:r>
            <a:endParaRPr lang="x-none" dirty="0">
              <a:solidFill>
                <a:prstClr val="black"/>
              </a:solidFill>
            </a:endParaRPr>
          </a:p>
        </p:txBody>
      </p:sp>
      <p:sp>
        <p:nvSpPr>
          <p:cNvPr id="4" name="Rectangle 3"/>
          <p:cNvSpPr/>
          <p:nvPr/>
        </p:nvSpPr>
        <p:spPr>
          <a:xfrm>
            <a:off x="609600" y="2298239"/>
            <a:ext cx="10850880" cy="973152"/>
          </a:xfrm>
          <a:prstGeom prst="rect">
            <a:avLst/>
          </a:prstGeom>
        </p:spPr>
        <p:txBody>
          <a:bodyPr wrap="square">
            <a:spAutoFit/>
          </a:bodyPr>
          <a:lstStyle/>
          <a:p>
            <a:pPr lvl="0">
              <a:lnSpc>
                <a:spcPct val="106000"/>
              </a:lnSpc>
            </a:pPr>
            <a:endParaRPr lang="en-US" dirty="0"/>
          </a:p>
          <a:p>
            <a:pPr lvl="0">
              <a:lnSpc>
                <a:spcPct val="106000"/>
              </a:lnSpc>
            </a:pPr>
            <a:endParaRPr lang="en-US" dirty="0"/>
          </a:p>
          <a:p>
            <a:pPr lvl="0">
              <a:lnSpc>
                <a:spcPct val="106000"/>
              </a:lnSpc>
            </a:pPr>
            <a:endParaRPr lang="en-US" dirty="0"/>
          </a:p>
        </p:txBody>
      </p:sp>
      <p:sp>
        <p:nvSpPr>
          <p:cNvPr id="2" name="Rectangle 1"/>
          <p:cNvSpPr/>
          <p:nvPr/>
        </p:nvSpPr>
        <p:spPr>
          <a:xfrm>
            <a:off x="609600" y="2514600"/>
            <a:ext cx="10850880" cy="2310889"/>
          </a:xfrm>
          <a:prstGeom prst="rect">
            <a:avLst/>
          </a:prstGeom>
        </p:spPr>
        <p:txBody>
          <a:bodyPr wrap="square">
            <a:spAutoFit/>
          </a:bodyPr>
          <a:lstStyle/>
          <a:p>
            <a:pPr lvl="0">
              <a:lnSpc>
                <a:spcPct val="106000"/>
              </a:lnSpc>
            </a:pPr>
            <a:r>
              <a:rPr lang="en-US" sz="3200" dirty="0">
                <a:solidFill>
                  <a:schemeClr val="bg1"/>
                </a:solidFill>
              </a:rPr>
              <a:t>Task1</a:t>
            </a:r>
          </a:p>
          <a:p>
            <a:pPr lvl="0">
              <a:lnSpc>
                <a:spcPct val="106000"/>
              </a:lnSpc>
            </a:pPr>
            <a:r>
              <a:rPr lang="en-US" sz="3200" dirty="0">
                <a:solidFill>
                  <a:schemeClr val="bg1"/>
                </a:solidFill>
              </a:rPr>
              <a:t>Read the number given on the place value grid</a:t>
            </a:r>
          </a:p>
          <a:p>
            <a:pPr lvl="0">
              <a:lnSpc>
                <a:spcPct val="106000"/>
              </a:lnSpc>
            </a:pPr>
            <a:endParaRPr lang="en-US" sz="2400" dirty="0">
              <a:solidFill>
                <a:schemeClr val="bg1"/>
              </a:solidFill>
            </a:endParaRPr>
          </a:p>
          <a:p>
            <a:pPr lvl="0">
              <a:lnSpc>
                <a:spcPct val="106000"/>
              </a:lnSpc>
            </a:pPr>
            <a:endParaRPr lang="en-US" sz="2400" dirty="0">
              <a:solidFill>
                <a:schemeClr val="bg1"/>
              </a:solidFill>
            </a:endParaRPr>
          </a:p>
          <a:p>
            <a:pPr lvl="0">
              <a:lnSpc>
                <a:spcPct val="106000"/>
              </a:lnSpc>
            </a:pPr>
            <a:endParaRPr lang="en-US" sz="2400" dirty="0">
              <a:solidFill>
                <a:schemeClr val="bg1"/>
              </a:solidFill>
            </a:endParaRPr>
          </a:p>
        </p:txBody>
      </p:sp>
      <p:pic>
        <p:nvPicPr>
          <p:cNvPr id="13315" name="Picture 3" descr="C:\Users\Modern Tech\Desktop\Assistant Mathematics AKU-IED\Final Versions\Sunshine-blog-post-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85" y="570071"/>
            <a:ext cx="1347787" cy="132873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878" y="4032738"/>
            <a:ext cx="9018042" cy="10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9792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Read and Write </a:t>
            </a:r>
            <a:r>
              <a:rPr lang="en-US" dirty="0" err="1"/>
              <a:t>upto</a:t>
            </a:r>
            <a:r>
              <a:rPr lang="en-US" dirty="0"/>
              <a:t> 12 digit numbers</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25 Minutes</a:t>
            </a:r>
            <a:endParaRPr lang="x-none" dirty="0">
              <a:solidFill>
                <a:prstClr val="black"/>
              </a:solidFill>
            </a:endParaRPr>
          </a:p>
        </p:txBody>
      </p:sp>
      <p:sp>
        <p:nvSpPr>
          <p:cNvPr id="4" name="Rectangle 3"/>
          <p:cNvSpPr/>
          <p:nvPr/>
        </p:nvSpPr>
        <p:spPr>
          <a:xfrm>
            <a:off x="609600" y="2298239"/>
            <a:ext cx="10850880" cy="973152"/>
          </a:xfrm>
          <a:prstGeom prst="rect">
            <a:avLst/>
          </a:prstGeom>
        </p:spPr>
        <p:txBody>
          <a:bodyPr wrap="square">
            <a:spAutoFit/>
          </a:bodyPr>
          <a:lstStyle/>
          <a:p>
            <a:pPr lvl="0">
              <a:lnSpc>
                <a:spcPct val="106000"/>
              </a:lnSpc>
            </a:pPr>
            <a:endParaRPr lang="en-US" dirty="0"/>
          </a:p>
          <a:p>
            <a:pPr lvl="0">
              <a:lnSpc>
                <a:spcPct val="106000"/>
              </a:lnSpc>
            </a:pPr>
            <a:endParaRPr lang="en-US" dirty="0"/>
          </a:p>
          <a:p>
            <a:pPr lvl="0">
              <a:lnSpc>
                <a:spcPct val="106000"/>
              </a:lnSpc>
            </a:pPr>
            <a:endParaRPr lang="en-US" dirty="0"/>
          </a:p>
        </p:txBody>
      </p:sp>
      <p:sp>
        <p:nvSpPr>
          <p:cNvPr id="2" name="Rectangle 1"/>
          <p:cNvSpPr/>
          <p:nvPr/>
        </p:nvSpPr>
        <p:spPr>
          <a:xfrm>
            <a:off x="609600" y="2514600"/>
            <a:ext cx="10850880" cy="3289555"/>
          </a:xfrm>
          <a:prstGeom prst="rect">
            <a:avLst/>
          </a:prstGeom>
        </p:spPr>
        <p:txBody>
          <a:bodyPr wrap="square">
            <a:spAutoFit/>
          </a:bodyPr>
          <a:lstStyle/>
          <a:p>
            <a:pPr lvl="0">
              <a:lnSpc>
                <a:spcPct val="106000"/>
              </a:lnSpc>
            </a:pPr>
            <a:r>
              <a:rPr lang="en-US" sz="3200" dirty="0">
                <a:solidFill>
                  <a:schemeClr val="bg1"/>
                </a:solidFill>
              </a:rPr>
              <a:t>Correct way to read is </a:t>
            </a:r>
          </a:p>
          <a:p>
            <a:pPr lvl="0">
              <a:lnSpc>
                <a:spcPct val="106000"/>
              </a:lnSpc>
            </a:pPr>
            <a:r>
              <a:rPr lang="en-US" sz="3200" dirty="0">
                <a:solidFill>
                  <a:schemeClr val="bg1"/>
                </a:solidFill>
              </a:rPr>
              <a:t>Four billion, twenty eight million, three hundred sixty thousand, four hundred i.e., not to use ‘and’ when reading the whole number. ‘and’ is used when we read decimal numbers </a:t>
            </a:r>
          </a:p>
          <a:p>
            <a:pPr lvl="0">
              <a:lnSpc>
                <a:spcPct val="106000"/>
              </a:lnSpc>
            </a:pPr>
            <a:r>
              <a:rPr lang="en-US" sz="3200" dirty="0">
                <a:solidFill>
                  <a:schemeClr val="bg1"/>
                </a:solidFill>
              </a:rPr>
              <a:t>Now, read </a:t>
            </a:r>
            <a:r>
              <a:rPr lang="en-US" sz="3600" b="1" dirty="0">
                <a:solidFill>
                  <a:schemeClr val="bg1"/>
                </a:solidFill>
              </a:rPr>
              <a:t>5,217,364,958</a:t>
            </a:r>
            <a:r>
              <a:rPr lang="en-US" sz="3200" dirty="0">
                <a:solidFill>
                  <a:schemeClr val="bg1"/>
                </a:solidFill>
              </a:rPr>
              <a:t> using place value grid </a:t>
            </a:r>
          </a:p>
        </p:txBody>
      </p:sp>
      <p:pic>
        <p:nvPicPr>
          <p:cNvPr id="13315" name="Picture 3" descr="C:\Users\Modern Tech\Desktop\Assistant Mathematics AKU-IED\Final Versions\Sunshine-blog-post-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85" y="570071"/>
            <a:ext cx="1347787" cy="132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55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6DF6364-863E-426C-9F96-51C5D112C366}"/>
              </a:ext>
            </a:extLst>
          </p:cNvPr>
          <p:cNvSpPr/>
          <p:nvPr/>
        </p:nvSpPr>
        <p:spPr>
          <a:xfrm>
            <a:off x="1524000" y="2085404"/>
            <a:ext cx="9144000" cy="40867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1BAD8-DD25-9CFE-AABD-368A99D589F8}"/>
              </a:ext>
            </a:extLst>
          </p:cNvPr>
          <p:cNvSpPr>
            <a:spLocks noGrp="1"/>
          </p:cNvSpPr>
          <p:nvPr>
            <p:ph type="title"/>
          </p:nvPr>
        </p:nvSpPr>
        <p:spPr/>
        <p:txBody>
          <a:bodyPr/>
          <a:lstStyle/>
          <a:p>
            <a:pPr algn="ctr"/>
            <a:r>
              <a:rPr lang="en-US" dirty="0"/>
              <a:t>Rules to Remember</a:t>
            </a:r>
            <a:endParaRPr lang="x-none" dirty="0"/>
          </a:p>
        </p:txBody>
      </p:sp>
      <p:pic>
        <p:nvPicPr>
          <p:cNvPr id="5" name="Picture 4">
            <a:extLst>
              <a:ext uri="{FF2B5EF4-FFF2-40B4-BE49-F238E27FC236}">
                <a16:creationId xmlns:a16="http://schemas.microsoft.com/office/drawing/2014/main" id="{D573A292-9D07-909E-D6E7-E3C14C9CAD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5750" y="1917065"/>
            <a:ext cx="9135750" cy="4086795"/>
          </a:xfrm>
          <a:prstGeom prst="rect">
            <a:avLst/>
          </a:prstGeom>
        </p:spPr>
      </p:pic>
      <p:sp>
        <p:nvSpPr>
          <p:cNvPr id="4" name="TextBox 3">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05 Minutes</a:t>
            </a:r>
            <a:endParaRPr lang="x-none" dirty="0">
              <a:solidFill>
                <a:schemeClr val="bg1"/>
              </a:solidFill>
            </a:endParaRPr>
          </a:p>
        </p:txBody>
      </p:sp>
    </p:spTree>
    <p:extLst>
      <p:ext uri="{BB962C8B-B14F-4D97-AF65-F5344CB8AC3E}">
        <p14:creationId xmlns:p14="http://schemas.microsoft.com/office/powerpoint/2010/main" val="2883774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Read and Write up to 12 digit numbers</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25 Minutes</a:t>
            </a:r>
            <a:endParaRPr lang="x-none" dirty="0">
              <a:solidFill>
                <a:prstClr val="black"/>
              </a:solidFill>
            </a:endParaRPr>
          </a:p>
        </p:txBody>
      </p:sp>
      <p:sp>
        <p:nvSpPr>
          <p:cNvPr id="4" name="Rectangle 3"/>
          <p:cNvSpPr/>
          <p:nvPr/>
        </p:nvSpPr>
        <p:spPr>
          <a:xfrm>
            <a:off x="609600" y="2298239"/>
            <a:ext cx="10850880" cy="973152"/>
          </a:xfrm>
          <a:prstGeom prst="rect">
            <a:avLst/>
          </a:prstGeom>
        </p:spPr>
        <p:txBody>
          <a:bodyPr wrap="square">
            <a:spAutoFit/>
          </a:bodyPr>
          <a:lstStyle/>
          <a:p>
            <a:pPr lvl="0">
              <a:lnSpc>
                <a:spcPct val="106000"/>
              </a:lnSpc>
            </a:pPr>
            <a:endParaRPr lang="en-US" dirty="0"/>
          </a:p>
          <a:p>
            <a:pPr lvl="0">
              <a:lnSpc>
                <a:spcPct val="106000"/>
              </a:lnSpc>
            </a:pPr>
            <a:endParaRPr lang="en-US" dirty="0"/>
          </a:p>
          <a:p>
            <a:pPr lvl="0">
              <a:lnSpc>
                <a:spcPct val="106000"/>
              </a:lnSpc>
            </a:pPr>
            <a:endParaRPr lang="en-US" dirty="0"/>
          </a:p>
        </p:txBody>
      </p:sp>
      <p:sp>
        <p:nvSpPr>
          <p:cNvPr id="2" name="Rectangle 1"/>
          <p:cNvSpPr/>
          <p:nvPr/>
        </p:nvSpPr>
        <p:spPr>
          <a:xfrm>
            <a:off x="609600" y="2514600"/>
            <a:ext cx="10850880" cy="1429943"/>
          </a:xfrm>
          <a:prstGeom prst="rect">
            <a:avLst/>
          </a:prstGeom>
        </p:spPr>
        <p:txBody>
          <a:bodyPr wrap="square">
            <a:spAutoFit/>
          </a:bodyPr>
          <a:lstStyle/>
          <a:p>
            <a:pPr lvl="0">
              <a:lnSpc>
                <a:spcPct val="106000"/>
              </a:lnSpc>
            </a:pPr>
            <a:endParaRPr lang="en-US" dirty="0">
              <a:solidFill>
                <a:schemeClr val="bg1"/>
              </a:solidFill>
            </a:endParaRPr>
          </a:p>
          <a:p>
            <a:pPr lvl="0">
              <a:lnSpc>
                <a:spcPct val="106000"/>
              </a:lnSpc>
            </a:pPr>
            <a:r>
              <a:rPr lang="en-US" sz="3200" dirty="0">
                <a:solidFill>
                  <a:schemeClr val="bg1"/>
                </a:solidFill>
              </a:rPr>
              <a:t>Task 2</a:t>
            </a:r>
          </a:p>
          <a:p>
            <a:pPr lvl="0">
              <a:lnSpc>
                <a:spcPct val="106000"/>
              </a:lnSpc>
            </a:pPr>
            <a:r>
              <a:rPr lang="en-US" sz="3200" dirty="0">
                <a:solidFill>
                  <a:schemeClr val="bg1"/>
                </a:solidFill>
              </a:rPr>
              <a:t>Complete annexure 5 in your respective groups</a:t>
            </a:r>
          </a:p>
        </p:txBody>
      </p:sp>
      <p:pic>
        <p:nvPicPr>
          <p:cNvPr id="13315" name="Picture 3" descr="C:\Users\Modern Tech\Desktop\Assistant Mathematics AKU-IED\Final Versions\Sunshine-blog-post-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85" y="570071"/>
            <a:ext cx="1347787" cy="132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251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Exit Ticket</a:t>
            </a:r>
            <a:endParaRPr lang="x-none" dirty="0"/>
          </a:p>
        </p:txBody>
      </p:sp>
      <p:sp>
        <p:nvSpPr>
          <p:cNvPr id="12" name="TextBox 11">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prstClr val="black"/>
                </a:solidFill>
              </a:rPr>
              <a:t>15 Minutes</a:t>
            </a:r>
            <a:endParaRPr lang="x-none" dirty="0">
              <a:solidFill>
                <a:prstClr val="black"/>
              </a:solidFill>
            </a:endParaRPr>
          </a:p>
        </p:txBody>
      </p:sp>
      <p:sp>
        <p:nvSpPr>
          <p:cNvPr id="4" name="Rectangle 3"/>
          <p:cNvSpPr/>
          <p:nvPr/>
        </p:nvSpPr>
        <p:spPr>
          <a:xfrm>
            <a:off x="609600" y="2298239"/>
            <a:ext cx="10850880" cy="973152"/>
          </a:xfrm>
          <a:prstGeom prst="rect">
            <a:avLst/>
          </a:prstGeom>
        </p:spPr>
        <p:txBody>
          <a:bodyPr wrap="square">
            <a:spAutoFit/>
          </a:bodyPr>
          <a:lstStyle/>
          <a:p>
            <a:pPr lvl="0">
              <a:lnSpc>
                <a:spcPct val="106000"/>
              </a:lnSpc>
            </a:pPr>
            <a:endParaRPr lang="en-US" dirty="0"/>
          </a:p>
          <a:p>
            <a:pPr lvl="0">
              <a:lnSpc>
                <a:spcPct val="106000"/>
              </a:lnSpc>
            </a:pPr>
            <a:endParaRPr lang="en-US" dirty="0"/>
          </a:p>
          <a:p>
            <a:pPr lvl="0">
              <a:lnSpc>
                <a:spcPct val="106000"/>
              </a:lnSpc>
            </a:pPr>
            <a:endParaRPr lang="en-US" dirty="0"/>
          </a:p>
        </p:txBody>
      </p:sp>
      <p:sp>
        <p:nvSpPr>
          <p:cNvPr id="2" name="Rectangle 1"/>
          <p:cNvSpPr/>
          <p:nvPr/>
        </p:nvSpPr>
        <p:spPr>
          <a:xfrm>
            <a:off x="609600" y="2514600"/>
            <a:ext cx="10850880" cy="2412071"/>
          </a:xfrm>
          <a:prstGeom prst="rect">
            <a:avLst/>
          </a:prstGeom>
        </p:spPr>
        <p:txBody>
          <a:bodyPr wrap="square">
            <a:spAutoFit/>
          </a:bodyPr>
          <a:lstStyle/>
          <a:p>
            <a:pPr lvl="0">
              <a:lnSpc>
                <a:spcPct val="106000"/>
              </a:lnSpc>
            </a:pPr>
            <a:endParaRPr lang="en-US" dirty="0">
              <a:solidFill>
                <a:schemeClr val="bg1"/>
              </a:solidFill>
            </a:endParaRPr>
          </a:p>
          <a:p>
            <a:pPr lvl="0">
              <a:lnSpc>
                <a:spcPct val="106000"/>
              </a:lnSpc>
            </a:pPr>
            <a:endParaRPr lang="en-US" dirty="0">
              <a:solidFill>
                <a:schemeClr val="bg1"/>
              </a:solidFill>
            </a:endParaRPr>
          </a:p>
          <a:p>
            <a:pPr lvl="0">
              <a:lnSpc>
                <a:spcPct val="106000"/>
              </a:lnSpc>
            </a:pPr>
            <a:endParaRPr lang="en-US" dirty="0">
              <a:solidFill>
                <a:schemeClr val="bg1"/>
              </a:solidFill>
            </a:endParaRPr>
          </a:p>
          <a:p>
            <a:pPr marL="285750" lvl="0" indent="-285750">
              <a:lnSpc>
                <a:spcPct val="106000"/>
              </a:lnSpc>
              <a:buFont typeface="Arial" pitchFamily="34" charset="0"/>
              <a:buChar char="•"/>
            </a:pPr>
            <a:r>
              <a:rPr lang="en-US" sz="3000" dirty="0">
                <a:solidFill>
                  <a:schemeClr val="bg1"/>
                </a:solidFill>
              </a:rPr>
              <a:t>Reflect your learning of the day on Exit Ticket (Annexure 6)</a:t>
            </a:r>
          </a:p>
          <a:p>
            <a:pPr marL="285750" lvl="0" indent="-285750">
              <a:lnSpc>
                <a:spcPct val="106000"/>
              </a:lnSpc>
              <a:buFont typeface="Arial" pitchFamily="34" charset="0"/>
              <a:buChar char="•"/>
            </a:pPr>
            <a:r>
              <a:rPr lang="en-US" sz="3000" dirty="0">
                <a:solidFill>
                  <a:schemeClr val="bg1"/>
                </a:solidFill>
              </a:rPr>
              <a:t>Handover the Ticket to your facilitator</a:t>
            </a:r>
          </a:p>
        </p:txBody>
      </p:sp>
      <p:pic>
        <p:nvPicPr>
          <p:cNvPr id="13315" name="Picture 3" descr="C:\Users\Modern Tech\Desktop\Assistant Mathematics AKU-IED\Final Versions\Sunshine-blog-post-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85" y="570071"/>
            <a:ext cx="1347787" cy="132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916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293077" y="2057400"/>
            <a:ext cx="11289323" cy="4460631"/>
          </a:xfrm>
        </p:spPr>
        <p:txBody>
          <a:bodyPr>
            <a:normAutofit/>
          </a:bodyPr>
          <a:lstStyle/>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0" marR="0" lvl="0" indent="0">
              <a:lnSpc>
                <a:spcPct val="106000"/>
              </a:lnSpc>
              <a:spcBef>
                <a:spcPts val="0"/>
              </a:spcBef>
              <a:spcAft>
                <a:spcPts val="0"/>
              </a:spcAft>
              <a:buNone/>
            </a:pPr>
            <a:endParaRPr lang="en-US" dirty="0"/>
          </a:p>
          <a:p>
            <a:pPr marL="0" marR="0" lvl="0" indent="0">
              <a:lnSpc>
                <a:spcPct val="106000"/>
              </a:lnSpc>
              <a:spcBef>
                <a:spcPts val="0"/>
              </a:spcBef>
              <a:spcAft>
                <a:spcPts val="0"/>
              </a:spcAft>
              <a:buNone/>
            </a:pPr>
            <a:r>
              <a:rPr lang="en-US" dirty="0"/>
              <a:t>	</a:t>
            </a:r>
          </a:p>
          <a:p>
            <a:pPr marL="457200" marR="0" lvl="0" indent="-457200">
              <a:lnSpc>
                <a:spcPct val="106000"/>
              </a:lnSpc>
              <a:spcBef>
                <a:spcPts val="0"/>
              </a:spcBef>
              <a:spcAft>
                <a:spcPts val="0"/>
              </a:spcAft>
              <a:buAutoNum type="arabicParenR"/>
            </a:pPr>
            <a:endParaRPr lang="en-US" sz="2400"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dirty="0">
              <a:effectLst/>
              <a:ea typeface="Calibri" panose="020F0502020204030204" pitchFamily="34" charset="0"/>
              <a:cs typeface="Arial" panose="020B0604020202020204" pitchFamily="34" charset="0"/>
            </a:endParaRPr>
          </a:p>
          <a:p>
            <a:pPr marL="0" marR="0" lvl="0" indent="0">
              <a:lnSpc>
                <a:spcPct val="106000"/>
              </a:lnSpc>
              <a:spcBef>
                <a:spcPts val="0"/>
              </a:spcBef>
              <a:spcAft>
                <a:spcPts val="0"/>
              </a:spcAft>
              <a:buNone/>
            </a:pPr>
            <a:endParaRPr lang="en-US" sz="2400" dirty="0">
              <a:effectLst/>
              <a:ea typeface="Calibri" panose="020F0502020204030204" pitchFamily="34" charset="0"/>
              <a:cs typeface="Arial" panose="020B0604020202020204" pitchFamily="34" charset="0"/>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007245" y="802556"/>
            <a:ext cx="7746355" cy="1080938"/>
          </a:xfrm>
        </p:spPr>
        <p:txBody>
          <a:bodyPr>
            <a:normAutofit/>
          </a:bodyPr>
          <a:lstStyle/>
          <a:p>
            <a:r>
              <a:rPr lang="en-US" dirty="0"/>
              <a:t>Home Task</a:t>
            </a:r>
            <a:endParaRPr lang="x-none" dirty="0"/>
          </a:p>
        </p:txBody>
      </p:sp>
      <p:sp>
        <p:nvSpPr>
          <p:cNvPr id="4" name="Rectangle 3"/>
          <p:cNvSpPr/>
          <p:nvPr/>
        </p:nvSpPr>
        <p:spPr>
          <a:xfrm>
            <a:off x="609600" y="2298239"/>
            <a:ext cx="10850880" cy="973152"/>
          </a:xfrm>
          <a:prstGeom prst="rect">
            <a:avLst/>
          </a:prstGeom>
        </p:spPr>
        <p:txBody>
          <a:bodyPr wrap="square">
            <a:spAutoFit/>
          </a:bodyPr>
          <a:lstStyle/>
          <a:p>
            <a:pPr lvl="0">
              <a:lnSpc>
                <a:spcPct val="106000"/>
              </a:lnSpc>
            </a:pPr>
            <a:endParaRPr lang="en-US" dirty="0"/>
          </a:p>
          <a:p>
            <a:pPr lvl="0">
              <a:lnSpc>
                <a:spcPct val="106000"/>
              </a:lnSpc>
            </a:pPr>
            <a:endParaRPr lang="en-US" dirty="0"/>
          </a:p>
          <a:p>
            <a:pPr lvl="0">
              <a:lnSpc>
                <a:spcPct val="106000"/>
              </a:lnSpc>
            </a:pPr>
            <a:endParaRPr lang="en-US" dirty="0"/>
          </a:p>
        </p:txBody>
      </p:sp>
      <p:sp>
        <p:nvSpPr>
          <p:cNvPr id="2" name="Rectangle 1"/>
          <p:cNvSpPr/>
          <p:nvPr/>
        </p:nvSpPr>
        <p:spPr>
          <a:xfrm>
            <a:off x="609600" y="2514600"/>
            <a:ext cx="10850880" cy="3061159"/>
          </a:xfrm>
          <a:prstGeom prst="rect">
            <a:avLst/>
          </a:prstGeom>
        </p:spPr>
        <p:txBody>
          <a:bodyPr wrap="square">
            <a:spAutoFit/>
          </a:bodyPr>
          <a:lstStyle/>
          <a:p>
            <a:pPr lvl="0">
              <a:lnSpc>
                <a:spcPct val="106000"/>
              </a:lnSpc>
            </a:pPr>
            <a:endParaRPr lang="en-US" dirty="0">
              <a:solidFill>
                <a:schemeClr val="bg1"/>
              </a:solidFill>
            </a:endParaRPr>
          </a:p>
          <a:p>
            <a:pPr lvl="0">
              <a:lnSpc>
                <a:spcPct val="106000"/>
              </a:lnSpc>
            </a:pPr>
            <a:endParaRPr lang="en-US" dirty="0">
              <a:solidFill>
                <a:schemeClr val="bg1"/>
              </a:solidFill>
            </a:endParaRPr>
          </a:p>
          <a:p>
            <a:pPr lvl="0">
              <a:lnSpc>
                <a:spcPct val="106000"/>
              </a:lnSpc>
            </a:pPr>
            <a:endParaRPr lang="en-US" dirty="0">
              <a:solidFill>
                <a:schemeClr val="bg1"/>
              </a:solidFill>
            </a:endParaRPr>
          </a:p>
          <a:p>
            <a:pPr lvl="0">
              <a:lnSpc>
                <a:spcPct val="106000"/>
              </a:lnSpc>
            </a:pPr>
            <a:r>
              <a:rPr lang="en-US" sz="3200" dirty="0">
                <a:solidFill>
                  <a:schemeClr val="bg1"/>
                </a:solidFill>
              </a:rPr>
              <a:t>Interview with carpenter/</a:t>
            </a:r>
            <a:r>
              <a:rPr lang="en-US" sz="3200" dirty="0" err="1">
                <a:solidFill>
                  <a:schemeClr val="bg1"/>
                </a:solidFill>
              </a:rPr>
              <a:t>Labourer</a:t>
            </a:r>
            <a:endParaRPr lang="en-US" sz="3200" dirty="0">
              <a:solidFill>
                <a:schemeClr val="bg1"/>
              </a:solidFill>
            </a:endParaRPr>
          </a:p>
          <a:p>
            <a:pPr lvl="0">
              <a:lnSpc>
                <a:spcPct val="106000"/>
              </a:lnSpc>
            </a:pPr>
            <a:r>
              <a:rPr lang="en-US" sz="3200" dirty="0">
                <a:solidFill>
                  <a:schemeClr val="bg1"/>
                </a:solidFill>
              </a:rPr>
              <a:t>The interview should focus on how they use angles in their work. </a:t>
            </a:r>
          </a:p>
          <a:p>
            <a:pPr lvl="0">
              <a:lnSpc>
                <a:spcPct val="106000"/>
              </a:lnSpc>
            </a:pPr>
            <a:r>
              <a:rPr lang="en-US" sz="3200" dirty="0">
                <a:solidFill>
                  <a:schemeClr val="bg1"/>
                </a:solidFill>
              </a:rPr>
              <a:t>The suggested questions are  given in Day 2 Plan </a:t>
            </a:r>
          </a:p>
        </p:txBody>
      </p:sp>
      <p:pic>
        <p:nvPicPr>
          <p:cNvPr id="13315" name="Picture 3" descr="C:\Users\Modern Tech\Desktop\Assistant Mathematics AKU-IED\Final Versions\Sunshine-blog-post-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85" y="570071"/>
            <a:ext cx="1347787" cy="132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581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7C6D96E-0AB3-9FBC-4A53-80F28F69CC0F}"/>
              </a:ext>
            </a:extLst>
          </p:cNvPr>
          <p:cNvPicPr>
            <a:picLocks noChangeAspect="1"/>
          </p:cNvPicPr>
          <p:nvPr/>
        </p:nvPicPr>
        <p:blipFill>
          <a:blip r:embed="rId2"/>
          <a:stretch>
            <a:fillRect/>
          </a:stretch>
        </p:blipFill>
        <p:spPr>
          <a:xfrm>
            <a:off x="5181600" y="2514600"/>
            <a:ext cx="2010056" cy="2000529"/>
          </a:xfrm>
          <a:prstGeom prst="rect">
            <a:avLst/>
          </a:prstGeom>
        </p:spPr>
      </p:pic>
    </p:spTree>
    <p:extLst>
      <p:ext uri="{BB962C8B-B14F-4D97-AF65-F5344CB8AC3E}">
        <p14:creationId xmlns:p14="http://schemas.microsoft.com/office/powerpoint/2010/main" val="2239805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71FDF9-787D-E03B-D9F9-55F268888A01}"/>
              </a:ext>
            </a:extLst>
          </p:cNvPr>
          <p:cNvPicPr>
            <a:picLocks noChangeAspect="1"/>
          </p:cNvPicPr>
          <p:nvPr/>
        </p:nvPicPr>
        <p:blipFill>
          <a:blip r:embed="rId2"/>
          <a:stretch>
            <a:fillRect/>
          </a:stretch>
        </p:blipFill>
        <p:spPr>
          <a:xfrm>
            <a:off x="0" y="2514600"/>
            <a:ext cx="12192000" cy="2174130"/>
          </a:xfrm>
          <a:prstGeom prst="rect">
            <a:avLst/>
          </a:prstGeom>
        </p:spPr>
      </p:pic>
    </p:spTree>
    <p:extLst>
      <p:ext uri="{BB962C8B-B14F-4D97-AF65-F5344CB8AC3E}">
        <p14:creationId xmlns:p14="http://schemas.microsoft.com/office/powerpoint/2010/main" val="247312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8367-43E5-8263-581F-56264850E2D7}"/>
              </a:ext>
            </a:extLst>
          </p:cNvPr>
          <p:cNvSpPr>
            <a:spLocks noGrp="1"/>
          </p:cNvSpPr>
          <p:nvPr>
            <p:ph type="title"/>
          </p:nvPr>
        </p:nvSpPr>
        <p:spPr>
          <a:xfrm>
            <a:off x="609601" y="753228"/>
            <a:ext cx="9684582" cy="1080938"/>
          </a:xfrm>
        </p:spPr>
        <p:txBody>
          <a:bodyPr/>
          <a:lstStyle/>
          <a:p>
            <a:pPr algn="ctr"/>
            <a:r>
              <a:rPr lang="en-US" dirty="0"/>
              <a:t>Overall Learning Outcomes </a:t>
            </a:r>
            <a:endParaRPr lang="x-none" dirty="0"/>
          </a:p>
        </p:txBody>
      </p:sp>
      <p:sp>
        <p:nvSpPr>
          <p:cNvPr id="6" name="Rectangle: Rounded Corners 5">
            <a:extLst>
              <a:ext uri="{FF2B5EF4-FFF2-40B4-BE49-F238E27FC236}">
                <a16:creationId xmlns:a16="http://schemas.microsoft.com/office/drawing/2014/main" id="{36B9D6BB-C5E4-CE9E-49C6-1F14BBFA025C}"/>
              </a:ext>
            </a:extLst>
          </p:cNvPr>
          <p:cNvSpPr/>
          <p:nvPr/>
        </p:nvSpPr>
        <p:spPr>
          <a:xfrm>
            <a:off x="609600" y="3807881"/>
            <a:ext cx="10972800" cy="338472"/>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endParaRPr lang="en-US" sz="2000" dirty="0">
              <a:solidFill>
                <a:schemeClr val="bg1"/>
              </a:solidFill>
            </a:endParaRPr>
          </a:p>
          <a:p>
            <a:pPr defTabSz="914400">
              <a:lnSpc>
                <a:spcPct val="106000"/>
              </a:lnSpc>
            </a:pPr>
            <a:r>
              <a:rPr lang="en-US" sz="2000" b="1" dirty="0">
                <a:solidFill>
                  <a:schemeClr val="bg1"/>
                </a:solidFill>
              </a:rPr>
              <a:t>Reflect</a:t>
            </a:r>
            <a:r>
              <a:rPr lang="en-US" sz="2000" dirty="0">
                <a:solidFill>
                  <a:schemeClr val="bg1"/>
                </a:solidFill>
              </a:rPr>
              <a:t> on their own teaching and learning practices of mathematics</a:t>
            </a:r>
            <a:r>
              <a:rPr lang="en-US" sz="2000" b="0" dirty="0">
                <a:solidFill>
                  <a:schemeClr val="bg1"/>
                </a:solidFill>
                <a:latin typeface="Univers" panose="020B0503020202020204" pitchFamily="34" charset="0"/>
              </a:rPr>
              <a:t>;</a:t>
            </a:r>
            <a:endParaRPr lang="x-none" sz="2000" b="0">
              <a:solidFill>
                <a:schemeClr val="bg1"/>
              </a:solidFill>
              <a:latin typeface="Univers" panose="020B0503020202020204" pitchFamily="34" charset="0"/>
            </a:endParaRPr>
          </a:p>
          <a:p>
            <a:pPr defTabSz="914400">
              <a:lnSpc>
                <a:spcPct val="106000"/>
              </a:lnSpc>
            </a:pPr>
            <a:endParaRPr lang="x-none" sz="2000" dirty="0">
              <a:solidFill>
                <a:schemeClr val="bg1"/>
              </a:solidFill>
              <a:effectLst>
                <a:outerShdw blurRad="228600" algn="ctr" rotWithShape="0">
                  <a:prstClr val="black">
                    <a:alpha val="53000"/>
                  </a:prstClr>
                </a:outerShdw>
              </a:effectLst>
            </a:endParaRPr>
          </a:p>
        </p:txBody>
      </p:sp>
      <p:sp>
        <p:nvSpPr>
          <p:cNvPr id="7" name="Rectangle: Rounded Corners 6">
            <a:extLst>
              <a:ext uri="{FF2B5EF4-FFF2-40B4-BE49-F238E27FC236}">
                <a16:creationId xmlns:a16="http://schemas.microsoft.com/office/drawing/2014/main" id="{411E6FE2-198E-D95E-822E-696F65EDEC94}"/>
              </a:ext>
            </a:extLst>
          </p:cNvPr>
          <p:cNvSpPr/>
          <p:nvPr/>
        </p:nvSpPr>
        <p:spPr>
          <a:xfrm>
            <a:off x="581465" y="4343400"/>
            <a:ext cx="10972800" cy="32004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endParaRPr lang="en-US" sz="2000" dirty="0">
              <a:solidFill>
                <a:schemeClr val="bg1"/>
              </a:solidFill>
            </a:endParaRPr>
          </a:p>
          <a:p>
            <a:pPr defTabSz="914400">
              <a:lnSpc>
                <a:spcPct val="106000"/>
              </a:lnSpc>
            </a:pPr>
            <a:r>
              <a:rPr lang="en-US" sz="2000" b="1" dirty="0">
                <a:solidFill>
                  <a:schemeClr val="bg1"/>
                </a:solidFill>
              </a:rPr>
              <a:t>Examine and broaden </a:t>
            </a:r>
            <a:r>
              <a:rPr lang="en-US" sz="2000" dirty="0">
                <a:solidFill>
                  <a:schemeClr val="bg1"/>
                </a:solidFill>
              </a:rPr>
              <a:t>their own conceptions of learning and teaching mathematics;</a:t>
            </a:r>
            <a:endParaRPr lang="x-none" sz="2000" b="0" dirty="0">
              <a:solidFill>
                <a:schemeClr val="bg1"/>
              </a:solidFill>
              <a:latin typeface="Univers" panose="020B0503020202020204" pitchFamily="34" charset="0"/>
            </a:endParaRPr>
          </a:p>
          <a:p>
            <a:pPr defTabSz="914400">
              <a:lnSpc>
                <a:spcPct val="106000"/>
              </a:lnSpc>
            </a:pPr>
            <a:endParaRPr lang="x-none" sz="2000" dirty="0">
              <a:solidFill>
                <a:sysClr val="windowText" lastClr="000000"/>
              </a:solidFill>
              <a:effectLst>
                <a:outerShdw blurRad="228600" algn="ctr" rotWithShape="0">
                  <a:prstClr val="black">
                    <a:alpha val="53000"/>
                  </a:prstClr>
                </a:outerShdw>
              </a:effectLst>
            </a:endParaRPr>
          </a:p>
        </p:txBody>
      </p:sp>
      <p:pic>
        <p:nvPicPr>
          <p:cNvPr id="16" name="Picture 15">
            <a:extLst>
              <a:ext uri="{FF2B5EF4-FFF2-40B4-BE49-F238E27FC236}">
                <a16:creationId xmlns:a16="http://schemas.microsoft.com/office/drawing/2014/main" id="{E03841F9-89D1-7BCF-C468-4A8FC55B07F0}"/>
              </a:ext>
            </a:extLst>
          </p:cNvPr>
          <p:cNvPicPr>
            <a:picLocks noChangeAspect="1"/>
          </p:cNvPicPr>
          <p:nvPr/>
        </p:nvPicPr>
        <p:blipFill>
          <a:blip r:embed="rId2"/>
          <a:stretch>
            <a:fillRect/>
          </a:stretch>
        </p:blipFill>
        <p:spPr>
          <a:xfrm flipH="1">
            <a:off x="8699852" y="117114"/>
            <a:ext cx="2029108" cy="1981477"/>
          </a:xfrm>
          <a:prstGeom prst="rect">
            <a:avLst/>
          </a:prstGeom>
        </p:spPr>
      </p:pic>
      <p:sp>
        <p:nvSpPr>
          <p:cNvPr id="18" name="TextBox 17">
            <a:extLst>
              <a:ext uri="{FF2B5EF4-FFF2-40B4-BE49-F238E27FC236}">
                <a16:creationId xmlns:a16="http://schemas.microsoft.com/office/drawing/2014/main" id="{E522A689-7DE4-CADB-9AB8-699B48C71415}"/>
              </a:ext>
            </a:extLst>
          </p:cNvPr>
          <p:cNvSpPr txBox="1"/>
          <p:nvPr/>
        </p:nvSpPr>
        <p:spPr>
          <a:xfrm>
            <a:off x="609600" y="2168511"/>
            <a:ext cx="9144000" cy="456022"/>
          </a:xfrm>
          <a:prstGeom prst="rect">
            <a:avLst/>
          </a:prstGeom>
          <a:noFill/>
        </p:spPr>
        <p:txBody>
          <a:bodyPr wrap="square">
            <a:spAutoFit/>
          </a:bodyPr>
          <a:lstStyle/>
          <a:p>
            <a:pPr defTabSz="914400">
              <a:lnSpc>
                <a:spcPct val="106000"/>
              </a:lnSpc>
            </a:pPr>
            <a:r>
              <a:rPr lang="en-US" sz="2400" dirty="0">
                <a:solidFill>
                  <a:schemeClr val="bg1"/>
                </a:solidFill>
              </a:rPr>
              <a:t>By the end of this three-day workshop, participants will be able to: </a:t>
            </a:r>
            <a:endParaRPr lang="x-none" sz="2400" dirty="0">
              <a:solidFill>
                <a:schemeClr val="bg1"/>
              </a:solidFill>
              <a:effectLst>
                <a:outerShdw blurRad="228600" algn="ctr" rotWithShape="0">
                  <a:prstClr val="black">
                    <a:alpha val="53000"/>
                  </a:prstClr>
                </a:outerShdw>
              </a:effectLst>
            </a:endParaRPr>
          </a:p>
        </p:txBody>
      </p:sp>
      <p:sp>
        <p:nvSpPr>
          <p:cNvPr id="10" name="Rectangle: Rounded Corners 6">
            <a:extLst>
              <a:ext uri="{FF2B5EF4-FFF2-40B4-BE49-F238E27FC236}">
                <a16:creationId xmlns:a16="http://schemas.microsoft.com/office/drawing/2014/main" id="{411E6FE2-198E-D95E-822E-696F65EDEC94}"/>
              </a:ext>
            </a:extLst>
          </p:cNvPr>
          <p:cNvSpPr/>
          <p:nvPr/>
        </p:nvSpPr>
        <p:spPr>
          <a:xfrm>
            <a:off x="581465" y="4904642"/>
            <a:ext cx="10972800" cy="60198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r>
              <a:rPr lang="en-US" sz="2000" b="1" dirty="0">
                <a:solidFill>
                  <a:schemeClr val="bg1"/>
                </a:solidFill>
              </a:rPr>
              <a:t>Enhance</a:t>
            </a:r>
            <a:r>
              <a:rPr lang="en-US" sz="2000" dirty="0">
                <a:solidFill>
                  <a:schemeClr val="bg1"/>
                </a:solidFill>
              </a:rPr>
              <a:t> their knowledge and conceptual understanding of the selected mathematical concepts from primary level; </a:t>
            </a:r>
            <a:endParaRPr lang="x-none" sz="2000" dirty="0">
              <a:solidFill>
                <a:schemeClr val="bg1"/>
              </a:solidFill>
              <a:effectLst>
                <a:outerShdw blurRad="228600" algn="ctr" rotWithShape="0">
                  <a:prstClr val="black">
                    <a:alpha val="53000"/>
                  </a:prstClr>
                </a:outerShdw>
              </a:effectLst>
            </a:endParaRPr>
          </a:p>
        </p:txBody>
      </p:sp>
      <p:sp>
        <p:nvSpPr>
          <p:cNvPr id="17" name="Rectangle: Rounded Corners 6">
            <a:extLst>
              <a:ext uri="{FF2B5EF4-FFF2-40B4-BE49-F238E27FC236}">
                <a16:creationId xmlns:a16="http://schemas.microsoft.com/office/drawing/2014/main" id="{411E6FE2-198E-D95E-822E-696F65EDEC94}"/>
              </a:ext>
            </a:extLst>
          </p:cNvPr>
          <p:cNvSpPr/>
          <p:nvPr/>
        </p:nvSpPr>
        <p:spPr>
          <a:xfrm>
            <a:off x="593189" y="5750170"/>
            <a:ext cx="10972800" cy="60198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r>
              <a:rPr lang="en-US" sz="2000" b="1" dirty="0">
                <a:solidFill>
                  <a:schemeClr val="bg1"/>
                </a:solidFill>
              </a:rPr>
              <a:t>Demonstrate</a:t>
            </a:r>
            <a:r>
              <a:rPr lang="en-US" sz="2000" dirty="0">
                <a:solidFill>
                  <a:schemeClr val="bg1"/>
                </a:solidFill>
              </a:rPr>
              <a:t> an enhanced understanding of a variety of teaching and assessment strategies applicable in the primary classrooms;</a:t>
            </a:r>
            <a:endParaRPr lang="x-none" sz="2000" dirty="0">
              <a:solidFill>
                <a:schemeClr val="bg1"/>
              </a:solidFill>
              <a:effectLst>
                <a:outerShdw blurRad="228600" algn="ctr" rotWithShape="0">
                  <a:prstClr val="black">
                    <a:alpha val="53000"/>
                  </a:prstClr>
                </a:outerShdw>
              </a:effectLst>
            </a:endParaRPr>
          </a:p>
        </p:txBody>
      </p:sp>
      <p:sp>
        <p:nvSpPr>
          <p:cNvPr id="20" name="TextBox 19">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05 Minutes</a:t>
            </a:r>
            <a:endParaRPr lang="x-none" dirty="0">
              <a:solidFill>
                <a:schemeClr val="bg1"/>
              </a:solidFill>
            </a:endParaRPr>
          </a:p>
        </p:txBody>
      </p:sp>
      <p:sp>
        <p:nvSpPr>
          <p:cNvPr id="11" name="Rectangle: Rounded Corners 5">
            <a:extLst>
              <a:ext uri="{FF2B5EF4-FFF2-40B4-BE49-F238E27FC236}">
                <a16:creationId xmlns:a16="http://schemas.microsoft.com/office/drawing/2014/main" id="{36B9D6BB-C5E4-CE9E-49C6-1F14BBFA025C}"/>
              </a:ext>
            </a:extLst>
          </p:cNvPr>
          <p:cNvSpPr/>
          <p:nvPr/>
        </p:nvSpPr>
        <p:spPr>
          <a:xfrm>
            <a:off x="609600" y="2624533"/>
            <a:ext cx="10972800" cy="1076031"/>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endParaRPr lang="en-US" sz="2000" dirty="0">
              <a:solidFill>
                <a:schemeClr val="bg1"/>
              </a:solidFill>
            </a:endParaRPr>
          </a:p>
          <a:p>
            <a:pPr defTabSz="914400">
              <a:lnSpc>
                <a:spcPct val="106000"/>
              </a:lnSpc>
            </a:pPr>
            <a:r>
              <a:rPr lang="en-US" sz="2000" b="1" dirty="0">
                <a:solidFill>
                  <a:schemeClr val="bg1"/>
                </a:solidFill>
              </a:rPr>
              <a:t>Explore</a:t>
            </a:r>
            <a:r>
              <a:rPr lang="en-US" sz="2000" dirty="0">
                <a:solidFill>
                  <a:schemeClr val="bg1"/>
                </a:solidFill>
              </a:rPr>
              <a:t> key features of National Curriculum of Mathematics (goal/vision, standards, benchmarks, SLOs, assessment, resources, etc. and logical connection between these) and textbooks;</a:t>
            </a:r>
            <a:endParaRPr lang="x-none" sz="2000" b="0">
              <a:solidFill>
                <a:schemeClr val="bg1"/>
              </a:solidFill>
              <a:latin typeface="Univers" panose="020B0503020202020204" pitchFamily="34" charset="0"/>
            </a:endParaRPr>
          </a:p>
          <a:p>
            <a:pPr defTabSz="914400">
              <a:lnSpc>
                <a:spcPct val="106000"/>
              </a:lnSpc>
            </a:pPr>
            <a:endParaRPr lang="x-none" sz="2000" dirty="0">
              <a:solidFill>
                <a:schemeClr val="bg1"/>
              </a:solidFill>
              <a:effectLst>
                <a:outerShdw blurRad="228600" algn="ctr" rotWithShape="0">
                  <a:prstClr val="black">
                    <a:alpha val="53000"/>
                  </a:prstClr>
                </a:outerShdw>
              </a:effectLst>
            </a:endParaRPr>
          </a:p>
        </p:txBody>
      </p:sp>
    </p:spTree>
    <p:extLst>
      <p:ext uri="{BB962C8B-B14F-4D97-AF65-F5344CB8AC3E}">
        <p14:creationId xmlns:p14="http://schemas.microsoft.com/office/powerpoint/2010/main" val="890394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38367-43E5-8263-581F-56264850E2D7}"/>
              </a:ext>
            </a:extLst>
          </p:cNvPr>
          <p:cNvSpPr>
            <a:spLocks noGrp="1"/>
          </p:cNvSpPr>
          <p:nvPr>
            <p:ph type="title"/>
          </p:nvPr>
        </p:nvSpPr>
        <p:spPr>
          <a:xfrm>
            <a:off x="609601" y="753228"/>
            <a:ext cx="9684582" cy="1080938"/>
          </a:xfrm>
        </p:spPr>
        <p:txBody>
          <a:bodyPr/>
          <a:lstStyle/>
          <a:p>
            <a:r>
              <a:rPr lang="en-US" dirty="0"/>
              <a:t>Overall Learning Outcomes (</a:t>
            </a:r>
            <a:r>
              <a:rPr lang="en-US" dirty="0" err="1"/>
              <a:t>Cont</a:t>
            </a:r>
            <a:r>
              <a:rPr lang="en-US" dirty="0"/>
              <a:t>)</a:t>
            </a:r>
            <a:endParaRPr lang="x-none" dirty="0"/>
          </a:p>
        </p:txBody>
      </p:sp>
      <p:sp>
        <p:nvSpPr>
          <p:cNvPr id="6" name="Rectangle: Rounded Corners 5">
            <a:extLst>
              <a:ext uri="{FF2B5EF4-FFF2-40B4-BE49-F238E27FC236}">
                <a16:creationId xmlns:a16="http://schemas.microsoft.com/office/drawing/2014/main" id="{36B9D6BB-C5E4-CE9E-49C6-1F14BBFA025C}"/>
              </a:ext>
            </a:extLst>
          </p:cNvPr>
          <p:cNvSpPr/>
          <p:nvPr/>
        </p:nvSpPr>
        <p:spPr>
          <a:xfrm>
            <a:off x="609600" y="3456645"/>
            <a:ext cx="10972800" cy="12067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r>
              <a:rPr lang="en-US" sz="2000" b="1" dirty="0">
                <a:solidFill>
                  <a:schemeClr val="bg1"/>
                </a:solidFill>
              </a:rPr>
              <a:t>Identify</a:t>
            </a:r>
            <a:r>
              <a:rPr lang="en-US" sz="2000" dirty="0">
                <a:solidFill>
                  <a:schemeClr val="bg1"/>
                </a:solidFill>
              </a:rPr>
              <a:t> areas where textbook content can be supplemented with additional instructional material to best achieve curriculum standards and develop processes and skills involved in creating specific instructional materials; </a:t>
            </a:r>
            <a:endParaRPr lang="x-none" sz="2000" dirty="0">
              <a:solidFill>
                <a:schemeClr val="bg1"/>
              </a:solidFill>
              <a:effectLst>
                <a:outerShdw blurRad="228600" algn="ctr" rotWithShape="0">
                  <a:prstClr val="black">
                    <a:alpha val="53000"/>
                  </a:prstClr>
                </a:outerShdw>
              </a:effectLst>
            </a:endParaRPr>
          </a:p>
        </p:txBody>
      </p:sp>
      <p:pic>
        <p:nvPicPr>
          <p:cNvPr id="16" name="Picture 15">
            <a:extLst>
              <a:ext uri="{FF2B5EF4-FFF2-40B4-BE49-F238E27FC236}">
                <a16:creationId xmlns:a16="http://schemas.microsoft.com/office/drawing/2014/main" id="{E03841F9-89D1-7BCF-C468-4A8FC55B07F0}"/>
              </a:ext>
            </a:extLst>
          </p:cNvPr>
          <p:cNvPicPr>
            <a:picLocks noChangeAspect="1"/>
          </p:cNvPicPr>
          <p:nvPr/>
        </p:nvPicPr>
        <p:blipFill>
          <a:blip r:embed="rId2"/>
          <a:stretch>
            <a:fillRect/>
          </a:stretch>
        </p:blipFill>
        <p:spPr>
          <a:xfrm flipH="1">
            <a:off x="7924800" y="59671"/>
            <a:ext cx="2029108" cy="1981477"/>
          </a:xfrm>
          <a:prstGeom prst="rect">
            <a:avLst/>
          </a:prstGeom>
        </p:spPr>
      </p:pic>
      <p:sp>
        <p:nvSpPr>
          <p:cNvPr id="10" name="Rectangle: Rounded Corners 6">
            <a:extLst>
              <a:ext uri="{FF2B5EF4-FFF2-40B4-BE49-F238E27FC236}">
                <a16:creationId xmlns:a16="http://schemas.microsoft.com/office/drawing/2014/main" id="{411E6FE2-198E-D95E-822E-696F65EDEC94}"/>
              </a:ext>
            </a:extLst>
          </p:cNvPr>
          <p:cNvSpPr/>
          <p:nvPr/>
        </p:nvSpPr>
        <p:spPr>
          <a:xfrm>
            <a:off x="609600" y="4945380"/>
            <a:ext cx="10972800" cy="60198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r>
              <a:rPr lang="en-US" sz="2000" b="1" dirty="0">
                <a:solidFill>
                  <a:schemeClr val="bg1"/>
                </a:solidFill>
              </a:rPr>
              <a:t>Design</a:t>
            </a:r>
            <a:r>
              <a:rPr lang="en-US" sz="2000" dirty="0">
                <a:solidFill>
                  <a:schemeClr val="bg1"/>
                </a:solidFill>
              </a:rPr>
              <a:t> mathematics lessons to promote students’ conceptual understanding; and, </a:t>
            </a:r>
            <a:endParaRPr lang="x-none" sz="2000" dirty="0">
              <a:solidFill>
                <a:schemeClr val="bg1"/>
              </a:solidFill>
              <a:effectLst>
                <a:outerShdw blurRad="228600" algn="ctr" rotWithShape="0">
                  <a:prstClr val="black">
                    <a:alpha val="53000"/>
                  </a:prstClr>
                </a:outerShdw>
              </a:effectLst>
            </a:endParaRPr>
          </a:p>
        </p:txBody>
      </p:sp>
      <p:sp>
        <p:nvSpPr>
          <p:cNvPr id="17" name="Rectangle: Rounded Corners 6">
            <a:extLst>
              <a:ext uri="{FF2B5EF4-FFF2-40B4-BE49-F238E27FC236}">
                <a16:creationId xmlns:a16="http://schemas.microsoft.com/office/drawing/2014/main" id="{411E6FE2-198E-D95E-822E-696F65EDEC94}"/>
              </a:ext>
            </a:extLst>
          </p:cNvPr>
          <p:cNvSpPr/>
          <p:nvPr/>
        </p:nvSpPr>
        <p:spPr>
          <a:xfrm>
            <a:off x="609600" y="5859780"/>
            <a:ext cx="10972800" cy="60198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r>
              <a:rPr lang="en-US" sz="2000" b="1" dirty="0">
                <a:solidFill>
                  <a:schemeClr val="bg1"/>
                </a:solidFill>
              </a:rPr>
              <a:t>Implement</a:t>
            </a:r>
            <a:r>
              <a:rPr lang="en-US" sz="2000" dirty="0">
                <a:solidFill>
                  <a:schemeClr val="bg1"/>
                </a:solidFill>
              </a:rPr>
              <a:t> lesson plans in a ‘classroom’ set-up to receive feedback for improvement.</a:t>
            </a:r>
            <a:endParaRPr lang="x-none" sz="2000" dirty="0">
              <a:solidFill>
                <a:schemeClr val="bg1"/>
              </a:solidFill>
              <a:effectLst>
                <a:outerShdw blurRad="228600" algn="ctr" rotWithShape="0">
                  <a:prstClr val="black">
                    <a:alpha val="53000"/>
                  </a:prstClr>
                </a:outerShdw>
              </a:effectLst>
            </a:endParaRPr>
          </a:p>
        </p:txBody>
      </p:sp>
      <p:sp>
        <p:nvSpPr>
          <p:cNvPr id="8" name="Rectangle: Rounded Corners 6">
            <a:extLst>
              <a:ext uri="{FF2B5EF4-FFF2-40B4-BE49-F238E27FC236}">
                <a16:creationId xmlns:a16="http://schemas.microsoft.com/office/drawing/2014/main" id="{411E6FE2-198E-D95E-822E-696F65EDEC94}"/>
              </a:ext>
            </a:extLst>
          </p:cNvPr>
          <p:cNvSpPr/>
          <p:nvPr/>
        </p:nvSpPr>
        <p:spPr>
          <a:xfrm>
            <a:off x="609600" y="2622775"/>
            <a:ext cx="10972800" cy="60198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914400">
              <a:lnSpc>
                <a:spcPct val="106000"/>
              </a:lnSpc>
            </a:pPr>
            <a:r>
              <a:rPr lang="en-US" sz="2000" b="1" dirty="0">
                <a:solidFill>
                  <a:schemeClr val="bg1"/>
                </a:solidFill>
              </a:rPr>
              <a:t>Explore</a:t>
            </a:r>
            <a:r>
              <a:rPr lang="en-US" sz="2000" dirty="0">
                <a:solidFill>
                  <a:schemeClr val="bg1"/>
                </a:solidFill>
              </a:rPr>
              <a:t> </a:t>
            </a:r>
            <a:r>
              <a:rPr lang="en-US" sz="2000" dirty="0" err="1">
                <a:solidFill>
                  <a:schemeClr val="bg1"/>
                </a:solidFill>
              </a:rPr>
              <a:t>TaRL</a:t>
            </a:r>
            <a:r>
              <a:rPr lang="en-US" sz="2000" dirty="0">
                <a:solidFill>
                  <a:schemeClr val="bg1"/>
                </a:solidFill>
              </a:rPr>
              <a:t> (Teaching at the Right Level) as an evidence-based approach to improving foundational mathematical skills; </a:t>
            </a:r>
            <a:endParaRPr lang="x-none" sz="2000" dirty="0">
              <a:solidFill>
                <a:schemeClr val="bg1"/>
              </a:solidFill>
              <a:effectLst>
                <a:outerShdw blurRad="228600" algn="ctr" rotWithShape="0">
                  <a:prstClr val="black">
                    <a:alpha val="53000"/>
                  </a:prstClr>
                </a:outerShdw>
              </a:effectLst>
            </a:endParaRPr>
          </a:p>
        </p:txBody>
      </p:sp>
    </p:spTree>
    <p:extLst>
      <p:ext uri="{BB962C8B-B14F-4D97-AF65-F5344CB8AC3E}">
        <p14:creationId xmlns:p14="http://schemas.microsoft.com/office/powerpoint/2010/main" val="566592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158778"/>
            <a:ext cx="10972800" cy="4013422"/>
          </a:xfrm>
        </p:spPr>
        <p:txBody>
          <a:bodyPr>
            <a:normAutofit/>
          </a:bodyPr>
          <a:lstStyle/>
          <a:p>
            <a:pPr marL="0" marR="0" lvl="0" indent="0">
              <a:lnSpc>
                <a:spcPct val="150000"/>
              </a:lnSpc>
              <a:spcBef>
                <a:spcPts val="0"/>
              </a:spcBef>
              <a:spcAft>
                <a:spcPts val="0"/>
              </a:spcAft>
              <a:buNone/>
            </a:pPr>
            <a:endParaRPr lang="en-US" sz="2800" dirty="0">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endParaRPr lang="en-US" sz="2800" dirty="0">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15 Minutes</a:t>
            </a:r>
            <a:endParaRPr lang="x-none" dirty="0">
              <a:solidFill>
                <a:schemeClr val="bg1"/>
              </a:solidFill>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438399" y="789368"/>
            <a:ext cx="7244479" cy="1080938"/>
          </a:xfrm>
        </p:spPr>
        <p:txBody>
          <a:bodyPr/>
          <a:lstStyle/>
          <a:p>
            <a:r>
              <a:rPr lang="en-US" dirty="0"/>
              <a:t>Mathematics Curriculum</a:t>
            </a:r>
            <a:endParaRPr lang="x-none" dirty="0"/>
          </a:p>
        </p:txBody>
      </p:sp>
      <p:pic>
        <p:nvPicPr>
          <p:cNvPr id="1027" name="Picture 3" descr="C:\Users\Modern Tech\Desktop\Assistant Mathematics AKU-IED\Final Versions\Analysis-of-curriculum-of-mathematics-at-elementary-level-9-320-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7154"/>
            <a:ext cx="2766646" cy="1694571"/>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3352800" y="2514600"/>
            <a:ext cx="5486400" cy="2743200"/>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t>Key Terms used in</a:t>
            </a:r>
          </a:p>
          <a:p>
            <a:pPr algn="ctr"/>
            <a:r>
              <a:rPr lang="en-US" sz="2400" dirty="0"/>
              <a:t> Mathematics Curriculum</a:t>
            </a:r>
          </a:p>
        </p:txBody>
      </p:sp>
    </p:spTree>
    <p:extLst>
      <p:ext uri="{BB962C8B-B14F-4D97-AF65-F5344CB8AC3E}">
        <p14:creationId xmlns:p14="http://schemas.microsoft.com/office/powerpoint/2010/main" val="424806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158778"/>
            <a:ext cx="10972800" cy="4013422"/>
          </a:xfrm>
        </p:spPr>
        <p:txBody>
          <a:bodyPr>
            <a:normAutofit/>
          </a:bodyPr>
          <a:lstStyle/>
          <a:p>
            <a:pPr marL="0" marR="0" lvl="0" indent="0">
              <a:lnSpc>
                <a:spcPct val="150000"/>
              </a:lnSpc>
              <a:spcBef>
                <a:spcPts val="0"/>
              </a:spcBef>
              <a:spcAft>
                <a:spcPts val="0"/>
              </a:spcAft>
              <a:buNone/>
            </a:pPr>
            <a:endParaRPr lang="en-US" sz="2800" dirty="0">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endParaRPr lang="en-US" sz="2800" dirty="0">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15 Minutes</a:t>
            </a:r>
            <a:endParaRPr lang="x-none" dirty="0">
              <a:solidFill>
                <a:schemeClr val="bg1"/>
              </a:solidFill>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438400" y="789368"/>
            <a:ext cx="8229600" cy="1080938"/>
          </a:xfrm>
        </p:spPr>
        <p:txBody>
          <a:bodyPr/>
          <a:lstStyle/>
          <a:p>
            <a:r>
              <a:rPr lang="en-US" dirty="0"/>
              <a:t>Mathematics Curriculum - Standards</a:t>
            </a:r>
            <a:endParaRPr lang="x-none" dirty="0"/>
          </a:p>
        </p:txBody>
      </p:sp>
      <p:pic>
        <p:nvPicPr>
          <p:cNvPr id="1027" name="Picture 3" descr="C:\Users\Modern Tech\Desktop\Assistant Mathematics AKU-IED\Final Versions\Analysis-of-curriculum-of-mathematics-at-elementary-level-9-320-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7154"/>
            <a:ext cx="2766646" cy="1694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524000" y="3429000"/>
            <a:ext cx="9204960" cy="2743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Standards describe, in general terms, what all students should study, and they should be able to demonstrate from Grade 1 to Grade 12.</a:t>
            </a:r>
          </a:p>
        </p:txBody>
      </p:sp>
    </p:spTree>
    <p:extLst>
      <p:ext uri="{BB962C8B-B14F-4D97-AF65-F5344CB8AC3E}">
        <p14:creationId xmlns:p14="http://schemas.microsoft.com/office/powerpoint/2010/main" val="4169643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F472E2-CBE3-9566-FFEC-5427ED7C1CD1}"/>
              </a:ext>
            </a:extLst>
          </p:cNvPr>
          <p:cNvSpPr>
            <a:spLocks noGrp="1"/>
          </p:cNvSpPr>
          <p:nvPr>
            <p:ph idx="1"/>
          </p:nvPr>
        </p:nvSpPr>
        <p:spPr>
          <a:xfrm>
            <a:off x="609600" y="2158778"/>
            <a:ext cx="10972800" cy="4013422"/>
          </a:xfrm>
        </p:spPr>
        <p:txBody>
          <a:bodyPr>
            <a:normAutofit/>
          </a:bodyPr>
          <a:lstStyle/>
          <a:p>
            <a:pPr marL="0" marR="0" lvl="0" indent="0">
              <a:lnSpc>
                <a:spcPct val="150000"/>
              </a:lnSpc>
              <a:spcBef>
                <a:spcPts val="0"/>
              </a:spcBef>
              <a:spcAft>
                <a:spcPts val="0"/>
              </a:spcAft>
              <a:buNone/>
            </a:pPr>
            <a:endParaRPr lang="en-US" sz="2800" dirty="0">
              <a:effectLst/>
              <a:ea typeface="Calibri" panose="020F0502020204030204" pitchFamily="34" charset="0"/>
              <a:cs typeface="Arial" panose="020B0604020202020204" pitchFamily="34" charset="0"/>
            </a:endParaRPr>
          </a:p>
          <a:p>
            <a:pPr marL="0" marR="0" lvl="0" indent="0">
              <a:lnSpc>
                <a:spcPct val="150000"/>
              </a:lnSpc>
              <a:spcBef>
                <a:spcPts val="0"/>
              </a:spcBef>
              <a:spcAft>
                <a:spcPts val="0"/>
              </a:spcAft>
              <a:buNone/>
            </a:pPr>
            <a:endParaRPr lang="en-US" sz="2800" dirty="0">
              <a:effectLst/>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1E0C577C-600C-B6EB-D8EE-4641262F2D00}"/>
              </a:ext>
            </a:extLst>
          </p:cNvPr>
          <p:cNvSpPr txBox="1"/>
          <p:nvPr/>
        </p:nvSpPr>
        <p:spPr>
          <a:xfrm>
            <a:off x="10728960" y="1051560"/>
            <a:ext cx="1463040" cy="365760"/>
          </a:xfrm>
          <a:prstGeom prst="rect">
            <a:avLst/>
          </a:prstGeom>
          <a:noFill/>
        </p:spPr>
        <p:txBody>
          <a:bodyPr wrap="square" rtlCol="0">
            <a:spAutoFit/>
          </a:bodyPr>
          <a:lstStyle/>
          <a:p>
            <a:r>
              <a:rPr lang="en-US" dirty="0">
                <a:solidFill>
                  <a:schemeClr val="bg1"/>
                </a:solidFill>
              </a:rPr>
              <a:t>15 Minutes</a:t>
            </a:r>
            <a:endParaRPr lang="x-none" dirty="0">
              <a:solidFill>
                <a:schemeClr val="bg1"/>
              </a:solidFill>
            </a:endParaRPr>
          </a:p>
        </p:txBody>
      </p:sp>
      <p:sp>
        <p:nvSpPr>
          <p:cNvPr id="7" name="Title 1">
            <a:extLst>
              <a:ext uri="{FF2B5EF4-FFF2-40B4-BE49-F238E27FC236}">
                <a16:creationId xmlns:a16="http://schemas.microsoft.com/office/drawing/2014/main" id="{DF931F77-BAAC-2667-AA12-5053EAF75E0D}"/>
              </a:ext>
            </a:extLst>
          </p:cNvPr>
          <p:cNvSpPr>
            <a:spLocks noGrp="1"/>
          </p:cNvSpPr>
          <p:nvPr>
            <p:ph type="title"/>
          </p:nvPr>
        </p:nvSpPr>
        <p:spPr>
          <a:xfrm>
            <a:off x="2438400" y="789368"/>
            <a:ext cx="8229600" cy="1080938"/>
          </a:xfrm>
        </p:spPr>
        <p:txBody>
          <a:bodyPr/>
          <a:lstStyle/>
          <a:p>
            <a:r>
              <a:rPr lang="en-US" dirty="0"/>
              <a:t>Mathematics Curriculum - Benchmark</a:t>
            </a:r>
            <a:endParaRPr lang="x-none" dirty="0"/>
          </a:p>
        </p:txBody>
      </p:sp>
      <p:pic>
        <p:nvPicPr>
          <p:cNvPr id="1027" name="Picture 3" descr="C:\Users\Modern Tech\Desktop\Assistant Mathematics AKU-IED\Final Versions\Analysis-of-curriculum-of-mathematics-at-elementary-level-9-320-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7154"/>
            <a:ext cx="2766646" cy="169457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524000" y="3429000"/>
            <a:ext cx="9204960" cy="2743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t>Benchmarks further elaborates on standards and describe, in some detail, the skills students should be able to demonstrate at appropriate development level, typically by the end of grade 3,5,8,10,12. </a:t>
            </a:r>
          </a:p>
        </p:txBody>
      </p:sp>
    </p:spTree>
    <p:extLst>
      <p:ext uri="{BB962C8B-B14F-4D97-AF65-F5344CB8AC3E}">
        <p14:creationId xmlns:p14="http://schemas.microsoft.com/office/powerpoint/2010/main" val="6549170"/>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Custom 1">
      <a:majorFont>
        <a:latin typeface="Univers"/>
        <a:ea typeface=""/>
        <a:cs typeface=""/>
      </a:majorFont>
      <a:minorFont>
        <a:latin typeface="Univers"/>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TM04033917[[fn=Berlin]]</Template>
  <TotalTime>3039</TotalTime>
  <Words>1898</Words>
  <Application>Microsoft Office PowerPoint</Application>
  <PresentationFormat>Widescreen</PresentationFormat>
  <Paragraphs>389</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Univers</vt:lpstr>
      <vt:lpstr>Wingdings</vt:lpstr>
      <vt:lpstr>Berlin</vt:lpstr>
      <vt:lpstr>Baluchistan Student Learning Improvement Programme [BSLIP] </vt:lpstr>
      <vt:lpstr>Recitation of the Holy Quran</vt:lpstr>
      <vt:lpstr> WELCOME  &amp;  INTRODUCTION</vt:lpstr>
      <vt:lpstr>Rules to Remember</vt:lpstr>
      <vt:lpstr>Overall Learning Outcomes </vt:lpstr>
      <vt:lpstr>Overall Learning Outcomes (Cont)</vt:lpstr>
      <vt:lpstr>Mathematics Curriculum</vt:lpstr>
      <vt:lpstr>Mathematics Curriculum - Standards</vt:lpstr>
      <vt:lpstr>Mathematics Curriculum - Benchmark</vt:lpstr>
      <vt:lpstr>Mathematics Curriculum - SLOs</vt:lpstr>
      <vt:lpstr>Mathematics Curriculum - Objectives</vt:lpstr>
      <vt:lpstr>1. Students will be able to demonstrate knowledge of place value (up to 6- digit numbers); represent whole numbers with words, diagrams, number lines, or symbols; order and compare numbers. </vt:lpstr>
      <vt:lpstr>1. Students will be able to demonstrate knowledge of place value (up to 6- digit numbers); represent whole numbers with words, diagrams, number lines, or symbols; order and compare numbers.     [Benchmark I-III] </vt:lpstr>
      <vt:lpstr>DAY 1</vt:lpstr>
      <vt:lpstr>Guess one-digit Number</vt:lpstr>
      <vt:lpstr>Guess the 3-digit Number</vt:lpstr>
      <vt:lpstr> Learning Outcomes of the day! </vt:lpstr>
      <vt:lpstr>Pre-Assessment- Ali’s Response</vt:lpstr>
      <vt:lpstr>Pre-Assessment- Anum’s Response</vt:lpstr>
      <vt:lpstr>Pre-Assessment</vt:lpstr>
      <vt:lpstr>Pre-place value concept:  Bundle and Stick Activity</vt:lpstr>
      <vt:lpstr>Pre-place value concept:  Bundle and Stick Activity</vt:lpstr>
      <vt:lpstr>Pre-place value concept:  Bundle and Stick Activity</vt:lpstr>
      <vt:lpstr>         Place Value Concept:           Using Pakistani Currency </vt:lpstr>
      <vt:lpstr>         Place value concept:           Using Pakistani Currency </vt:lpstr>
      <vt:lpstr>         Place value concept:           Using Pakistani Currency </vt:lpstr>
      <vt:lpstr>         Place value concept:           Using Place Value Blocks</vt:lpstr>
      <vt:lpstr>         Place value concept:           Using Place Value Blocks</vt:lpstr>
      <vt:lpstr>Different Representations of 121</vt:lpstr>
      <vt:lpstr>Different Representations of 121</vt:lpstr>
      <vt:lpstr>         Place value concept:           Using Place Value Blocks</vt:lpstr>
      <vt:lpstr>Visualizing Bigger Numbers</vt:lpstr>
      <vt:lpstr>         Place value- Riddles (Task 4)</vt:lpstr>
      <vt:lpstr>  Place value – Mental Math (Task 5)</vt:lpstr>
      <vt:lpstr>Planning a learning activity [BOPPPS]- Group Work</vt:lpstr>
      <vt:lpstr>Planning a learning activity [BOPPPS]</vt:lpstr>
      <vt:lpstr>Micro-Teaching [BOPPPS]-10 minutes</vt:lpstr>
      <vt:lpstr>Read and Write up to 12 digit numbers</vt:lpstr>
      <vt:lpstr>Read and Write upto 12 digit numbers</vt:lpstr>
      <vt:lpstr>Read and Write up to 12 digit numbers</vt:lpstr>
      <vt:lpstr>Exit Ticket</vt:lpstr>
      <vt:lpstr>Home Task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of Reading</dc:title>
  <dc:creator>UNICEF</dc:creator>
  <cp:lastModifiedBy>Rashid</cp:lastModifiedBy>
  <cp:revision>92</cp:revision>
  <dcterms:created xsi:type="dcterms:W3CDTF">2023-07-14T16:39:06Z</dcterms:created>
  <dcterms:modified xsi:type="dcterms:W3CDTF">2024-11-29T08:56:53Z</dcterms:modified>
</cp:coreProperties>
</file>