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1"/>
  </p:sldMasterIdLst>
  <p:sldIdLst>
    <p:sldId id="256" r:id="rId2"/>
    <p:sldId id="257" r:id="rId3"/>
    <p:sldId id="290" r:id="rId4"/>
    <p:sldId id="337" r:id="rId5"/>
    <p:sldId id="262" r:id="rId6"/>
    <p:sldId id="321" r:id="rId7"/>
    <p:sldId id="371" r:id="rId8"/>
    <p:sldId id="360" r:id="rId9"/>
    <p:sldId id="394" r:id="rId10"/>
    <p:sldId id="338" r:id="rId11"/>
    <p:sldId id="363" r:id="rId12"/>
    <p:sldId id="359" r:id="rId13"/>
    <p:sldId id="361" r:id="rId14"/>
    <p:sldId id="362" r:id="rId15"/>
    <p:sldId id="364" r:id="rId16"/>
    <p:sldId id="388" r:id="rId17"/>
    <p:sldId id="390" r:id="rId18"/>
    <p:sldId id="391" r:id="rId19"/>
    <p:sldId id="392" r:id="rId20"/>
    <p:sldId id="393" r:id="rId21"/>
    <p:sldId id="386" r:id="rId22"/>
    <p:sldId id="365" r:id="rId23"/>
    <p:sldId id="366" r:id="rId24"/>
    <p:sldId id="368" r:id="rId25"/>
    <p:sldId id="369" r:id="rId26"/>
    <p:sldId id="370" r:id="rId27"/>
    <p:sldId id="339" r:id="rId28"/>
    <p:sldId id="340" r:id="rId29"/>
    <p:sldId id="373" r:id="rId30"/>
    <p:sldId id="374" r:id="rId31"/>
    <p:sldId id="372" r:id="rId32"/>
    <p:sldId id="396" r:id="rId33"/>
    <p:sldId id="375" r:id="rId34"/>
    <p:sldId id="384" r:id="rId35"/>
    <p:sldId id="385" r:id="rId36"/>
    <p:sldId id="377" r:id="rId37"/>
    <p:sldId id="380" r:id="rId38"/>
    <p:sldId id="381" r:id="rId39"/>
    <p:sldId id="382" r:id="rId40"/>
    <p:sldId id="383" r:id="rId41"/>
    <p:sldId id="378" r:id="rId42"/>
    <p:sldId id="379" r:id="rId43"/>
    <p:sldId id="311" r:id="rId44"/>
    <p:sldId id="31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BE3"/>
    <a:srgbClr val="1CAB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3CB3C-A09A-493D-A69A-C4BEA0DE27A6}" v="32" dt="2024-09-22T02:36:11.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8" autoAdjust="0"/>
    <p:restoredTop sz="94660"/>
  </p:normalViewPr>
  <p:slideViewPr>
    <p:cSldViewPr>
      <p:cViewPr>
        <p:scale>
          <a:sx n="76" d="100"/>
          <a:sy n="76" d="100"/>
        </p:scale>
        <p:origin x="72" y="288"/>
      </p:cViewPr>
      <p:guideLst>
        <p:guide orient="horz" pos="2160"/>
        <p:guide pos="3840"/>
      </p:guideLst>
    </p:cSldViewPr>
  </p:slideViewPr>
  <p:notesTextViewPr>
    <p:cViewPr>
      <p:scale>
        <a:sx n="1" d="1"/>
        <a:sy n="1" d="1"/>
      </p:scale>
      <p:origin x="0" y="0"/>
    </p:cViewPr>
  </p:notesTextViewPr>
  <p:gridSpacing cx="914400" cy="9144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ad Zulfiqar Ali" userId="fd54d7ff-c8b3-4747-b91e-21120f27223f" providerId="ADAL" clId="{6FEB0C0C-5728-4617-8A09-AA9E007CF253}"/>
    <pc:docChg chg="custSel addSld delSld modSld sldOrd">
      <pc:chgData name="Muhammad Zulfiqar Ali" userId="fd54d7ff-c8b3-4747-b91e-21120f27223f" providerId="ADAL" clId="{6FEB0C0C-5728-4617-8A09-AA9E007CF253}" dt="2023-08-10T09:03:35.074" v="237" actId="47"/>
      <pc:docMkLst>
        <pc:docMk/>
      </pc:docMkLst>
      <pc:sldChg chg="addSp delSp modSp mod">
        <pc:chgData name="Muhammad Zulfiqar Ali" userId="fd54d7ff-c8b3-4747-b91e-21120f27223f" providerId="ADAL" clId="{6FEB0C0C-5728-4617-8A09-AA9E007CF253}" dt="2023-08-10T08:41:38.319" v="22" actId="1076"/>
        <pc:sldMkLst>
          <pc:docMk/>
          <pc:sldMk cId="2883774736" sldId="259"/>
        </pc:sldMkLst>
        <pc:picChg chg="del">
          <ac:chgData name="Muhammad Zulfiqar Ali" userId="fd54d7ff-c8b3-4747-b91e-21120f27223f" providerId="ADAL" clId="{6FEB0C0C-5728-4617-8A09-AA9E007CF253}" dt="2023-08-10T08:41:32.895" v="20" actId="478"/>
          <ac:picMkLst>
            <pc:docMk/>
            <pc:sldMk cId="2883774736" sldId="259"/>
            <ac:picMk id="4" creationId="{130C4DF2-6ECD-586D-55C3-1EF90CBB86DE}"/>
          </ac:picMkLst>
        </pc:picChg>
        <pc:picChg chg="add mod">
          <ac:chgData name="Muhammad Zulfiqar Ali" userId="fd54d7ff-c8b3-4747-b91e-21120f27223f" providerId="ADAL" clId="{6FEB0C0C-5728-4617-8A09-AA9E007CF253}" dt="2023-08-10T08:41:38.319" v="22" actId="1076"/>
          <ac:picMkLst>
            <pc:docMk/>
            <pc:sldMk cId="2883774736" sldId="259"/>
            <ac:picMk id="5" creationId="{D573A292-9D07-909E-D6E7-E3C14C9CAD9E}"/>
          </ac:picMkLst>
        </pc:picChg>
      </pc:sldChg>
      <pc:sldChg chg="modSp mod">
        <pc:chgData name="Muhammad Zulfiqar Ali" userId="fd54d7ff-c8b3-4747-b91e-21120f27223f" providerId="ADAL" clId="{6FEB0C0C-5728-4617-8A09-AA9E007CF253}" dt="2023-08-10T08:23:51.523" v="17" actId="14100"/>
        <pc:sldMkLst>
          <pc:docMk/>
          <pc:sldMk cId="3106865330" sldId="260"/>
        </pc:sldMkLst>
        <pc:spChg chg="mod">
          <ac:chgData name="Muhammad Zulfiqar Ali" userId="fd54d7ff-c8b3-4747-b91e-21120f27223f" providerId="ADAL" clId="{6FEB0C0C-5728-4617-8A09-AA9E007CF253}" dt="2023-08-10T08:23:39.025" v="15" actId="14100"/>
          <ac:spMkLst>
            <pc:docMk/>
            <pc:sldMk cId="3106865330" sldId="260"/>
            <ac:spMk id="15" creationId="{90A2D84E-8B45-A70C-4D8B-6342295D8A3C}"/>
          </ac:spMkLst>
        </pc:spChg>
        <pc:spChg chg="mod">
          <ac:chgData name="Muhammad Zulfiqar Ali" userId="fd54d7ff-c8b3-4747-b91e-21120f27223f" providerId="ADAL" clId="{6FEB0C0C-5728-4617-8A09-AA9E007CF253}" dt="2023-08-10T08:23:16.563" v="11" actId="404"/>
          <ac:spMkLst>
            <pc:docMk/>
            <pc:sldMk cId="3106865330" sldId="260"/>
            <ac:spMk id="30" creationId="{C5019EA9-23F6-7390-D9ED-4084651C303A}"/>
          </ac:spMkLst>
        </pc:spChg>
        <pc:spChg chg="mod">
          <ac:chgData name="Muhammad Zulfiqar Ali" userId="fd54d7ff-c8b3-4747-b91e-21120f27223f" providerId="ADAL" clId="{6FEB0C0C-5728-4617-8A09-AA9E007CF253}" dt="2023-08-10T08:23:10.300" v="10" actId="404"/>
          <ac:spMkLst>
            <pc:docMk/>
            <pc:sldMk cId="3106865330" sldId="260"/>
            <ac:spMk id="40" creationId="{21703F3B-5ED2-064D-EE45-435ADBADFC88}"/>
          </ac:spMkLst>
        </pc:spChg>
        <pc:spChg chg="mod">
          <ac:chgData name="Muhammad Zulfiqar Ali" userId="fd54d7ff-c8b3-4747-b91e-21120f27223f" providerId="ADAL" clId="{6FEB0C0C-5728-4617-8A09-AA9E007CF253}" dt="2023-08-10T08:23:51.523" v="17" actId="14100"/>
          <ac:spMkLst>
            <pc:docMk/>
            <pc:sldMk cId="3106865330" sldId="260"/>
            <ac:spMk id="41" creationId="{288F655D-0E30-C842-6405-388D6726B552}"/>
          </ac:spMkLst>
        </pc:spChg>
        <pc:spChg chg="mod">
          <ac:chgData name="Muhammad Zulfiqar Ali" userId="fd54d7ff-c8b3-4747-b91e-21120f27223f" providerId="ADAL" clId="{6FEB0C0C-5728-4617-8A09-AA9E007CF253}" dt="2023-08-10T08:23:24.719" v="13" actId="403"/>
          <ac:spMkLst>
            <pc:docMk/>
            <pc:sldMk cId="3106865330" sldId="260"/>
            <ac:spMk id="42" creationId="{5E1B8194-B83E-AA57-4CDC-160D044D15CA}"/>
          </ac:spMkLst>
        </pc:spChg>
      </pc:sldChg>
      <pc:sldChg chg="modSp mod">
        <pc:chgData name="Muhammad Zulfiqar Ali" userId="fd54d7ff-c8b3-4747-b91e-21120f27223f" providerId="ADAL" clId="{6FEB0C0C-5728-4617-8A09-AA9E007CF253}" dt="2023-08-10T08:48:28.774" v="70"/>
        <pc:sldMkLst>
          <pc:docMk/>
          <pc:sldMk cId="3100430290" sldId="262"/>
        </pc:sldMkLst>
        <pc:spChg chg="mod">
          <ac:chgData name="Muhammad Zulfiqar Ali" userId="fd54d7ff-c8b3-4747-b91e-21120f27223f" providerId="ADAL" clId="{6FEB0C0C-5728-4617-8A09-AA9E007CF253}" dt="2023-08-10T08:48:28.774" v="70"/>
          <ac:spMkLst>
            <pc:docMk/>
            <pc:sldMk cId="3100430290" sldId="262"/>
            <ac:spMk id="3" creationId="{1EF472E2-CBE3-9566-FFEC-5427ED7C1CD1}"/>
          </ac:spMkLst>
        </pc:spChg>
      </pc:sldChg>
      <pc:sldChg chg="modSp mod">
        <pc:chgData name="Muhammad Zulfiqar Ali" userId="fd54d7ff-c8b3-4747-b91e-21120f27223f" providerId="ADAL" clId="{6FEB0C0C-5728-4617-8A09-AA9E007CF253}" dt="2023-08-10T08:50:19.975" v="158" actId="404"/>
        <pc:sldMkLst>
          <pc:docMk/>
          <pc:sldMk cId="1124793909" sldId="263"/>
        </pc:sldMkLst>
        <pc:spChg chg="mod">
          <ac:chgData name="Muhammad Zulfiqar Ali" userId="fd54d7ff-c8b3-4747-b91e-21120f27223f" providerId="ADAL" clId="{6FEB0C0C-5728-4617-8A09-AA9E007CF253}" dt="2023-08-10T08:50:19.975" v="158" actId="404"/>
          <ac:spMkLst>
            <pc:docMk/>
            <pc:sldMk cId="1124793909" sldId="263"/>
            <ac:spMk id="3" creationId="{57442C2C-D142-EF91-F3E8-279BBDCFD191}"/>
          </ac:spMkLst>
        </pc:spChg>
      </pc:sldChg>
      <pc:sldChg chg="modSp mod">
        <pc:chgData name="Muhammad Zulfiqar Ali" userId="fd54d7ff-c8b3-4747-b91e-21120f27223f" providerId="ADAL" clId="{6FEB0C0C-5728-4617-8A09-AA9E007CF253}" dt="2023-08-10T08:49:33.728" v="76" actId="255"/>
        <pc:sldMkLst>
          <pc:docMk/>
          <pc:sldMk cId="155663860" sldId="264"/>
        </pc:sldMkLst>
        <pc:spChg chg="mod">
          <ac:chgData name="Muhammad Zulfiqar Ali" userId="fd54d7ff-c8b3-4747-b91e-21120f27223f" providerId="ADAL" clId="{6FEB0C0C-5728-4617-8A09-AA9E007CF253}" dt="2023-08-10T08:49:33.728" v="76" actId="255"/>
          <ac:spMkLst>
            <pc:docMk/>
            <pc:sldMk cId="155663860" sldId="264"/>
            <ac:spMk id="3" creationId="{57442C2C-D142-EF91-F3E8-279BBDCFD191}"/>
          </ac:spMkLst>
        </pc:spChg>
      </pc:sldChg>
      <pc:sldChg chg="modSp mod ord">
        <pc:chgData name="Muhammad Zulfiqar Ali" userId="fd54d7ff-c8b3-4747-b91e-21120f27223f" providerId="ADAL" clId="{6FEB0C0C-5728-4617-8A09-AA9E007CF253}" dt="2023-08-10T08:51:35.590" v="172"/>
        <pc:sldMkLst>
          <pc:docMk/>
          <pc:sldMk cId="3282504564" sldId="268"/>
        </pc:sldMkLst>
        <pc:spChg chg="mod">
          <ac:chgData name="Muhammad Zulfiqar Ali" userId="fd54d7ff-c8b3-4747-b91e-21120f27223f" providerId="ADAL" clId="{6FEB0C0C-5728-4617-8A09-AA9E007CF253}" dt="2023-08-10T08:51:30.176" v="171" actId="404"/>
          <ac:spMkLst>
            <pc:docMk/>
            <pc:sldMk cId="3282504564" sldId="268"/>
            <ac:spMk id="9" creationId="{73467C3B-61E2-8971-6ADC-F23A75D67EF7}"/>
          </ac:spMkLst>
        </pc:spChg>
      </pc:sldChg>
      <pc:sldChg chg="modSp mod">
        <pc:chgData name="Muhammad Zulfiqar Ali" userId="fd54d7ff-c8b3-4747-b91e-21120f27223f" providerId="ADAL" clId="{6FEB0C0C-5728-4617-8A09-AA9E007CF253}" dt="2023-08-10T08:51:03.116" v="165" actId="404"/>
        <pc:sldMkLst>
          <pc:docMk/>
          <pc:sldMk cId="2966075783" sldId="269"/>
        </pc:sldMkLst>
        <pc:spChg chg="mod">
          <ac:chgData name="Muhammad Zulfiqar Ali" userId="fd54d7ff-c8b3-4747-b91e-21120f27223f" providerId="ADAL" clId="{6FEB0C0C-5728-4617-8A09-AA9E007CF253}" dt="2023-08-10T08:51:03.116" v="165" actId="404"/>
          <ac:spMkLst>
            <pc:docMk/>
            <pc:sldMk cId="2966075783" sldId="269"/>
            <ac:spMk id="3" creationId="{57442C2C-D142-EF91-F3E8-279BBDCFD191}"/>
          </ac:spMkLst>
        </pc:spChg>
      </pc:sldChg>
      <pc:sldChg chg="delSp modSp mod">
        <pc:chgData name="Muhammad Zulfiqar Ali" userId="fd54d7ff-c8b3-4747-b91e-21120f27223f" providerId="ADAL" clId="{6FEB0C0C-5728-4617-8A09-AA9E007CF253}" dt="2023-08-10T08:52:54.249" v="187" actId="1076"/>
        <pc:sldMkLst>
          <pc:docMk/>
          <pc:sldMk cId="1886503302" sldId="288"/>
        </pc:sldMkLst>
        <pc:spChg chg="mod">
          <ac:chgData name="Muhammad Zulfiqar Ali" userId="fd54d7ff-c8b3-4747-b91e-21120f27223f" providerId="ADAL" clId="{6FEB0C0C-5728-4617-8A09-AA9E007CF253}" dt="2023-08-10T08:52:54.249" v="187" actId="1076"/>
          <ac:spMkLst>
            <pc:docMk/>
            <pc:sldMk cId="1886503302" sldId="288"/>
            <ac:spMk id="9" creationId="{73467C3B-61E2-8971-6ADC-F23A75D67EF7}"/>
          </ac:spMkLst>
        </pc:spChg>
        <pc:picChg chg="del mod">
          <ac:chgData name="Muhammad Zulfiqar Ali" userId="fd54d7ff-c8b3-4747-b91e-21120f27223f" providerId="ADAL" clId="{6FEB0C0C-5728-4617-8A09-AA9E007CF253}" dt="2023-08-10T08:52:32.727" v="180" actId="478"/>
          <ac:picMkLst>
            <pc:docMk/>
            <pc:sldMk cId="1886503302" sldId="288"/>
            <ac:picMk id="3" creationId="{2A0DEEBE-BB87-7FFF-AAD3-D85EFD351BC1}"/>
          </ac:picMkLst>
        </pc:picChg>
        <pc:picChg chg="mod">
          <ac:chgData name="Muhammad Zulfiqar Ali" userId="fd54d7ff-c8b3-4747-b91e-21120f27223f" providerId="ADAL" clId="{6FEB0C0C-5728-4617-8A09-AA9E007CF253}" dt="2023-08-10T08:52:46.865" v="186" actId="1076"/>
          <ac:picMkLst>
            <pc:docMk/>
            <pc:sldMk cId="1886503302" sldId="288"/>
            <ac:picMk id="8" creationId="{17EF64F9-EAF6-5D28-572F-82269386D45E}"/>
          </ac:picMkLst>
        </pc:picChg>
      </pc:sldChg>
      <pc:sldChg chg="addSp delSp mod">
        <pc:chgData name="Muhammad Zulfiqar Ali" userId="fd54d7ff-c8b3-4747-b91e-21120f27223f" providerId="ADAL" clId="{6FEB0C0C-5728-4617-8A09-AA9E007CF253}" dt="2023-08-10T08:41:27.416" v="19" actId="478"/>
        <pc:sldMkLst>
          <pc:docMk/>
          <pc:sldMk cId="2224592790" sldId="293"/>
        </pc:sldMkLst>
        <pc:picChg chg="add del">
          <ac:chgData name="Muhammad Zulfiqar Ali" userId="fd54d7ff-c8b3-4747-b91e-21120f27223f" providerId="ADAL" clId="{6FEB0C0C-5728-4617-8A09-AA9E007CF253}" dt="2023-08-10T08:41:27.416" v="19" actId="478"/>
          <ac:picMkLst>
            <pc:docMk/>
            <pc:sldMk cId="2224592790" sldId="293"/>
            <ac:picMk id="4" creationId="{B8A58AA9-63EF-F69E-4D14-BBF6D6B5F41C}"/>
          </ac:picMkLst>
        </pc:picChg>
      </pc:sldChg>
      <pc:sldChg chg="del">
        <pc:chgData name="Muhammad Zulfiqar Ali" userId="fd54d7ff-c8b3-4747-b91e-21120f27223f" providerId="ADAL" clId="{6FEB0C0C-5728-4617-8A09-AA9E007CF253}" dt="2023-08-10T09:03:28.929" v="236" actId="47"/>
        <pc:sldMkLst>
          <pc:docMk/>
          <pc:sldMk cId="1866809154" sldId="310"/>
        </pc:sldMkLst>
      </pc:sldChg>
      <pc:sldChg chg="del">
        <pc:chgData name="Muhammad Zulfiqar Ali" userId="fd54d7ff-c8b3-4747-b91e-21120f27223f" providerId="ADAL" clId="{6FEB0C0C-5728-4617-8A09-AA9E007CF253}" dt="2023-08-10T09:03:35.074" v="237" actId="47"/>
        <pc:sldMkLst>
          <pc:docMk/>
          <pc:sldMk cId="2098220657" sldId="317"/>
        </pc:sldMkLst>
      </pc:sldChg>
      <pc:sldChg chg="addSp modSp del mod ord">
        <pc:chgData name="Muhammad Zulfiqar Ali" userId="fd54d7ff-c8b3-4747-b91e-21120f27223f" providerId="ADAL" clId="{6FEB0C0C-5728-4617-8A09-AA9E007CF253}" dt="2023-08-10T09:03:21.902" v="235" actId="47"/>
        <pc:sldMkLst>
          <pc:docMk/>
          <pc:sldMk cId="3646543148" sldId="318"/>
        </pc:sldMkLst>
        <pc:spChg chg="mod">
          <ac:chgData name="Muhammad Zulfiqar Ali" userId="fd54d7ff-c8b3-4747-b91e-21120f27223f" providerId="ADAL" clId="{6FEB0C0C-5728-4617-8A09-AA9E007CF253}" dt="2023-08-10T09:00:32.086" v="192" actId="1076"/>
          <ac:spMkLst>
            <pc:docMk/>
            <pc:sldMk cId="3646543148" sldId="318"/>
            <ac:spMk id="3" creationId="{BA31A05A-5BC0-EB8C-EA25-0C278ECD6F0F}"/>
          </ac:spMkLst>
        </pc:spChg>
        <pc:picChg chg="add mod">
          <ac:chgData name="Muhammad Zulfiqar Ali" userId="fd54d7ff-c8b3-4747-b91e-21120f27223f" providerId="ADAL" clId="{6FEB0C0C-5728-4617-8A09-AA9E007CF253}" dt="2023-08-10T08:59:58.917" v="191" actId="1076"/>
          <ac:picMkLst>
            <pc:docMk/>
            <pc:sldMk cId="3646543148" sldId="318"/>
            <ac:picMk id="2" creationId="{908CBFE8-65A4-16C7-1B0A-07F5056B4356}"/>
          </ac:picMkLst>
        </pc:picChg>
      </pc:sldChg>
      <pc:sldChg chg="addSp delSp modSp add mod">
        <pc:chgData name="Muhammad Zulfiqar Ali" userId="fd54d7ff-c8b3-4747-b91e-21120f27223f" providerId="ADAL" clId="{6FEB0C0C-5728-4617-8A09-AA9E007CF253}" dt="2023-08-10T09:03:09.898" v="234" actId="20577"/>
        <pc:sldMkLst>
          <pc:docMk/>
          <pc:sldMk cId="2024120793" sldId="319"/>
        </pc:sldMkLst>
        <pc:spChg chg="del">
          <ac:chgData name="Muhammad Zulfiqar Ali" userId="fd54d7ff-c8b3-4747-b91e-21120f27223f" providerId="ADAL" clId="{6FEB0C0C-5728-4617-8A09-AA9E007CF253}" dt="2023-08-10T09:01:17.602" v="194" actId="478"/>
          <ac:spMkLst>
            <pc:docMk/>
            <pc:sldMk cId="2024120793" sldId="319"/>
            <ac:spMk id="3" creationId="{BA31A05A-5BC0-EB8C-EA25-0C278ECD6F0F}"/>
          </ac:spMkLst>
        </pc:spChg>
        <pc:spChg chg="add mod">
          <ac:chgData name="Muhammad Zulfiqar Ali" userId="fd54d7ff-c8b3-4747-b91e-21120f27223f" providerId="ADAL" clId="{6FEB0C0C-5728-4617-8A09-AA9E007CF253}" dt="2023-08-10T09:03:09.898" v="234" actId="20577"/>
          <ac:spMkLst>
            <pc:docMk/>
            <pc:sldMk cId="2024120793" sldId="319"/>
            <ac:spMk id="8" creationId="{31919ECA-5AEB-5EE7-1552-94EA61691690}"/>
          </ac:spMkLst>
        </pc:spChg>
      </pc:sldChg>
    </pc:docChg>
  </pc:docChgLst>
  <pc:docChgLst>
    <pc:chgData name="Munira Amirali" userId="43916d6d-413f-476e-bfb6-1daec13cd3e2" providerId="ADAL" clId="{6FC3CB3C-A09A-493D-A69A-C4BEA0DE27A6}"/>
    <pc:docChg chg="custSel delSld modSld">
      <pc:chgData name="Munira Amirali" userId="43916d6d-413f-476e-bfb6-1daec13cd3e2" providerId="ADAL" clId="{6FC3CB3C-A09A-493D-A69A-C4BEA0DE27A6}" dt="2024-09-22T02:36:11.382" v="41" actId="20577"/>
      <pc:docMkLst>
        <pc:docMk/>
      </pc:docMkLst>
      <pc:sldChg chg="modSp mod">
        <pc:chgData name="Munira Amirali" userId="43916d6d-413f-476e-bfb6-1daec13cd3e2" providerId="ADAL" clId="{6FC3CB3C-A09A-493D-A69A-C4BEA0DE27A6}" dt="2024-09-22T02:35:55.365" v="5" actId="27636"/>
        <pc:sldMkLst>
          <pc:docMk/>
          <pc:sldMk cId="2120460457" sldId="256"/>
        </pc:sldMkLst>
        <pc:spChg chg="mod">
          <ac:chgData name="Munira Amirali" userId="43916d6d-413f-476e-bfb6-1daec13cd3e2" providerId="ADAL" clId="{6FC3CB3C-A09A-493D-A69A-C4BEA0DE27A6}" dt="2024-09-22T02:34:49.061" v="0" actId="1076"/>
          <ac:spMkLst>
            <pc:docMk/>
            <pc:sldMk cId="2120460457" sldId="256"/>
            <ac:spMk id="2" creationId="{DEAE5C30-7F72-84F3-A103-B9743BBD4BAC}"/>
          </ac:spMkLst>
        </pc:spChg>
        <pc:spChg chg="mod">
          <ac:chgData name="Munira Amirali" userId="43916d6d-413f-476e-bfb6-1daec13cd3e2" providerId="ADAL" clId="{6FC3CB3C-A09A-493D-A69A-C4BEA0DE27A6}" dt="2024-09-22T02:35:55.365" v="5" actId="27636"/>
          <ac:spMkLst>
            <pc:docMk/>
            <pc:sldMk cId="2120460457" sldId="256"/>
            <ac:spMk id="3" creationId="{158820E8-AF45-3467-6DD2-733A8B114262}"/>
          </ac:spMkLst>
        </pc:spChg>
      </pc:sldChg>
      <pc:sldChg chg="modSp mod">
        <pc:chgData name="Munira Amirali" userId="43916d6d-413f-476e-bfb6-1daec13cd3e2" providerId="ADAL" clId="{6FC3CB3C-A09A-493D-A69A-C4BEA0DE27A6}" dt="2024-09-22T02:35:55.384" v="7" actId="27636"/>
        <pc:sldMkLst>
          <pc:docMk/>
          <pc:sldMk cId="1702254359" sldId="359"/>
        </pc:sldMkLst>
        <pc:spChg chg="mod">
          <ac:chgData name="Munira Amirali" userId="43916d6d-413f-476e-bfb6-1daec13cd3e2" providerId="ADAL" clId="{6FC3CB3C-A09A-493D-A69A-C4BEA0DE27A6}" dt="2024-09-22T02:35:55.384" v="7" actId="27636"/>
          <ac:spMkLst>
            <pc:docMk/>
            <pc:sldMk cId="1702254359" sldId="359"/>
            <ac:spMk id="3" creationId="{1EF472E2-CBE3-9566-FFEC-5427ED7C1CD1}"/>
          </ac:spMkLst>
        </pc:spChg>
        <pc:spChg chg="mod">
          <ac:chgData name="Munira Amirali" userId="43916d6d-413f-476e-bfb6-1daec13cd3e2" providerId="ADAL" clId="{6FC3CB3C-A09A-493D-A69A-C4BEA0DE27A6}" dt="2024-09-22T02:35:55.384" v="6" actId="27636"/>
          <ac:spMkLst>
            <pc:docMk/>
            <pc:sldMk cId="1702254359" sldId="359"/>
            <ac:spMk id="7" creationId="{DF931F77-BAAC-2667-AA12-5053EAF75E0D}"/>
          </ac:spMkLst>
        </pc:spChg>
      </pc:sldChg>
      <pc:sldChg chg="modSp mod">
        <pc:chgData name="Munira Amirali" userId="43916d6d-413f-476e-bfb6-1daec13cd3e2" providerId="ADAL" clId="{6FC3CB3C-A09A-493D-A69A-C4BEA0DE27A6}" dt="2024-09-22T02:35:55.384" v="8" actId="27636"/>
        <pc:sldMkLst>
          <pc:docMk/>
          <pc:sldMk cId="2397005090" sldId="361"/>
        </pc:sldMkLst>
        <pc:spChg chg="mod">
          <ac:chgData name="Munira Amirali" userId="43916d6d-413f-476e-bfb6-1daec13cd3e2" providerId="ADAL" clId="{6FC3CB3C-A09A-493D-A69A-C4BEA0DE27A6}" dt="2024-09-22T02:35:55.384" v="8" actId="27636"/>
          <ac:spMkLst>
            <pc:docMk/>
            <pc:sldMk cId="2397005090" sldId="361"/>
            <ac:spMk id="3" creationId="{1EF472E2-CBE3-9566-FFEC-5427ED7C1CD1}"/>
          </ac:spMkLst>
        </pc:spChg>
      </pc:sldChg>
      <pc:sldChg chg="modSp mod">
        <pc:chgData name="Munira Amirali" userId="43916d6d-413f-476e-bfb6-1daec13cd3e2" providerId="ADAL" clId="{6FC3CB3C-A09A-493D-A69A-C4BEA0DE27A6}" dt="2024-09-22T02:35:55.355" v="4" actId="27636"/>
        <pc:sldMkLst>
          <pc:docMk/>
          <pc:sldMk cId="1166856895" sldId="378"/>
        </pc:sldMkLst>
        <pc:spChg chg="mod">
          <ac:chgData name="Munira Amirali" userId="43916d6d-413f-476e-bfb6-1daec13cd3e2" providerId="ADAL" clId="{6FC3CB3C-A09A-493D-A69A-C4BEA0DE27A6}" dt="2024-09-22T02:35:55.355" v="4" actId="27636"/>
          <ac:spMkLst>
            <pc:docMk/>
            <pc:sldMk cId="1166856895" sldId="378"/>
            <ac:spMk id="3" creationId="{1EF472E2-CBE3-9566-FFEC-5427ED7C1CD1}"/>
          </ac:spMkLst>
        </pc:spChg>
      </pc:sldChg>
      <pc:sldChg chg="modSp mod modAnim">
        <pc:chgData name="Munira Amirali" userId="43916d6d-413f-476e-bfb6-1daec13cd3e2" providerId="ADAL" clId="{6FC3CB3C-A09A-493D-A69A-C4BEA0DE27A6}" dt="2024-09-22T02:36:11.382" v="41" actId="20577"/>
        <pc:sldMkLst>
          <pc:docMk/>
          <pc:sldMk cId="2334297021" sldId="386"/>
        </pc:sldMkLst>
        <pc:spChg chg="mod">
          <ac:chgData name="Munira Amirali" userId="43916d6d-413f-476e-bfb6-1daec13cd3e2" providerId="ADAL" clId="{6FC3CB3C-A09A-493D-A69A-C4BEA0DE27A6}" dt="2024-09-22T02:36:11.382" v="41" actId="20577"/>
          <ac:spMkLst>
            <pc:docMk/>
            <pc:sldMk cId="2334297021" sldId="386"/>
            <ac:spMk id="3" creationId="{1EF472E2-CBE3-9566-FFEC-5427ED7C1CD1}"/>
          </ac:spMkLst>
        </pc:spChg>
      </pc:sldChg>
      <pc:sldChg chg="modSp mod">
        <pc:chgData name="Munira Amirali" userId="43916d6d-413f-476e-bfb6-1daec13cd3e2" providerId="ADAL" clId="{6FC3CB3C-A09A-493D-A69A-C4BEA0DE27A6}" dt="2024-09-22T02:35:55.396" v="9" actId="27636"/>
        <pc:sldMkLst>
          <pc:docMk/>
          <pc:sldMk cId="3936946699" sldId="388"/>
        </pc:sldMkLst>
        <pc:spChg chg="mod">
          <ac:chgData name="Munira Amirali" userId="43916d6d-413f-476e-bfb6-1daec13cd3e2" providerId="ADAL" clId="{6FC3CB3C-A09A-493D-A69A-C4BEA0DE27A6}" dt="2024-09-22T02:35:55.396" v="9" actId="27636"/>
          <ac:spMkLst>
            <pc:docMk/>
            <pc:sldMk cId="3936946699" sldId="388"/>
            <ac:spMk id="3" creationId="{1EF472E2-CBE3-9566-FFEC-5427ED7C1CD1}"/>
          </ac:spMkLst>
        </pc:spChg>
      </pc:sldChg>
      <pc:sldChg chg="del">
        <pc:chgData name="Munira Amirali" userId="43916d6d-413f-476e-bfb6-1daec13cd3e2" providerId="ADAL" clId="{6FC3CB3C-A09A-493D-A69A-C4BEA0DE27A6}" dt="2024-09-22T02:35:33.572" v="1" actId="47"/>
        <pc:sldMkLst>
          <pc:docMk/>
          <pc:sldMk cId="2443086023" sldId="395"/>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solidFill>
                  <a:sysClr val="windowText" lastClr="000000"/>
                </a:solidFill>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462644-FEF6-4960-A35D-2E86F20E209C}" type="datetimeFigureOut">
              <a:rPr lang="x-none" smtClean="0"/>
              <a:t>11/29/2024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a:xfrm>
            <a:off x="9255346" y="2750337"/>
            <a:ext cx="1171888" cy="1356442"/>
          </a:xfrm>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255811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462644-FEF6-4960-A35D-2E86F20E209C}" type="datetimeFigureOut">
              <a:rPr lang="x-none" smtClean="0"/>
              <a:t>11/29/2024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a:xfrm>
            <a:off x="10729455" y="4711309"/>
            <a:ext cx="1154151" cy="1090789"/>
          </a:xfrm>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414648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462644-FEF6-4960-A35D-2E86F20E209C}" type="datetimeFigureOut">
              <a:rPr lang="x-none" smtClean="0"/>
              <a:t>11/29/2024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a:xfrm>
            <a:off x="10729455" y="4711615"/>
            <a:ext cx="1154151" cy="1090789"/>
          </a:xfrm>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3528319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462644-FEF6-4960-A35D-2E86F20E209C}" type="datetimeFigureOut">
              <a:rPr lang="x-none" smtClean="0"/>
              <a:t>11/29/2024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a:xfrm>
            <a:off x="10729455" y="4709925"/>
            <a:ext cx="1154151" cy="1090789"/>
          </a:xfrm>
        </p:spPr>
        <p:txBody>
          <a:bodyPr/>
          <a:lstStyle/>
          <a:p>
            <a:fld id="{94DFAC2A-00E8-450E-855B-18568CA4184B}" type="slidenum">
              <a:rPr lang="x-none" smtClean="0"/>
              <a:t>‹#›</a:t>
            </a:fld>
            <a:endParaRPr lang="x-none"/>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203744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462644-FEF6-4960-A35D-2E86F20E209C}" type="datetimeFigureOut">
              <a:rPr lang="x-none" smtClean="0"/>
              <a:t>11/29/2024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a:xfrm>
            <a:off x="10729455" y="4709925"/>
            <a:ext cx="1154151" cy="1090789"/>
          </a:xfrm>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268354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3462644-FEF6-4960-A35D-2E86F20E209C}" type="datetimeFigureOut">
              <a:rPr lang="x-none" smtClean="0"/>
              <a:t>11/29/2024</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1701408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3462644-FEF6-4960-A35D-2E86F20E209C}" type="datetimeFigureOut">
              <a:rPr lang="x-none" smtClean="0"/>
              <a:t>11/29/2024</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900239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462644-FEF6-4960-A35D-2E86F20E209C}" type="datetimeFigureOut">
              <a:rPr lang="x-none" smtClean="0"/>
              <a:t>11/29/2024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405735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3462644-FEF6-4960-A35D-2E86F20E209C}" type="datetimeFigureOut">
              <a:rPr lang="x-none" smtClean="0"/>
              <a:t>11/29/2024</a:t>
            </a:fld>
            <a:endParaRPr lang="x-none"/>
          </a:p>
        </p:txBody>
      </p:sp>
      <p:sp>
        <p:nvSpPr>
          <p:cNvPr id="5" name="Footer Placeholder 4"/>
          <p:cNvSpPr>
            <a:spLocks noGrp="1"/>
          </p:cNvSpPr>
          <p:nvPr>
            <p:ph type="ftr" sz="quarter" idx="11"/>
          </p:nvPr>
        </p:nvSpPr>
        <p:spPr>
          <a:xfrm>
            <a:off x="680321" y="5936188"/>
            <a:ext cx="6126805" cy="365125"/>
          </a:xfrm>
        </p:spPr>
        <p:txBody>
          <a:bodyPr/>
          <a:lstStyle/>
          <a:p>
            <a:endParaRPr lang="x-none"/>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94DFAC2A-00E8-450E-855B-18568CA4184B}" type="slidenum">
              <a:rPr lang="x-none" smtClean="0"/>
              <a:t>‹#›</a:t>
            </a:fld>
            <a:endParaRPr lang="x-none"/>
          </a:p>
        </p:txBody>
      </p:sp>
    </p:spTree>
    <p:extLst>
      <p:ext uri="{BB962C8B-B14F-4D97-AF65-F5344CB8AC3E}">
        <p14:creationId xmlns:p14="http://schemas.microsoft.com/office/powerpoint/2010/main" val="326975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a:solidFill>
                  <a:sysClr val="windowText" lastClr="000000"/>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462644-FEF6-4960-A35D-2E86F20E209C}" type="datetimeFigureOut">
              <a:rPr lang="x-none" smtClean="0"/>
              <a:t>11/29/2024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316190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462644-FEF6-4960-A35D-2E86F20E209C}" type="datetimeFigureOut">
              <a:rPr lang="x-none" smtClean="0"/>
              <a:t>11/29/2024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a:xfrm>
            <a:off x="10729455" y="2869895"/>
            <a:ext cx="1154151" cy="1090789"/>
          </a:xfrm>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17038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462644-FEF6-4960-A35D-2E86F20E209C}" type="datetimeFigureOut">
              <a:rPr lang="x-none" smtClean="0"/>
              <a:t>11/29/2024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123179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462644-FEF6-4960-A35D-2E86F20E209C}" type="datetimeFigureOut">
              <a:rPr lang="x-none" smtClean="0"/>
              <a:t>11/29/2024</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49623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462644-FEF6-4960-A35D-2E86F20E209C}" type="datetimeFigureOut">
              <a:rPr lang="x-none" smtClean="0"/>
              <a:t>11/29/2024</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37746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3462644-FEF6-4960-A35D-2E86F20E209C}" type="datetimeFigureOut">
              <a:rPr lang="x-none" smtClean="0"/>
              <a:t>11/29/2024</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78147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462644-FEF6-4960-A35D-2E86F20E209C}" type="datetimeFigureOut">
              <a:rPr lang="x-none" smtClean="0"/>
              <a:t>11/29/2024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414105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462644-FEF6-4960-A35D-2E86F20E209C}" type="datetimeFigureOut">
              <a:rPr lang="x-none" smtClean="0"/>
              <a:t>11/29/2024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396904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3462644-FEF6-4960-A35D-2E86F20E209C}" type="datetimeFigureOut">
              <a:rPr lang="x-none" smtClean="0"/>
              <a:t>11/29/2024</a:t>
            </a:fld>
            <a:endParaRPr lang="x-none"/>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4DFAC2A-00E8-450E-855B-18568CA4184B}" type="slidenum">
              <a:rPr lang="x-none" smtClean="0"/>
              <a:t>‹#›</a:t>
            </a:fld>
            <a:endParaRPr lang="x-none"/>
          </a:p>
        </p:txBody>
      </p:sp>
    </p:spTree>
    <p:extLst>
      <p:ext uri="{BB962C8B-B14F-4D97-AF65-F5344CB8AC3E}">
        <p14:creationId xmlns:p14="http://schemas.microsoft.com/office/powerpoint/2010/main" val="366956348"/>
      </p:ext>
    </p:extLst>
  </p:cSld>
  <p:clrMap bg1="dk1" tx1="lt1" bg2="dk2" tx2="lt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 id="2147484114"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tudyjams.scholastic.com/studyjams/jams/math/geometry/measure-angles.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tudyjams.scholastic.com/studyjams/jams/math/geometry/construct-angles.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tudyjams.scholastic.com/studyjams/jams/math/measurement/units-of-measurement.htm"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E5C30-7F72-84F3-A103-B9743BBD4BAC}"/>
              </a:ext>
            </a:extLst>
          </p:cNvPr>
          <p:cNvSpPr>
            <a:spLocks noGrp="1"/>
          </p:cNvSpPr>
          <p:nvPr>
            <p:ph type="ctrTitle"/>
          </p:nvPr>
        </p:nvSpPr>
        <p:spPr>
          <a:xfrm>
            <a:off x="609600" y="1600200"/>
            <a:ext cx="8144134" cy="2669107"/>
          </a:xfrm>
        </p:spPr>
        <p:txBody>
          <a:bodyPr/>
          <a:lstStyle/>
          <a:p>
            <a:pPr algn="l"/>
            <a:r>
              <a:rPr lang="en-US" sz="4000" dirty="0"/>
              <a:t>Baluchistan Student Learning Improvement </a:t>
            </a:r>
            <a:r>
              <a:rPr lang="en-US" sz="4000" dirty="0" err="1"/>
              <a:t>Programme</a:t>
            </a:r>
            <a:r>
              <a:rPr lang="en-US" sz="4000" dirty="0"/>
              <a:t> [BSLIP] </a:t>
            </a:r>
            <a:endParaRPr lang="x-none" sz="4000" dirty="0"/>
          </a:p>
        </p:txBody>
      </p:sp>
      <p:sp>
        <p:nvSpPr>
          <p:cNvPr id="3" name="Subtitle 2">
            <a:extLst>
              <a:ext uri="{FF2B5EF4-FFF2-40B4-BE49-F238E27FC236}">
                <a16:creationId xmlns:a16="http://schemas.microsoft.com/office/drawing/2014/main" id="{158820E8-AF45-3467-6DD2-733A8B114262}"/>
              </a:ext>
            </a:extLst>
          </p:cNvPr>
          <p:cNvSpPr>
            <a:spLocks noGrp="1"/>
          </p:cNvSpPr>
          <p:nvPr>
            <p:ph type="subTitle" idx="1"/>
          </p:nvPr>
        </p:nvSpPr>
        <p:spPr>
          <a:xfrm>
            <a:off x="8839200" y="3429000"/>
            <a:ext cx="3352800" cy="586381"/>
          </a:xfrm>
        </p:spPr>
        <p:txBody>
          <a:bodyPr>
            <a:normAutofit fontScale="77500" lnSpcReduction="20000"/>
          </a:bodyPr>
          <a:lstStyle/>
          <a:p>
            <a:pPr algn="l"/>
            <a:r>
              <a:rPr lang="en-US" sz="1600" dirty="0">
                <a:solidFill>
                  <a:schemeClr val="bg1"/>
                </a:solidFill>
              </a:rPr>
              <a:t>                   Agha Khan University</a:t>
            </a:r>
          </a:p>
          <a:p>
            <a:r>
              <a:rPr lang="en-US" sz="1600" dirty="0">
                <a:solidFill>
                  <a:schemeClr val="bg1"/>
                </a:solidFill>
              </a:rPr>
              <a:t>    Institute for Educational Development</a:t>
            </a:r>
            <a:endParaRPr lang="x-none" sz="1600" dirty="0">
              <a:solidFill>
                <a:schemeClr val="bg1"/>
              </a:solidFill>
            </a:endParaRPr>
          </a:p>
        </p:txBody>
      </p:sp>
      <p:pic>
        <p:nvPicPr>
          <p:cNvPr id="4" name="Picture 3">
            <a:extLst>
              <a:ext uri="{FF2B5EF4-FFF2-40B4-BE49-F238E27FC236}">
                <a16:creationId xmlns:a16="http://schemas.microsoft.com/office/drawing/2014/main" id="{8EE86436-10F6-4714-8101-2D5E350443FB}"/>
              </a:ext>
            </a:extLst>
          </p:cNvPr>
          <p:cNvPicPr>
            <a:picLocks noChangeAspect="1"/>
          </p:cNvPicPr>
          <p:nvPr/>
        </p:nvPicPr>
        <p:blipFill>
          <a:blip r:embed="rId2"/>
          <a:stretch>
            <a:fillRect/>
          </a:stretch>
        </p:blipFill>
        <p:spPr>
          <a:xfrm>
            <a:off x="4267200" y="902118"/>
            <a:ext cx="3981239" cy="1052286"/>
          </a:xfrm>
          <a:prstGeom prst="rect">
            <a:avLst/>
          </a:prstGeom>
        </p:spPr>
      </p:pic>
    </p:spTree>
    <p:extLst>
      <p:ext uri="{BB962C8B-B14F-4D97-AF65-F5344CB8AC3E}">
        <p14:creationId xmlns:p14="http://schemas.microsoft.com/office/powerpoint/2010/main" val="2120460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sz="3200" dirty="0"/>
              <a:t> </a:t>
            </a:r>
          </a:p>
          <a:p>
            <a:pPr marL="0" marR="0" lvl="0" indent="0">
              <a:lnSpc>
                <a:spcPct val="106000"/>
              </a:lnSpc>
              <a:spcBef>
                <a:spcPts val="0"/>
              </a:spcBef>
              <a:spcAft>
                <a:spcPts val="0"/>
              </a:spcAft>
              <a:buNone/>
            </a:pPr>
            <a:endParaRPr lang="en-US" sz="3200" dirty="0"/>
          </a:p>
          <a:p>
            <a:pPr marL="0" marR="0" lvl="0" indent="0">
              <a:lnSpc>
                <a:spcPct val="106000"/>
              </a:lnSpc>
              <a:spcBef>
                <a:spcPts val="0"/>
              </a:spcBef>
              <a:spcAft>
                <a:spcPts val="0"/>
              </a:spcAft>
              <a:buNone/>
            </a:pPr>
            <a:endParaRPr lang="en-US" dirty="0"/>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pPr algn="ctr"/>
            <a:r>
              <a:rPr lang="en-US" dirty="0"/>
              <a:t>Angles</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05 Minutes</a:t>
            </a:r>
            <a:endParaRPr lang="x-none" dirty="0">
              <a:solidFill>
                <a:prstClr val="black"/>
              </a:solidFill>
            </a:endParaRPr>
          </a:p>
        </p:txBody>
      </p:sp>
      <p:pic>
        <p:nvPicPr>
          <p:cNvPr id="3075" name="Picture 3" descr="C:\Users\Modern Tech\Desktop\Assistant Mathematics AKU-IED\Final Versions\jpg-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nvSpPr>
        <p:spPr>
          <a:xfrm>
            <a:off x="1367050" y="2532185"/>
            <a:ext cx="4572000" cy="2743200"/>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a typeface="Calibri" panose="020F0502020204030204" pitchFamily="34" charset="0"/>
                <a:cs typeface="Arial" panose="020B0604020202020204" pitchFamily="34" charset="0"/>
              </a:rPr>
              <a:t>le </a:t>
            </a:r>
            <a:r>
              <a:rPr lang="en-US" sz="3200" dirty="0">
                <a:solidFill>
                  <a:schemeClr val="bg1"/>
                </a:solidFill>
                <a:ea typeface="Calibri" panose="020F0502020204030204" pitchFamily="34" charset="0"/>
                <a:cs typeface="Arial" panose="020B0604020202020204" pitchFamily="34" charset="0"/>
              </a:rPr>
              <a:t>How would you define an Angle?</a:t>
            </a:r>
            <a:endParaRPr lang="en-US" sz="3200" dirty="0">
              <a:solidFill>
                <a:schemeClr val="bg1"/>
              </a:solidFill>
            </a:endParaRPr>
          </a:p>
        </p:txBody>
      </p:sp>
      <p:sp>
        <p:nvSpPr>
          <p:cNvPr id="8" name="Cloud Callout 7"/>
          <p:cNvSpPr/>
          <p:nvPr/>
        </p:nvSpPr>
        <p:spPr>
          <a:xfrm>
            <a:off x="7010400" y="2514600"/>
            <a:ext cx="4572000" cy="2743200"/>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a typeface="Calibri" panose="020F0502020204030204" pitchFamily="34" charset="0"/>
                <a:cs typeface="Arial" panose="020B0604020202020204" pitchFamily="34" charset="0"/>
              </a:rPr>
              <a:t>le </a:t>
            </a:r>
            <a:r>
              <a:rPr lang="en-US" sz="3200" dirty="0">
                <a:solidFill>
                  <a:schemeClr val="bg1"/>
                </a:solidFill>
                <a:ea typeface="Calibri" panose="020F0502020204030204" pitchFamily="34" charset="0"/>
                <a:cs typeface="Arial" panose="020B0604020202020204" pitchFamily="34" charset="0"/>
              </a:rPr>
              <a:t>How would you measure an angle?</a:t>
            </a:r>
            <a:endParaRPr lang="en-US" sz="3200" dirty="0">
              <a:solidFill>
                <a:schemeClr val="bg1"/>
              </a:solidFill>
            </a:endParaRPr>
          </a:p>
        </p:txBody>
      </p:sp>
    </p:spTree>
    <p:extLst>
      <p:ext uri="{BB962C8B-B14F-4D97-AF65-F5344CB8AC3E}">
        <p14:creationId xmlns:p14="http://schemas.microsoft.com/office/powerpoint/2010/main" val="337505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a:bodyPr>
          <a:lstStyle/>
          <a:p>
            <a:pPr marL="0" marR="0" lvl="0" indent="0">
              <a:lnSpc>
                <a:spcPct val="106000"/>
              </a:lnSpc>
              <a:spcBef>
                <a:spcPts val="0"/>
              </a:spcBef>
              <a:spcAft>
                <a:spcPts val="0"/>
              </a:spcAft>
              <a:buNone/>
            </a:pPr>
            <a:r>
              <a:rPr lang="en-US" dirty="0">
                <a:solidFill>
                  <a:schemeClr val="bg1"/>
                </a:solidFill>
                <a:effectLst/>
                <a:ea typeface="Calibri" panose="020F0502020204030204" pitchFamily="34" charset="0"/>
                <a:cs typeface="Arial" panose="020B0604020202020204" pitchFamily="34" charset="0"/>
              </a:rPr>
              <a:t>Angle:</a:t>
            </a:r>
          </a:p>
          <a:p>
            <a:pPr marL="0" marR="0" lvl="0" indent="0">
              <a:lnSpc>
                <a:spcPct val="106000"/>
              </a:lnSpc>
              <a:spcBef>
                <a:spcPts val="0"/>
              </a:spcBef>
              <a:spcAft>
                <a:spcPts val="0"/>
              </a:spcAft>
              <a:buNone/>
            </a:pPr>
            <a:r>
              <a:rPr lang="en-US" dirty="0">
                <a:solidFill>
                  <a:schemeClr val="bg1"/>
                </a:solidFill>
                <a:effectLst/>
                <a:ea typeface="Calibri" panose="020F0502020204030204" pitchFamily="34" charset="0"/>
                <a:cs typeface="Arial" panose="020B0604020202020204" pitchFamily="34" charset="0"/>
              </a:rPr>
              <a:t>An angle is defined as a figure that forms when two rays meet at a common point. It is represented by the symbol </a:t>
            </a:r>
            <a:r>
              <a:rPr lang="en-US" dirty="0">
                <a:solidFill>
                  <a:schemeClr val="bg1"/>
                </a:solidFill>
              </a:rPr>
              <a:t>∠.</a:t>
            </a:r>
            <a:endParaRPr lang="en-US" dirty="0">
              <a:solidFill>
                <a:schemeClr val="bg1"/>
              </a:solidFill>
              <a:effectLst/>
              <a:cs typeface="Arial" panose="020B0604020202020204" pitchFamily="34" charset="0"/>
            </a:endParaRPr>
          </a:p>
          <a:p>
            <a:pPr marL="0" marR="0" lvl="0" indent="0">
              <a:lnSpc>
                <a:spcPct val="106000"/>
              </a:lnSpc>
              <a:spcBef>
                <a:spcPts val="0"/>
              </a:spcBef>
              <a:spcAft>
                <a:spcPts val="0"/>
              </a:spcAft>
              <a:buNone/>
            </a:pPr>
            <a:r>
              <a:rPr lang="en-US" dirty="0">
                <a:solidFill>
                  <a:schemeClr val="bg1"/>
                </a:solidFill>
                <a:effectLst/>
                <a:ea typeface="Calibri" panose="020F0502020204030204" pitchFamily="34" charset="0"/>
                <a:cs typeface="Arial" panose="020B0604020202020204" pitchFamily="34" charset="0"/>
              </a:rPr>
              <a:t>Angle is measured in degrees. A degree is measure of rotation.</a:t>
            </a:r>
          </a:p>
          <a:p>
            <a:pPr marL="0" marR="0" lvl="0" indent="0">
              <a:lnSpc>
                <a:spcPct val="106000"/>
              </a:lnSpc>
              <a:spcBef>
                <a:spcPts val="0"/>
              </a:spcBef>
              <a:spcAft>
                <a:spcPts val="0"/>
              </a:spcAft>
              <a:buNone/>
            </a:pPr>
            <a:r>
              <a:rPr lang="en-US" dirty="0">
                <a:solidFill>
                  <a:schemeClr val="bg1"/>
                </a:solidFill>
                <a:effectLst/>
                <a:ea typeface="Calibri" panose="020F0502020204030204" pitchFamily="34" charset="0"/>
                <a:cs typeface="Arial" panose="020B0604020202020204" pitchFamily="34" charset="0"/>
              </a:rPr>
              <a:t>Angle has three parts:</a:t>
            </a:r>
          </a:p>
          <a:p>
            <a:pPr marL="0" marR="0" lvl="0" indent="0">
              <a:lnSpc>
                <a:spcPct val="106000"/>
              </a:lnSpc>
              <a:spcBef>
                <a:spcPts val="0"/>
              </a:spcBef>
              <a:spcAft>
                <a:spcPts val="0"/>
              </a:spcAft>
              <a:buNone/>
            </a:pPr>
            <a:endParaRPr lang="en-US"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pPr algn="ctr"/>
            <a:r>
              <a:rPr lang="en-US" dirty="0"/>
              <a:t>Angles</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05 Minutes</a:t>
            </a:r>
            <a:endParaRPr lang="x-none" dirty="0">
              <a:solidFill>
                <a:prstClr val="black"/>
              </a:solidFill>
            </a:endParaRPr>
          </a:p>
        </p:txBody>
      </p:sp>
      <p:pic>
        <p:nvPicPr>
          <p:cNvPr id="3075" name="Picture 3" descr="C:\Users\Modern Tech\Desktop\Assistant Mathematics AKU-IED\Final Versions\jpg-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181475"/>
            <a:ext cx="2743200" cy="210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8391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1" y="2057400"/>
            <a:ext cx="10656276" cy="4460631"/>
          </a:xfrm>
        </p:spPr>
        <p:txBody>
          <a:bodyPr>
            <a:normAutofit/>
          </a:bodyPr>
          <a:lstStyle/>
          <a:p>
            <a:pPr marL="0" marR="0" lvl="0" indent="0">
              <a:lnSpc>
                <a:spcPct val="106000"/>
              </a:lnSpc>
              <a:spcBef>
                <a:spcPts val="0"/>
              </a:spcBef>
              <a:spcAft>
                <a:spcPts val="0"/>
              </a:spcAft>
              <a:buNone/>
            </a:pPr>
            <a:r>
              <a:rPr lang="en-US" sz="2800" dirty="0">
                <a:solidFill>
                  <a:schemeClr val="bg1"/>
                </a:solidFill>
              </a:rPr>
              <a:t>Task: </a:t>
            </a:r>
          </a:p>
          <a:p>
            <a:pPr>
              <a:lnSpc>
                <a:spcPct val="106000"/>
              </a:lnSpc>
              <a:spcBef>
                <a:spcPts val="0"/>
              </a:spcBef>
            </a:pPr>
            <a:r>
              <a:rPr lang="en-US" sz="2000" dirty="0">
                <a:solidFill>
                  <a:schemeClr val="bg1"/>
                </a:solidFill>
              </a:rPr>
              <a:t>Draw an angle on the floor</a:t>
            </a:r>
          </a:p>
          <a:p>
            <a:pPr>
              <a:lnSpc>
                <a:spcPct val="106000"/>
              </a:lnSpc>
              <a:spcBef>
                <a:spcPts val="0"/>
              </a:spcBef>
            </a:pPr>
            <a:r>
              <a:rPr lang="en-US" sz="2000" dirty="0">
                <a:solidFill>
                  <a:schemeClr val="bg1"/>
                </a:solidFill>
              </a:rPr>
              <a:t>The facilitator stands at the vertex</a:t>
            </a:r>
          </a:p>
          <a:p>
            <a:pPr>
              <a:lnSpc>
                <a:spcPct val="106000"/>
              </a:lnSpc>
              <a:spcBef>
                <a:spcPts val="0"/>
              </a:spcBef>
            </a:pPr>
            <a:r>
              <a:rPr lang="en-US" sz="2000" dirty="0">
                <a:solidFill>
                  <a:schemeClr val="bg1"/>
                </a:solidFill>
              </a:rPr>
              <a:t>Two participants stand on the arms of the angle close to the vertex</a:t>
            </a:r>
          </a:p>
          <a:p>
            <a:pPr>
              <a:lnSpc>
                <a:spcPct val="106000"/>
              </a:lnSpc>
              <a:spcBef>
                <a:spcPts val="0"/>
              </a:spcBef>
            </a:pPr>
            <a:r>
              <a:rPr lang="en-US" sz="2000" dirty="0">
                <a:solidFill>
                  <a:schemeClr val="bg1"/>
                </a:solidFill>
              </a:rPr>
              <a:t>The facilitator then rotates his/her hand from one participant to the other</a:t>
            </a:r>
          </a:p>
          <a:p>
            <a:pPr>
              <a:lnSpc>
                <a:spcPct val="106000"/>
              </a:lnSpc>
              <a:spcBef>
                <a:spcPts val="0"/>
              </a:spcBef>
            </a:pPr>
            <a:r>
              <a:rPr lang="en-US" sz="2000" dirty="0">
                <a:solidFill>
                  <a:schemeClr val="bg1"/>
                </a:solidFill>
              </a:rPr>
              <a:t>The participants will move away from the vertex while  staying on the same arms</a:t>
            </a:r>
          </a:p>
          <a:p>
            <a:pPr>
              <a:lnSpc>
                <a:spcPct val="106000"/>
              </a:lnSpc>
              <a:spcBef>
                <a:spcPts val="0"/>
              </a:spcBef>
            </a:pPr>
            <a:r>
              <a:rPr lang="en-US" sz="2000" dirty="0">
                <a:solidFill>
                  <a:schemeClr val="bg1"/>
                </a:solidFill>
              </a:rPr>
              <a:t>The facilitator again rotates his/her hands from one participant to the other, noting that the degree of rotation remains the same</a:t>
            </a:r>
          </a:p>
          <a:p>
            <a:pPr marL="0" indent="0">
              <a:lnSpc>
                <a:spcPct val="106000"/>
              </a:lnSpc>
              <a:spcBef>
                <a:spcPts val="0"/>
              </a:spcBef>
              <a:buNone/>
            </a:pPr>
            <a:endParaRPr lang="en-US" sz="2000" dirty="0">
              <a:solidFill>
                <a:schemeClr val="bg1"/>
              </a:solidFill>
            </a:endParaRPr>
          </a:p>
          <a:p>
            <a:pPr marL="0" indent="0">
              <a:lnSpc>
                <a:spcPct val="106000"/>
              </a:lnSpc>
              <a:spcBef>
                <a:spcPts val="0"/>
              </a:spcBef>
              <a:buNone/>
            </a:pPr>
            <a:r>
              <a:rPr lang="en-US" sz="2000" dirty="0">
                <a:solidFill>
                  <a:schemeClr val="bg1"/>
                </a:solidFill>
              </a:rPr>
              <a:t>Do a similar experiment and demonstrate the concept of angle</a:t>
            </a:r>
          </a:p>
          <a:p>
            <a:pPr>
              <a:lnSpc>
                <a:spcPct val="106000"/>
              </a:lnSpc>
              <a:spcBef>
                <a:spcPts val="0"/>
              </a:spcBef>
            </a:pPr>
            <a:endParaRPr lang="en-US" sz="2000" dirty="0">
              <a:solidFill>
                <a:schemeClr val="bg1"/>
              </a:solidFill>
            </a:endParaRPr>
          </a:p>
          <a:p>
            <a:pPr>
              <a:lnSpc>
                <a:spcPct val="106000"/>
              </a:lnSpc>
              <a:spcBef>
                <a:spcPts val="0"/>
              </a:spcBef>
            </a:pPr>
            <a:endParaRPr lang="en-US" sz="2000" dirty="0">
              <a:solidFill>
                <a:schemeClr val="bg1"/>
              </a:solidFill>
            </a:endParaRPr>
          </a:p>
          <a:p>
            <a:pPr marL="457200" marR="0" lvl="0" indent="-457200">
              <a:lnSpc>
                <a:spcPct val="106000"/>
              </a:lnSpc>
              <a:spcBef>
                <a:spcPts val="0"/>
              </a:spcBef>
              <a:spcAft>
                <a:spcPts val="0"/>
              </a:spcAft>
              <a:buAutoNum type="arabicParenR"/>
            </a:pPr>
            <a:endParaRPr lang="en-US" sz="20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fontScale="90000"/>
          </a:bodyPr>
          <a:lstStyle/>
          <a:p>
            <a:r>
              <a:rPr lang="en-US" dirty="0">
                <a:solidFill>
                  <a:schemeClr val="bg1"/>
                </a:solidFill>
              </a:rPr>
              <a:t>Understanding that Rotation Matters, Not the Length of the Arms</a:t>
            </a:r>
            <a:endParaRPr lang="x-none" dirty="0">
              <a:solidFill>
                <a:schemeClr val="bg1"/>
              </a:solidFill>
            </a:endParaRPr>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20 Minutes</a:t>
            </a:r>
            <a:endParaRPr lang="x-none" dirty="0">
              <a:solidFill>
                <a:schemeClr val="bg1"/>
              </a:solidFill>
            </a:endParaRPr>
          </a:p>
        </p:txBody>
      </p:sp>
      <p:pic>
        <p:nvPicPr>
          <p:cNvPr id="3075" name="Picture 3" descr="C:\Users\Modern Tech\Desktop\Assistant Mathematics AKU-IED\Final Versions\jpg-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54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a:bodyPr>
          <a:lstStyle/>
          <a:p>
            <a:pPr marL="0" marR="0" lvl="0" indent="0">
              <a:lnSpc>
                <a:spcPct val="106000"/>
              </a:lnSpc>
              <a:spcBef>
                <a:spcPts val="0"/>
              </a:spcBef>
              <a:spcAft>
                <a:spcPts val="0"/>
              </a:spcAft>
              <a:buNone/>
            </a:pPr>
            <a:r>
              <a:rPr lang="en-US" dirty="0">
                <a:solidFill>
                  <a:schemeClr val="bg1"/>
                </a:solidFill>
              </a:rPr>
              <a:t>Task: </a:t>
            </a:r>
          </a:p>
          <a:p>
            <a:pPr>
              <a:lnSpc>
                <a:spcPct val="106000"/>
              </a:lnSpc>
              <a:spcBef>
                <a:spcPts val="0"/>
              </a:spcBef>
            </a:pPr>
            <a:r>
              <a:rPr lang="en-US" sz="1800" dirty="0">
                <a:solidFill>
                  <a:schemeClr val="bg1"/>
                </a:solidFill>
              </a:rPr>
              <a:t>Design a non-standard unit to measure angles using scale and a transparent thick plastic/paper </a:t>
            </a:r>
          </a:p>
          <a:p>
            <a:pPr marL="0" indent="0">
              <a:lnSpc>
                <a:spcPct val="106000"/>
              </a:lnSpc>
              <a:spcBef>
                <a:spcPts val="0"/>
              </a:spcBef>
              <a:buNone/>
            </a:pPr>
            <a:endParaRPr lang="en-US" sz="1800" dirty="0">
              <a:solidFill>
                <a:schemeClr val="bg1"/>
              </a:solidFill>
            </a:endParaRPr>
          </a:p>
          <a:p>
            <a:pPr marL="0" indent="0">
              <a:lnSpc>
                <a:spcPct val="106000"/>
              </a:lnSpc>
              <a:spcBef>
                <a:spcPts val="0"/>
              </a:spcBef>
              <a:buNone/>
            </a:pPr>
            <a:endParaRPr lang="en-US" sz="1800" dirty="0">
              <a:solidFill>
                <a:schemeClr val="bg1"/>
              </a:solidFill>
            </a:endParaRPr>
          </a:p>
          <a:p>
            <a:pPr marL="0" indent="0">
              <a:lnSpc>
                <a:spcPct val="106000"/>
              </a:lnSpc>
              <a:spcBef>
                <a:spcPts val="0"/>
              </a:spcBef>
              <a:buNone/>
            </a:pPr>
            <a:endParaRPr lang="en-US" sz="1800" dirty="0">
              <a:solidFill>
                <a:schemeClr val="bg1"/>
              </a:solidFill>
            </a:endParaRPr>
          </a:p>
          <a:p>
            <a:pPr marL="0" indent="0">
              <a:lnSpc>
                <a:spcPct val="106000"/>
              </a:lnSpc>
              <a:spcBef>
                <a:spcPts val="0"/>
              </a:spcBef>
              <a:buNone/>
            </a:pPr>
            <a:endParaRPr lang="en-US" sz="1800" dirty="0">
              <a:solidFill>
                <a:schemeClr val="bg1"/>
              </a:solidFill>
            </a:endParaRPr>
          </a:p>
          <a:p>
            <a:pPr marL="0" indent="0">
              <a:lnSpc>
                <a:spcPct val="106000"/>
              </a:lnSpc>
              <a:spcBef>
                <a:spcPts val="0"/>
              </a:spcBef>
              <a:buNone/>
            </a:pPr>
            <a:endParaRPr lang="en-US" sz="1800" dirty="0">
              <a:solidFill>
                <a:schemeClr val="bg1"/>
              </a:solidFill>
            </a:endParaRPr>
          </a:p>
          <a:p>
            <a:pPr>
              <a:lnSpc>
                <a:spcPct val="106000"/>
              </a:lnSpc>
              <a:spcBef>
                <a:spcPts val="0"/>
              </a:spcBef>
            </a:pPr>
            <a:r>
              <a:rPr lang="en-US" sz="1800" dirty="0">
                <a:solidFill>
                  <a:schemeClr val="bg1"/>
                </a:solidFill>
              </a:rPr>
              <a:t>Measure a set of angles given in the handout (Annexure 1) by placing your designed unit at the vertex of each angle</a:t>
            </a:r>
          </a:p>
          <a:p>
            <a:pPr>
              <a:lnSpc>
                <a:spcPct val="106000"/>
              </a:lnSpc>
              <a:spcBef>
                <a:spcPts val="0"/>
              </a:spcBef>
            </a:pPr>
            <a:r>
              <a:rPr lang="en-US" sz="1800" dirty="0">
                <a:solidFill>
                  <a:schemeClr val="bg1"/>
                </a:solidFill>
              </a:rPr>
              <a:t>Count how many of your units fit within the angle</a:t>
            </a:r>
          </a:p>
          <a:p>
            <a:pPr>
              <a:lnSpc>
                <a:spcPct val="106000"/>
              </a:lnSpc>
              <a:spcBef>
                <a:spcPts val="0"/>
              </a:spcBef>
            </a:pPr>
            <a:r>
              <a:rPr lang="en-US" sz="1800" dirty="0">
                <a:solidFill>
                  <a:schemeClr val="bg1"/>
                </a:solidFill>
              </a:rPr>
              <a:t>If the unit does not fit perfectly, you can estimate or calculate fraction of your unit</a:t>
            </a:r>
          </a:p>
          <a:p>
            <a:pPr>
              <a:lnSpc>
                <a:spcPct val="106000"/>
              </a:lnSpc>
              <a:spcBef>
                <a:spcPts val="0"/>
              </a:spcBef>
            </a:pPr>
            <a:r>
              <a:rPr lang="en-US" sz="1800" dirty="0">
                <a:solidFill>
                  <a:schemeClr val="bg1"/>
                </a:solidFill>
              </a:rPr>
              <a:t>Show your unit of measurement and angles measured in your group </a:t>
            </a:r>
          </a:p>
          <a:p>
            <a:pPr>
              <a:lnSpc>
                <a:spcPct val="106000"/>
              </a:lnSpc>
              <a:spcBef>
                <a:spcPts val="0"/>
              </a:spcBef>
            </a:pPr>
            <a:r>
              <a:rPr lang="en-US" sz="1800" dirty="0">
                <a:solidFill>
                  <a:schemeClr val="bg1"/>
                </a:solidFill>
              </a:rPr>
              <a:t>Discuss the relationship between unit of measurement and the measurement of angle</a:t>
            </a:r>
          </a:p>
          <a:p>
            <a:pPr>
              <a:lnSpc>
                <a:spcPct val="106000"/>
              </a:lnSpc>
              <a:spcBef>
                <a:spcPts val="0"/>
              </a:spcBef>
            </a:pPr>
            <a:r>
              <a:rPr lang="en-US" sz="1800" dirty="0">
                <a:solidFill>
                  <a:schemeClr val="bg1"/>
                </a:solidFill>
              </a:rPr>
              <a:t>Share your findings with the whole class</a:t>
            </a:r>
          </a:p>
          <a:p>
            <a:pPr>
              <a:lnSpc>
                <a:spcPct val="106000"/>
              </a:lnSpc>
              <a:spcBef>
                <a:spcPts val="0"/>
              </a:spcBef>
            </a:pPr>
            <a:endParaRPr lang="en-US" sz="1800" dirty="0">
              <a:solidFill>
                <a:schemeClr val="bg1"/>
              </a:solidFill>
            </a:endParaRPr>
          </a:p>
          <a:p>
            <a:pPr>
              <a:lnSpc>
                <a:spcPct val="106000"/>
              </a:lnSpc>
              <a:spcBef>
                <a:spcPts val="0"/>
              </a:spcBef>
            </a:pPr>
            <a:endParaRPr lang="en-US" sz="1800" dirty="0">
              <a:solidFill>
                <a:schemeClr val="bg1"/>
              </a:solidFill>
            </a:endParaRPr>
          </a:p>
          <a:p>
            <a:pPr marL="457200" marR="0" lvl="0" indent="-457200">
              <a:lnSpc>
                <a:spcPct val="106000"/>
              </a:lnSpc>
              <a:spcBef>
                <a:spcPts val="0"/>
              </a:spcBef>
              <a:spcAft>
                <a:spcPts val="0"/>
              </a:spcAft>
              <a:buAutoNum type="arabicParenR"/>
            </a:pPr>
            <a:endParaRPr lang="en-US" sz="18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Angle Measurement: Non-Standard Unit of Measure </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30 Minutes</a:t>
            </a:r>
            <a:endParaRPr lang="x-none" dirty="0">
              <a:solidFill>
                <a:prstClr val="black"/>
              </a:solidFill>
            </a:endParaRPr>
          </a:p>
        </p:txBody>
      </p:sp>
      <p:pic>
        <p:nvPicPr>
          <p:cNvPr id="3075" name="Picture 3" descr="C:\Users\Modern Tech\Desktop\Assistant Mathematics AKU-IED\Final Versions\jpg-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030" y="2903776"/>
            <a:ext cx="2473569" cy="137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005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gn="ctr">
              <a:lnSpc>
                <a:spcPct val="106000"/>
              </a:lnSpc>
              <a:spcBef>
                <a:spcPts val="0"/>
              </a:spcBef>
              <a:spcAft>
                <a:spcPts val="0"/>
              </a:spcAft>
              <a:buNone/>
            </a:pPr>
            <a:endParaRPr lang="en-US" sz="3200" dirty="0">
              <a:solidFill>
                <a:schemeClr val="bg1"/>
              </a:solidFill>
            </a:endParaRPr>
          </a:p>
          <a:p>
            <a:pPr marL="0" marR="0" lvl="0" indent="0" algn="ctr">
              <a:lnSpc>
                <a:spcPct val="106000"/>
              </a:lnSpc>
              <a:spcBef>
                <a:spcPts val="0"/>
              </a:spcBef>
              <a:spcAft>
                <a:spcPts val="0"/>
              </a:spcAft>
              <a:buNone/>
            </a:pPr>
            <a:endParaRPr lang="en-US" sz="3200" dirty="0">
              <a:solidFill>
                <a:schemeClr val="bg1"/>
              </a:solidFill>
            </a:endParaRPr>
          </a:p>
          <a:p>
            <a:pPr marL="0" marR="0" lvl="0" indent="0" algn="ctr">
              <a:lnSpc>
                <a:spcPct val="106000"/>
              </a:lnSpc>
              <a:spcBef>
                <a:spcPts val="0"/>
              </a:spcBef>
              <a:spcAft>
                <a:spcPts val="0"/>
              </a:spcAft>
              <a:buNone/>
            </a:pPr>
            <a:endParaRPr lang="en-US" sz="3200" dirty="0">
              <a:solidFill>
                <a:schemeClr val="bg1"/>
              </a:solidFill>
            </a:endParaRPr>
          </a:p>
          <a:p>
            <a:pPr marL="0" marR="0" lvl="0" indent="0" algn="ctr">
              <a:lnSpc>
                <a:spcPct val="106000"/>
              </a:lnSpc>
              <a:spcBef>
                <a:spcPts val="0"/>
              </a:spcBef>
              <a:spcAft>
                <a:spcPts val="0"/>
              </a:spcAft>
              <a:buNone/>
            </a:pPr>
            <a:r>
              <a:rPr lang="en-US" sz="3200" dirty="0">
                <a:solidFill>
                  <a:schemeClr val="bg1"/>
                </a:solidFill>
              </a:rPr>
              <a:t>Let’s make a paper protractor </a:t>
            </a:r>
            <a:endParaRPr lang="en-US" dirty="0">
              <a:solidFill>
                <a:schemeClr val="bg1"/>
              </a:solidFill>
            </a:endParaRPr>
          </a:p>
          <a:p>
            <a:pPr marL="0" indent="0">
              <a:lnSpc>
                <a:spcPct val="106000"/>
              </a:lnSpc>
              <a:spcBef>
                <a:spcPts val="0"/>
              </a:spcBef>
              <a:buNone/>
            </a:pPr>
            <a:endParaRPr lang="en-US" dirty="0">
              <a:solidFill>
                <a:schemeClr val="bg1"/>
              </a:solidFill>
            </a:endParaRPr>
          </a:p>
          <a:p>
            <a:pPr>
              <a:lnSpc>
                <a:spcPct val="106000"/>
              </a:lnSpc>
              <a:spcBef>
                <a:spcPts val="0"/>
              </a:spcBef>
            </a:pPr>
            <a:endParaRPr lang="en-US" dirty="0">
              <a:solidFill>
                <a:schemeClr val="bg1"/>
              </a:solidFill>
            </a:endParaRPr>
          </a:p>
          <a:p>
            <a:pPr>
              <a:lnSpc>
                <a:spcPct val="106000"/>
              </a:lnSpc>
              <a:spcBef>
                <a:spcPts val="0"/>
              </a:spcBef>
            </a:pPr>
            <a:endParaRPr lang="en-US" dirty="0">
              <a:solidFill>
                <a:schemeClr val="bg1"/>
              </a:solidFill>
            </a:endParaRPr>
          </a:p>
          <a:p>
            <a:pPr marL="457200" marR="0" lvl="0" indent="-457200">
              <a:lnSpc>
                <a:spcPct val="106000"/>
              </a:lnSpc>
              <a:spcBef>
                <a:spcPts val="0"/>
              </a:spcBef>
              <a:spcAft>
                <a:spcPts val="0"/>
              </a:spcAft>
              <a:buAutoNum type="arabicParenR"/>
            </a:pPr>
            <a:endParaRPr lang="en-US" sz="24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Design a Paper Protractor </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a:t>
            </a:r>
            <a:r>
              <a:rPr lang="en-US">
                <a:solidFill>
                  <a:prstClr val="black"/>
                </a:solidFill>
              </a:rPr>
              <a:t>0 </a:t>
            </a:r>
            <a:r>
              <a:rPr lang="en-US" dirty="0">
                <a:solidFill>
                  <a:prstClr val="black"/>
                </a:solidFill>
              </a:rPr>
              <a:t>Minutes</a:t>
            </a:r>
            <a:endParaRPr lang="x-none" dirty="0">
              <a:solidFill>
                <a:prstClr val="black"/>
              </a:solidFill>
            </a:endParaRPr>
          </a:p>
        </p:txBody>
      </p:sp>
      <p:pic>
        <p:nvPicPr>
          <p:cNvPr id="3075" name="Picture 3" descr="C:\Users\Modern Tech\Desktop\Assistant Mathematics AKU-IED\Final Versions\jpg-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178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a:bodyPr>
          <a:lstStyle/>
          <a:p>
            <a:pPr marL="0" marR="0" lvl="0" indent="0">
              <a:lnSpc>
                <a:spcPct val="106000"/>
              </a:lnSpc>
              <a:spcBef>
                <a:spcPts val="0"/>
              </a:spcBef>
              <a:spcAft>
                <a:spcPts val="0"/>
              </a:spcAft>
              <a:buNone/>
            </a:pPr>
            <a:endParaRPr lang="en-US" sz="2800" dirty="0">
              <a:solidFill>
                <a:schemeClr val="bg1"/>
              </a:solidFill>
            </a:endParaRPr>
          </a:p>
          <a:p>
            <a:pPr marL="0" marR="0" lvl="0" indent="0">
              <a:lnSpc>
                <a:spcPct val="106000"/>
              </a:lnSpc>
              <a:spcBef>
                <a:spcPts val="0"/>
              </a:spcBef>
              <a:spcAft>
                <a:spcPts val="0"/>
              </a:spcAft>
              <a:buNone/>
            </a:pPr>
            <a:r>
              <a:rPr lang="en-US" sz="2800" dirty="0">
                <a:solidFill>
                  <a:schemeClr val="bg1"/>
                </a:solidFill>
              </a:rPr>
              <a:t>Step 1: Cut a semicircle from the handout (annexure 4)</a:t>
            </a:r>
          </a:p>
          <a:p>
            <a:pPr marL="0" marR="0" lvl="0" indent="0">
              <a:lnSpc>
                <a:spcPct val="106000"/>
              </a:lnSpc>
              <a:spcBef>
                <a:spcPts val="0"/>
              </a:spcBef>
              <a:spcAft>
                <a:spcPts val="0"/>
              </a:spcAft>
              <a:buNone/>
            </a:pPr>
            <a:endParaRPr lang="en-US" sz="2800" dirty="0">
              <a:solidFill>
                <a:schemeClr val="bg1"/>
              </a:solidFill>
            </a:endParaRPr>
          </a:p>
          <a:p>
            <a:pPr marL="0" marR="0" lvl="0" indent="0">
              <a:lnSpc>
                <a:spcPct val="106000"/>
              </a:lnSpc>
              <a:spcBef>
                <a:spcPts val="0"/>
              </a:spcBef>
              <a:spcAft>
                <a:spcPts val="0"/>
              </a:spcAft>
              <a:buNone/>
            </a:pPr>
            <a:r>
              <a:rPr lang="en-US" sz="2800" dirty="0">
                <a:solidFill>
                  <a:schemeClr val="bg1"/>
                </a:solidFill>
              </a:rPr>
              <a:t>Step 2: Fold the base i.e., touch both the end and now the </a:t>
            </a:r>
          </a:p>
          <a:p>
            <a:pPr marL="0" marR="0" lvl="0" indent="0">
              <a:lnSpc>
                <a:spcPct val="106000"/>
              </a:lnSpc>
              <a:spcBef>
                <a:spcPts val="0"/>
              </a:spcBef>
              <a:spcAft>
                <a:spcPts val="0"/>
              </a:spcAft>
              <a:buNone/>
            </a:pPr>
            <a:r>
              <a:rPr lang="en-US" sz="2800" dirty="0">
                <a:solidFill>
                  <a:schemeClr val="bg1"/>
                </a:solidFill>
              </a:rPr>
              <a:t>            semicircle is divided into two equal parts with a   </a:t>
            </a:r>
          </a:p>
          <a:p>
            <a:pPr marL="0" marR="0" lvl="0" indent="0">
              <a:lnSpc>
                <a:spcPct val="106000"/>
              </a:lnSpc>
              <a:spcBef>
                <a:spcPts val="0"/>
              </a:spcBef>
              <a:spcAft>
                <a:spcPts val="0"/>
              </a:spcAft>
              <a:buNone/>
            </a:pPr>
            <a:r>
              <a:rPr lang="en-US" sz="2800" dirty="0">
                <a:solidFill>
                  <a:schemeClr val="bg1"/>
                </a:solidFill>
              </a:rPr>
              <a:t>            crease. </a:t>
            </a:r>
          </a:p>
          <a:p>
            <a:pPr marL="0" marR="0" lvl="0" indent="0">
              <a:lnSpc>
                <a:spcPct val="106000"/>
              </a:lnSpc>
              <a:spcBef>
                <a:spcPts val="0"/>
              </a:spcBef>
              <a:spcAft>
                <a:spcPts val="0"/>
              </a:spcAft>
              <a:buNone/>
            </a:pPr>
            <a:endParaRPr lang="en-US" dirty="0"/>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Design a Paper Protractor </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a:t>
            </a:r>
            <a:r>
              <a:rPr lang="en-US">
                <a:solidFill>
                  <a:prstClr val="black"/>
                </a:solidFill>
              </a:rPr>
              <a:t>0 </a:t>
            </a:r>
            <a:r>
              <a:rPr lang="en-US" dirty="0">
                <a:solidFill>
                  <a:prstClr val="black"/>
                </a:solidFill>
              </a:rPr>
              <a:t>Minutes</a:t>
            </a:r>
            <a:endParaRPr lang="x-none" dirty="0">
              <a:solidFill>
                <a:prstClr val="black"/>
              </a:solidFill>
            </a:endParaRPr>
          </a:p>
        </p:txBody>
      </p:sp>
      <p:pic>
        <p:nvPicPr>
          <p:cNvPr id="3075" name="Picture 3" descr="C:\Users\Modern Tech\Desktop\Assistant Mathematics AKU-IED\Final Versions\jpg-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9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835925" y="1947705"/>
            <a:ext cx="10058400" cy="4460631"/>
          </a:xfrm>
        </p:spPr>
        <p:txBody>
          <a:bodyPr>
            <a:normAutofit fontScale="85000" lnSpcReduction="10000"/>
          </a:bodyPr>
          <a:lstStyle/>
          <a:p>
            <a:pPr marL="0" marR="0" lvl="0" indent="0">
              <a:lnSpc>
                <a:spcPct val="106000"/>
              </a:lnSpc>
              <a:spcBef>
                <a:spcPts val="0"/>
              </a:spcBef>
              <a:spcAft>
                <a:spcPts val="0"/>
              </a:spcAft>
              <a:buNone/>
            </a:pPr>
            <a:endParaRPr lang="en-US" sz="3200" dirty="0">
              <a:solidFill>
                <a:schemeClr val="bg1"/>
              </a:solidFill>
            </a:endParaRPr>
          </a:p>
          <a:p>
            <a:pPr marL="0" marR="0" lvl="0" indent="0">
              <a:lnSpc>
                <a:spcPct val="106000"/>
              </a:lnSpc>
              <a:spcBef>
                <a:spcPts val="0"/>
              </a:spcBef>
              <a:spcAft>
                <a:spcPts val="0"/>
              </a:spcAft>
              <a:buNone/>
            </a:pPr>
            <a:r>
              <a:rPr lang="en-US" sz="3200" dirty="0">
                <a:solidFill>
                  <a:schemeClr val="bg1"/>
                </a:solidFill>
              </a:rPr>
              <a:t>Step 3: Open it and write ‘90’ on the midpoint and mark it as  </a:t>
            </a:r>
          </a:p>
          <a:p>
            <a:pPr marL="0" marR="0" lvl="0" indent="0">
              <a:lnSpc>
                <a:spcPct val="106000"/>
              </a:lnSpc>
              <a:spcBef>
                <a:spcPts val="0"/>
              </a:spcBef>
              <a:spcAft>
                <a:spcPts val="0"/>
              </a:spcAft>
              <a:buNone/>
            </a:pPr>
            <a:r>
              <a:rPr lang="en-US" sz="3200" dirty="0">
                <a:solidFill>
                  <a:schemeClr val="bg1"/>
                </a:solidFill>
              </a:rPr>
              <a:t>             the center point ‘O’.</a:t>
            </a:r>
          </a:p>
          <a:p>
            <a:pPr marL="0" marR="0" lvl="0" indent="0">
              <a:lnSpc>
                <a:spcPct val="106000"/>
              </a:lnSpc>
              <a:spcBef>
                <a:spcPts val="0"/>
              </a:spcBef>
              <a:spcAft>
                <a:spcPts val="0"/>
              </a:spcAft>
              <a:buNone/>
            </a:pPr>
            <a:endParaRPr lang="en-US" sz="3200" dirty="0">
              <a:solidFill>
                <a:schemeClr val="bg1"/>
              </a:solidFill>
            </a:endParaRPr>
          </a:p>
          <a:p>
            <a:pPr marL="0" marR="0" lvl="0" indent="0">
              <a:lnSpc>
                <a:spcPct val="106000"/>
              </a:lnSpc>
              <a:spcBef>
                <a:spcPts val="0"/>
              </a:spcBef>
              <a:spcAft>
                <a:spcPts val="0"/>
              </a:spcAft>
              <a:buNone/>
            </a:pPr>
            <a:r>
              <a:rPr lang="en-US" sz="3200" dirty="0">
                <a:solidFill>
                  <a:schemeClr val="bg1"/>
                </a:solidFill>
              </a:rPr>
              <a:t>Step 4: Draw the Baseline: Draw a straight line across the </a:t>
            </a:r>
          </a:p>
          <a:p>
            <a:pPr marL="0" marR="0" lvl="0" indent="0">
              <a:lnSpc>
                <a:spcPct val="106000"/>
              </a:lnSpc>
              <a:spcBef>
                <a:spcPts val="0"/>
              </a:spcBef>
              <a:spcAft>
                <a:spcPts val="0"/>
              </a:spcAft>
              <a:buNone/>
            </a:pPr>
            <a:r>
              <a:rPr lang="en-US" sz="3200" dirty="0">
                <a:solidFill>
                  <a:schemeClr val="bg1"/>
                </a:solidFill>
              </a:rPr>
              <a:t>            diameter of the semicircle.</a:t>
            </a:r>
          </a:p>
          <a:p>
            <a:pPr marL="0" marR="0" lvl="0" indent="0">
              <a:lnSpc>
                <a:spcPct val="106000"/>
              </a:lnSpc>
              <a:spcBef>
                <a:spcPts val="0"/>
              </a:spcBef>
              <a:spcAft>
                <a:spcPts val="0"/>
              </a:spcAft>
              <a:buNone/>
            </a:pPr>
            <a:endParaRPr lang="en-US" sz="3200" dirty="0">
              <a:solidFill>
                <a:schemeClr val="bg1"/>
              </a:solidFill>
            </a:endParaRPr>
          </a:p>
          <a:p>
            <a:pPr marL="0" marR="0" lvl="0" indent="0">
              <a:lnSpc>
                <a:spcPct val="106000"/>
              </a:lnSpc>
              <a:spcBef>
                <a:spcPts val="0"/>
              </a:spcBef>
              <a:spcAft>
                <a:spcPts val="0"/>
              </a:spcAft>
              <a:buNone/>
            </a:pPr>
            <a:r>
              <a:rPr lang="en-US" sz="3200" dirty="0">
                <a:solidFill>
                  <a:schemeClr val="bg1"/>
                </a:solidFill>
              </a:rPr>
              <a:t>Step 5: Write the degree values 0° and 180° along the edges of </a:t>
            </a:r>
          </a:p>
          <a:p>
            <a:pPr marL="0" marR="0" lvl="0" indent="0">
              <a:lnSpc>
                <a:spcPct val="106000"/>
              </a:lnSpc>
              <a:spcBef>
                <a:spcPts val="0"/>
              </a:spcBef>
              <a:spcAft>
                <a:spcPts val="0"/>
              </a:spcAft>
              <a:buNone/>
            </a:pPr>
            <a:r>
              <a:rPr lang="en-US" sz="3200" dirty="0">
                <a:solidFill>
                  <a:schemeClr val="bg1"/>
                </a:solidFill>
              </a:rPr>
              <a:t>             the semicircle</a:t>
            </a:r>
          </a:p>
          <a:p>
            <a:pPr marL="0" marR="0" lvl="0" indent="0">
              <a:lnSpc>
                <a:spcPct val="106000"/>
              </a:lnSpc>
              <a:spcBef>
                <a:spcPts val="0"/>
              </a:spcBef>
              <a:spcAft>
                <a:spcPts val="0"/>
              </a:spcAft>
              <a:buNone/>
            </a:pPr>
            <a:r>
              <a:rPr lang="en-US" dirty="0">
                <a:solidFill>
                  <a:schemeClr val="bg1"/>
                </a:solidFill>
              </a:rPr>
              <a:t> </a:t>
            </a:r>
            <a:endParaRPr lang="en-US" sz="1800" dirty="0">
              <a:solidFill>
                <a:schemeClr val="bg1"/>
              </a:solidFill>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solidFill>
                <a:schemeClr val="bg1"/>
              </a:solidFill>
            </a:endParaRPr>
          </a:p>
          <a:p>
            <a:pPr marL="457200" marR="0" lvl="0" indent="-457200">
              <a:lnSpc>
                <a:spcPct val="106000"/>
              </a:lnSpc>
              <a:spcBef>
                <a:spcPts val="0"/>
              </a:spcBef>
              <a:spcAft>
                <a:spcPts val="0"/>
              </a:spcAft>
              <a:buAutoNum type="arabicParenR"/>
            </a:pPr>
            <a:endParaRPr lang="en-US" sz="24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Design a Paper Protractor </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a:t>
            </a:r>
            <a:r>
              <a:rPr lang="en-US">
                <a:solidFill>
                  <a:prstClr val="black"/>
                </a:solidFill>
              </a:rPr>
              <a:t>0 </a:t>
            </a:r>
            <a:r>
              <a:rPr lang="en-US" dirty="0">
                <a:solidFill>
                  <a:prstClr val="black"/>
                </a:solidFill>
              </a:rPr>
              <a:t>Minutes</a:t>
            </a:r>
            <a:endParaRPr lang="x-none" dirty="0">
              <a:solidFill>
                <a:prstClr val="black"/>
              </a:solidFill>
            </a:endParaRPr>
          </a:p>
        </p:txBody>
      </p:sp>
      <p:pic>
        <p:nvPicPr>
          <p:cNvPr id="3075" name="Picture 3" descr="C:\Users\Modern Tech\Desktop\Assistant Mathematics AKU-IED\Final Versions\jpg-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94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a:bodyPr>
          <a:lstStyle/>
          <a:p>
            <a:pPr marL="0" marR="0" lvl="0" indent="0">
              <a:lnSpc>
                <a:spcPct val="106000"/>
              </a:lnSpc>
              <a:spcBef>
                <a:spcPts val="0"/>
              </a:spcBef>
              <a:spcAft>
                <a:spcPts val="0"/>
              </a:spcAft>
              <a:buNone/>
            </a:pPr>
            <a:endParaRPr lang="en-US" sz="2800" dirty="0">
              <a:solidFill>
                <a:schemeClr val="bg1"/>
              </a:solidFill>
            </a:endParaRPr>
          </a:p>
          <a:p>
            <a:pPr marL="0" marR="0" lvl="0" indent="0">
              <a:lnSpc>
                <a:spcPct val="106000"/>
              </a:lnSpc>
              <a:spcBef>
                <a:spcPts val="0"/>
              </a:spcBef>
              <a:spcAft>
                <a:spcPts val="0"/>
              </a:spcAft>
              <a:buNone/>
            </a:pPr>
            <a:r>
              <a:rPr lang="en-US" sz="2800" dirty="0">
                <a:solidFill>
                  <a:schemeClr val="bg1"/>
                </a:solidFill>
              </a:rPr>
              <a:t>Step 6: Second, fold the half semicircle into further half </a:t>
            </a:r>
          </a:p>
          <a:p>
            <a:pPr marL="0" marR="0" lvl="0" indent="0">
              <a:lnSpc>
                <a:spcPct val="106000"/>
              </a:lnSpc>
              <a:spcBef>
                <a:spcPts val="0"/>
              </a:spcBef>
              <a:spcAft>
                <a:spcPts val="0"/>
              </a:spcAft>
              <a:buNone/>
            </a:pPr>
            <a:r>
              <a:rPr lang="en-US" sz="2800" dirty="0">
                <a:solidFill>
                  <a:schemeClr val="bg1"/>
                </a:solidFill>
              </a:rPr>
              <a:t>             keeping the same. Open the semicircle and now you </a:t>
            </a:r>
          </a:p>
          <a:p>
            <a:pPr marL="0" marR="0" lvl="0" indent="0">
              <a:lnSpc>
                <a:spcPct val="106000"/>
              </a:lnSpc>
              <a:spcBef>
                <a:spcPts val="0"/>
              </a:spcBef>
              <a:spcAft>
                <a:spcPts val="0"/>
              </a:spcAft>
              <a:buNone/>
            </a:pPr>
            <a:r>
              <a:rPr lang="en-US" sz="2800" dirty="0">
                <a:solidFill>
                  <a:schemeClr val="bg1"/>
                </a:solidFill>
              </a:rPr>
              <a:t>             see two more creases as shown below. </a:t>
            </a: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Design a Paper Protractor </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a:t>
            </a:r>
            <a:r>
              <a:rPr lang="en-US">
                <a:solidFill>
                  <a:prstClr val="black"/>
                </a:solidFill>
              </a:rPr>
              <a:t>0 </a:t>
            </a:r>
            <a:r>
              <a:rPr lang="en-US" dirty="0">
                <a:solidFill>
                  <a:prstClr val="black"/>
                </a:solidFill>
              </a:rPr>
              <a:t>Minutes</a:t>
            </a:r>
            <a:endParaRPr lang="x-none" dirty="0">
              <a:solidFill>
                <a:prstClr val="black"/>
              </a:solidFill>
            </a:endParaRPr>
          </a:p>
        </p:txBody>
      </p:sp>
      <p:pic>
        <p:nvPicPr>
          <p:cNvPr id="3075" name="Picture 3" descr="C:\Users\Modern Tech\Desktop\Assistant Mathematics AKU-IED\Final Versions\jpg-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343400"/>
            <a:ext cx="3456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691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a:bodyPr>
          <a:lstStyle/>
          <a:p>
            <a:pPr marL="0" marR="0" lvl="0" indent="0">
              <a:lnSpc>
                <a:spcPct val="106000"/>
              </a:lnSpc>
              <a:spcBef>
                <a:spcPts val="0"/>
              </a:spcBef>
              <a:spcAft>
                <a:spcPts val="0"/>
              </a:spcAft>
              <a:buNone/>
            </a:pPr>
            <a:endParaRPr lang="en-US" sz="3200" dirty="0">
              <a:solidFill>
                <a:schemeClr val="bg1"/>
              </a:solidFill>
            </a:endParaRPr>
          </a:p>
          <a:p>
            <a:pPr marL="0" marR="0" lvl="0" indent="0">
              <a:lnSpc>
                <a:spcPct val="106000"/>
              </a:lnSpc>
              <a:spcBef>
                <a:spcPts val="0"/>
              </a:spcBef>
              <a:spcAft>
                <a:spcPts val="0"/>
              </a:spcAft>
              <a:buNone/>
            </a:pPr>
            <a:r>
              <a:rPr lang="en-US" sz="3200" dirty="0">
                <a:solidFill>
                  <a:schemeClr val="bg1"/>
                </a:solidFill>
              </a:rPr>
              <a:t>Step 7: Label the crease as follows (hint - half of 90° is 45°) </a:t>
            </a: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Design a Paper Protractor </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a:t>
            </a:r>
            <a:r>
              <a:rPr lang="en-US">
                <a:solidFill>
                  <a:prstClr val="black"/>
                </a:solidFill>
              </a:rPr>
              <a:t>0 </a:t>
            </a:r>
            <a:r>
              <a:rPr lang="en-US" dirty="0">
                <a:solidFill>
                  <a:prstClr val="black"/>
                </a:solidFill>
              </a:rPr>
              <a:t>Minutes</a:t>
            </a:r>
            <a:endParaRPr lang="x-none" dirty="0">
              <a:solidFill>
                <a:prstClr val="black"/>
              </a:solidFill>
            </a:endParaRPr>
          </a:p>
        </p:txBody>
      </p:sp>
      <p:pic>
        <p:nvPicPr>
          <p:cNvPr id="3075" name="Picture 3" descr="C:\Users\Modern Tech\Desktop\Assistant Mathematics AKU-IED\Final Versions\jpg-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428999"/>
            <a:ext cx="5360277" cy="274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93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a:bodyPr>
          <a:lstStyle/>
          <a:p>
            <a:pPr marL="0" marR="0" lvl="0" indent="0">
              <a:lnSpc>
                <a:spcPct val="106000"/>
              </a:lnSpc>
              <a:spcBef>
                <a:spcPts val="0"/>
              </a:spcBef>
              <a:spcAft>
                <a:spcPts val="0"/>
              </a:spcAft>
              <a:buNone/>
            </a:pPr>
            <a:endParaRPr lang="en-US" sz="3200" dirty="0">
              <a:solidFill>
                <a:schemeClr val="bg1"/>
              </a:solidFill>
            </a:endParaRPr>
          </a:p>
          <a:p>
            <a:pPr marL="0" marR="0" lvl="0" indent="0">
              <a:lnSpc>
                <a:spcPct val="106000"/>
              </a:lnSpc>
              <a:spcBef>
                <a:spcPts val="0"/>
              </a:spcBef>
              <a:spcAft>
                <a:spcPts val="0"/>
              </a:spcAft>
              <a:buNone/>
            </a:pPr>
            <a:r>
              <a:rPr lang="en-US" sz="3200" dirty="0">
                <a:solidFill>
                  <a:schemeClr val="bg1"/>
                </a:solidFill>
              </a:rPr>
              <a:t>Step 8: Now open the semicircle and from the vertex as center fold in such a way to get three equal parts. Label them as follows</a:t>
            </a: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Design a Paper Protractor </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a:t>
            </a:r>
            <a:r>
              <a:rPr lang="en-US">
                <a:solidFill>
                  <a:prstClr val="black"/>
                </a:solidFill>
              </a:rPr>
              <a:t>0 </a:t>
            </a:r>
            <a:r>
              <a:rPr lang="en-US" dirty="0">
                <a:solidFill>
                  <a:prstClr val="black"/>
                </a:solidFill>
              </a:rPr>
              <a:t>Minutes</a:t>
            </a:r>
            <a:endParaRPr lang="x-none" dirty="0">
              <a:solidFill>
                <a:prstClr val="black"/>
              </a:solidFill>
            </a:endParaRPr>
          </a:p>
        </p:txBody>
      </p:sp>
      <p:pic>
        <p:nvPicPr>
          <p:cNvPr id="3075" name="Picture 3" descr="C:\Users\Modern Tech\Desktop\Assistant Mathematics AKU-IED\Final Versions\jpg-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9" y="4002022"/>
            <a:ext cx="4299151" cy="217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067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860B-74F3-EA4B-DC6D-1A3B406A1F10}"/>
              </a:ext>
            </a:extLst>
          </p:cNvPr>
          <p:cNvSpPr>
            <a:spLocks noGrp="1"/>
          </p:cNvSpPr>
          <p:nvPr>
            <p:ph type="title"/>
          </p:nvPr>
        </p:nvSpPr>
        <p:spPr>
          <a:xfrm>
            <a:off x="609600" y="685800"/>
            <a:ext cx="9404723" cy="1400530"/>
          </a:xfrm>
        </p:spPr>
        <p:txBody>
          <a:bodyPr>
            <a:normAutofit/>
          </a:bodyPr>
          <a:lstStyle/>
          <a:p>
            <a:pPr algn="ctr"/>
            <a:r>
              <a:rPr lang="en-US" sz="4000" b="1" i="1" dirty="0">
                <a:solidFill>
                  <a:sysClr val="windowText" lastClr="000000"/>
                </a:solidFill>
              </a:rPr>
              <a:t>Recitation of the Holy Quran</a:t>
            </a:r>
            <a:endParaRPr lang="x-none" sz="4000" b="1" i="1" dirty="0">
              <a:solidFill>
                <a:sysClr val="windowText" lastClr="000000"/>
              </a:solidFill>
            </a:endParaRPr>
          </a:p>
        </p:txBody>
      </p:sp>
      <p:pic>
        <p:nvPicPr>
          <p:cNvPr id="7" name="Picture 6">
            <a:extLst>
              <a:ext uri="{FF2B5EF4-FFF2-40B4-BE49-F238E27FC236}">
                <a16:creationId xmlns:a16="http://schemas.microsoft.com/office/drawing/2014/main" id="{FA2BFF02-A332-EDC0-FB8A-065BDE5E6462}"/>
              </a:ext>
            </a:extLst>
          </p:cNvPr>
          <p:cNvPicPr>
            <a:picLocks noChangeAspect="1"/>
          </p:cNvPicPr>
          <p:nvPr/>
        </p:nvPicPr>
        <p:blipFill>
          <a:blip r:embed="rId2"/>
          <a:stretch>
            <a:fillRect/>
          </a:stretch>
        </p:blipFill>
        <p:spPr>
          <a:xfrm>
            <a:off x="4267200" y="2932932"/>
            <a:ext cx="3314963" cy="2286000"/>
          </a:xfrm>
          <a:prstGeom prst="rect">
            <a:avLst/>
          </a:prstGeom>
        </p:spPr>
      </p:pic>
      <p:sp>
        <p:nvSpPr>
          <p:cNvPr id="4" name="TextBox 3">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03 Minutes</a:t>
            </a:r>
            <a:endParaRPr lang="x-none" dirty="0">
              <a:solidFill>
                <a:schemeClr val="bg1"/>
              </a:solidFill>
            </a:endParaRPr>
          </a:p>
        </p:txBody>
      </p:sp>
    </p:spTree>
    <p:extLst>
      <p:ext uri="{BB962C8B-B14F-4D97-AF65-F5344CB8AC3E}">
        <p14:creationId xmlns:p14="http://schemas.microsoft.com/office/powerpoint/2010/main" val="278666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a:bodyPr>
          <a:lstStyle/>
          <a:p>
            <a:pPr marL="0" marR="0" lvl="0" indent="0">
              <a:lnSpc>
                <a:spcPct val="106000"/>
              </a:lnSpc>
              <a:spcBef>
                <a:spcPts val="0"/>
              </a:spcBef>
              <a:spcAft>
                <a:spcPts val="0"/>
              </a:spcAft>
              <a:buNone/>
            </a:pPr>
            <a:endParaRPr lang="en-US" sz="3200" dirty="0">
              <a:solidFill>
                <a:schemeClr val="bg1"/>
              </a:solidFill>
            </a:endParaRPr>
          </a:p>
          <a:p>
            <a:pPr marL="0" marR="0" lvl="0" indent="0">
              <a:lnSpc>
                <a:spcPct val="106000"/>
              </a:lnSpc>
              <a:spcBef>
                <a:spcPts val="0"/>
              </a:spcBef>
              <a:spcAft>
                <a:spcPts val="0"/>
              </a:spcAft>
              <a:buNone/>
            </a:pPr>
            <a:r>
              <a:rPr lang="en-US" sz="3200" dirty="0">
                <a:solidFill>
                  <a:schemeClr val="bg1"/>
                </a:solidFill>
              </a:rPr>
              <a:t>Step 9: Try to make 30° and 150° and share the steps with   </a:t>
            </a:r>
          </a:p>
          <a:p>
            <a:pPr marL="0" marR="0" lvl="0" indent="0">
              <a:lnSpc>
                <a:spcPct val="106000"/>
              </a:lnSpc>
              <a:spcBef>
                <a:spcPts val="0"/>
              </a:spcBef>
              <a:spcAft>
                <a:spcPts val="0"/>
              </a:spcAft>
              <a:buNone/>
            </a:pPr>
            <a:r>
              <a:rPr lang="en-US" sz="3200" dirty="0">
                <a:solidFill>
                  <a:schemeClr val="bg1"/>
                </a:solidFill>
              </a:rPr>
              <a:t>             the class. </a:t>
            </a:r>
          </a:p>
          <a:p>
            <a:pPr marL="0" marR="0" lvl="0" indent="0">
              <a:lnSpc>
                <a:spcPct val="106000"/>
              </a:lnSpc>
              <a:spcBef>
                <a:spcPts val="0"/>
              </a:spcBef>
              <a:spcAft>
                <a:spcPts val="0"/>
              </a:spcAft>
              <a:buNone/>
            </a:pPr>
            <a:endParaRPr lang="en-US" sz="3200" dirty="0">
              <a:solidFill>
                <a:schemeClr val="bg1"/>
              </a:solidFill>
            </a:endParaRPr>
          </a:p>
          <a:p>
            <a:pPr marL="0" marR="0" lvl="0" indent="0">
              <a:lnSpc>
                <a:spcPct val="106000"/>
              </a:lnSpc>
              <a:spcBef>
                <a:spcPts val="0"/>
              </a:spcBef>
              <a:spcAft>
                <a:spcPts val="0"/>
              </a:spcAft>
              <a:buNone/>
            </a:pPr>
            <a:r>
              <a:rPr lang="en-US" sz="3200" dirty="0">
                <a:solidFill>
                  <a:schemeClr val="bg1"/>
                </a:solidFill>
              </a:rPr>
              <a:t>Step 10: Use your paper protractor to mark key angles such  </a:t>
            </a:r>
          </a:p>
          <a:p>
            <a:pPr marL="0" marR="0" lvl="0" indent="0">
              <a:lnSpc>
                <a:spcPct val="106000"/>
              </a:lnSpc>
              <a:spcBef>
                <a:spcPts val="0"/>
              </a:spcBef>
              <a:spcAft>
                <a:spcPts val="0"/>
              </a:spcAft>
              <a:buNone/>
            </a:pPr>
            <a:r>
              <a:rPr lang="en-US" sz="3200" dirty="0">
                <a:solidFill>
                  <a:schemeClr val="bg1"/>
                </a:solidFill>
              </a:rPr>
              <a:t>               as 30°, 45°, 60°, 90°, 120°, 135° and 150°. </a:t>
            </a: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Design a Paper Protractor </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a:t>
            </a:r>
            <a:r>
              <a:rPr lang="en-US">
                <a:solidFill>
                  <a:prstClr val="black"/>
                </a:solidFill>
              </a:rPr>
              <a:t>0 </a:t>
            </a:r>
            <a:r>
              <a:rPr lang="en-US" dirty="0">
                <a:solidFill>
                  <a:prstClr val="black"/>
                </a:solidFill>
              </a:rPr>
              <a:t>Minutes</a:t>
            </a:r>
            <a:endParaRPr lang="x-none" dirty="0">
              <a:solidFill>
                <a:prstClr val="black"/>
              </a:solidFill>
            </a:endParaRPr>
          </a:p>
        </p:txBody>
      </p:sp>
      <p:pic>
        <p:nvPicPr>
          <p:cNvPr id="3075" name="Picture 3" descr="C:\Users\Modern Tech\Desktop\Assistant Mathematics AKU-IED\Final Versions\jpg-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31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fontScale="92500" lnSpcReduction="10000"/>
          </a:bodyPr>
          <a:lstStyle/>
          <a:p>
            <a:pPr marL="0" marR="0" lvl="0" indent="0">
              <a:lnSpc>
                <a:spcPct val="106000"/>
              </a:lnSpc>
              <a:spcBef>
                <a:spcPts val="0"/>
              </a:spcBef>
              <a:spcAft>
                <a:spcPts val="0"/>
              </a:spcAft>
              <a:buNone/>
            </a:pPr>
            <a:endParaRPr lang="en-US" sz="3200" dirty="0">
              <a:solidFill>
                <a:schemeClr val="bg1"/>
              </a:solidFill>
            </a:endParaRPr>
          </a:p>
          <a:p>
            <a:pPr marL="0" marR="0" lvl="0" indent="0">
              <a:lnSpc>
                <a:spcPct val="106000"/>
              </a:lnSpc>
              <a:spcBef>
                <a:spcPts val="0"/>
              </a:spcBef>
              <a:spcAft>
                <a:spcPts val="0"/>
              </a:spcAft>
              <a:buNone/>
            </a:pPr>
            <a:r>
              <a:rPr lang="en-US" sz="3200" dirty="0">
                <a:solidFill>
                  <a:schemeClr val="bg1"/>
                </a:solidFill>
              </a:rPr>
              <a:t>Step 11: Use your paper protractor to draw the following:</a:t>
            </a:r>
          </a:p>
          <a:p>
            <a:pPr marL="0" marR="0" lvl="0" indent="0">
              <a:lnSpc>
                <a:spcPct val="106000"/>
              </a:lnSpc>
              <a:spcBef>
                <a:spcPts val="0"/>
              </a:spcBef>
              <a:spcAft>
                <a:spcPts val="0"/>
              </a:spcAft>
              <a:buNone/>
            </a:pPr>
            <a:r>
              <a:rPr lang="en-US" sz="2800" dirty="0">
                <a:solidFill>
                  <a:schemeClr val="bg1"/>
                </a:solidFill>
              </a:rPr>
              <a:t>		1. ∠PQR = 30° </a:t>
            </a:r>
          </a:p>
          <a:p>
            <a:pPr marL="0" marR="0" lvl="0" indent="0">
              <a:lnSpc>
                <a:spcPct val="106000"/>
              </a:lnSpc>
              <a:spcBef>
                <a:spcPts val="0"/>
              </a:spcBef>
              <a:spcAft>
                <a:spcPts val="0"/>
              </a:spcAft>
              <a:buNone/>
            </a:pPr>
            <a:r>
              <a:rPr lang="en-US" sz="2800" dirty="0">
                <a:solidFill>
                  <a:schemeClr val="bg1"/>
                </a:solidFill>
              </a:rPr>
              <a:t>		2. ∠MNO = 45° </a:t>
            </a:r>
          </a:p>
          <a:p>
            <a:pPr marL="0" marR="0" lvl="0" indent="0">
              <a:lnSpc>
                <a:spcPct val="106000"/>
              </a:lnSpc>
              <a:spcBef>
                <a:spcPts val="0"/>
              </a:spcBef>
              <a:spcAft>
                <a:spcPts val="0"/>
              </a:spcAft>
              <a:buNone/>
            </a:pPr>
            <a:r>
              <a:rPr lang="en-US" sz="2800" dirty="0">
                <a:solidFill>
                  <a:schemeClr val="bg1"/>
                </a:solidFill>
              </a:rPr>
              <a:t>		3. ∠XYZ = 150° </a:t>
            </a:r>
          </a:p>
          <a:p>
            <a:pPr marL="0" marR="0" lvl="0" indent="0">
              <a:lnSpc>
                <a:spcPct val="106000"/>
              </a:lnSpc>
              <a:spcBef>
                <a:spcPts val="0"/>
              </a:spcBef>
              <a:spcAft>
                <a:spcPts val="0"/>
              </a:spcAft>
              <a:buNone/>
            </a:pPr>
            <a:endParaRPr lang="en-US" sz="3200" dirty="0">
              <a:solidFill>
                <a:schemeClr val="bg1"/>
              </a:solidFill>
            </a:endParaRPr>
          </a:p>
          <a:p>
            <a:pPr marL="0" marR="0" lvl="0" indent="0">
              <a:lnSpc>
                <a:spcPct val="106000"/>
              </a:lnSpc>
              <a:spcBef>
                <a:spcPts val="0"/>
              </a:spcBef>
              <a:spcAft>
                <a:spcPts val="0"/>
              </a:spcAft>
              <a:buNone/>
            </a:pPr>
            <a:r>
              <a:rPr lang="en-US" sz="3200" dirty="0">
                <a:solidFill>
                  <a:schemeClr val="bg1"/>
                </a:solidFill>
              </a:rPr>
              <a:t>Step 12: Measure the angles (Annexure 1) using paper protractor. </a:t>
            </a:r>
          </a:p>
          <a:p>
            <a:pPr marL="0" marR="0" lvl="0" indent="0">
              <a:lnSpc>
                <a:spcPct val="106000"/>
              </a:lnSpc>
              <a:spcBef>
                <a:spcPts val="0"/>
              </a:spcBef>
              <a:spcAft>
                <a:spcPts val="0"/>
              </a:spcAft>
              <a:buNone/>
            </a:pPr>
            <a:r>
              <a:rPr lang="en-US" sz="3200" dirty="0">
                <a:solidFill>
                  <a:schemeClr val="bg1"/>
                </a:solidFill>
              </a:rPr>
              <a:t>You may write the estimate if you don’t find the exact measure in the protractor </a:t>
            </a:r>
          </a:p>
          <a:p>
            <a:pPr marL="457200" marR="0" lvl="0" indent="-457200">
              <a:lnSpc>
                <a:spcPct val="106000"/>
              </a:lnSpc>
              <a:spcBef>
                <a:spcPts val="0"/>
              </a:spcBef>
              <a:spcAft>
                <a:spcPts val="0"/>
              </a:spcAft>
              <a:buFont typeface="+mj-lt"/>
              <a:buAutoNum type="arabicPeriod"/>
            </a:pPr>
            <a:endParaRPr lang="en-US" sz="3200" dirty="0">
              <a:solidFill>
                <a:schemeClr val="bg1"/>
              </a:solidFill>
            </a:endParaRPr>
          </a:p>
          <a:p>
            <a:pPr marL="0" marR="0" lvl="0" indent="0">
              <a:lnSpc>
                <a:spcPct val="106000"/>
              </a:lnSpc>
              <a:spcBef>
                <a:spcPts val="0"/>
              </a:spcBef>
              <a:spcAft>
                <a:spcPts val="0"/>
              </a:spcAft>
              <a:buNone/>
            </a:pPr>
            <a:endParaRPr lang="en-US" dirty="0">
              <a:solidFill>
                <a:schemeClr val="bg1"/>
              </a:solidFill>
            </a:endParaRPr>
          </a:p>
          <a:p>
            <a:pPr marL="457200" marR="0" lvl="0" indent="-457200">
              <a:lnSpc>
                <a:spcPct val="106000"/>
              </a:lnSpc>
              <a:spcBef>
                <a:spcPts val="0"/>
              </a:spcBef>
              <a:spcAft>
                <a:spcPts val="0"/>
              </a:spcAft>
              <a:buAutoNum type="arabicParenR"/>
            </a:pPr>
            <a:endParaRPr lang="en-US" sz="24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Design a Paper Protractor </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a:t>
            </a:r>
            <a:r>
              <a:rPr lang="en-US">
                <a:solidFill>
                  <a:prstClr val="black"/>
                </a:solidFill>
              </a:rPr>
              <a:t>0 </a:t>
            </a:r>
            <a:r>
              <a:rPr lang="en-US" dirty="0">
                <a:solidFill>
                  <a:prstClr val="black"/>
                </a:solidFill>
              </a:rPr>
              <a:t>Minutes</a:t>
            </a:r>
            <a:endParaRPr lang="x-none" dirty="0">
              <a:solidFill>
                <a:prstClr val="black"/>
              </a:solidFill>
            </a:endParaRPr>
          </a:p>
        </p:txBody>
      </p:sp>
      <p:pic>
        <p:nvPicPr>
          <p:cNvPr id="3075" name="Picture 3" descr="C:\Users\Modern Tech\Desktop\Assistant Mathematics AKU-IED\Final Versions\jpg-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29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a:bodyPr>
          <a:lstStyle/>
          <a:p>
            <a:pPr marL="0" marR="0" lvl="0" indent="0">
              <a:lnSpc>
                <a:spcPct val="106000"/>
              </a:lnSpc>
              <a:spcBef>
                <a:spcPts val="0"/>
              </a:spcBef>
              <a:spcAft>
                <a:spcPts val="0"/>
              </a:spcAft>
              <a:buNone/>
            </a:pPr>
            <a:r>
              <a:rPr lang="en-US" sz="3200" dirty="0">
                <a:solidFill>
                  <a:schemeClr val="bg1"/>
                </a:solidFill>
              </a:rPr>
              <a:t>Let’s learn to measure the angles</a:t>
            </a:r>
          </a:p>
          <a:p>
            <a:pPr marL="0" marR="0" lvl="0" indent="0">
              <a:lnSpc>
                <a:spcPct val="106000"/>
              </a:lnSpc>
              <a:spcBef>
                <a:spcPts val="0"/>
              </a:spcBef>
              <a:spcAft>
                <a:spcPts val="0"/>
              </a:spcAft>
              <a:buNone/>
            </a:pPr>
            <a:endParaRPr lang="en-US" sz="3200" dirty="0">
              <a:solidFill>
                <a:schemeClr val="bg1"/>
              </a:solidFill>
            </a:endParaRPr>
          </a:p>
          <a:p>
            <a:pPr marL="0" marR="0" lvl="0" indent="0">
              <a:lnSpc>
                <a:spcPct val="106000"/>
              </a:lnSpc>
              <a:spcBef>
                <a:spcPts val="0"/>
              </a:spcBef>
              <a:spcAft>
                <a:spcPts val="0"/>
              </a:spcAft>
              <a:buNone/>
            </a:pPr>
            <a:r>
              <a:rPr lang="en-US" sz="3200" dirty="0">
                <a:solidFill>
                  <a:schemeClr val="bg1"/>
                </a:solidFill>
                <a:hlinkClick r:id="rId2">
                  <a:extLst>
                    <a:ext uri="{A12FA001-AC4F-418D-AE19-62706E023703}">
                      <ahyp:hlinkClr xmlns:ahyp="http://schemas.microsoft.com/office/drawing/2018/hyperlinkcolor" val="tx"/>
                    </a:ext>
                  </a:extLst>
                </a:hlinkClick>
              </a:rPr>
              <a:t>https://studyjams.scholastic.com/studyjams/jams/math/geometry/measure-angles.htm</a:t>
            </a:r>
            <a:endParaRPr lang="en-US" sz="3200" dirty="0">
              <a:solidFill>
                <a:schemeClr val="bg1"/>
              </a:solidFill>
            </a:endParaRPr>
          </a:p>
          <a:p>
            <a:pPr marL="0" marR="0" lvl="0" indent="0">
              <a:lnSpc>
                <a:spcPct val="106000"/>
              </a:lnSpc>
              <a:spcBef>
                <a:spcPts val="0"/>
              </a:spcBef>
              <a:spcAft>
                <a:spcPts val="0"/>
              </a:spcAft>
              <a:buNone/>
            </a:pPr>
            <a:endParaRPr lang="en-US" sz="3200" dirty="0">
              <a:solidFill>
                <a:schemeClr val="bg1"/>
              </a:solidFill>
            </a:endParaRPr>
          </a:p>
          <a:p>
            <a:pPr marL="457200" marR="0" lvl="0" indent="-457200">
              <a:lnSpc>
                <a:spcPct val="106000"/>
              </a:lnSpc>
              <a:spcBef>
                <a:spcPts val="0"/>
              </a:spcBef>
              <a:spcAft>
                <a:spcPts val="0"/>
              </a:spcAft>
              <a:buFont typeface="+mj-lt"/>
              <a:buAutoNum type="arabicPeriod"/>
            </a:pPr>
            <a:endParaRPr lang="en-US" sz="3200" dirty="0">
              <a:solidFill>
                <a:schemeClr val="bg1"/>
              </a:solidFill>
            </a:endParaRPr>
          </a:p>
          <a:p>
            <a:pPr marL="0" marR="0" lvl="0" indent="0">
              <a:lnSpc>
                <a:spcPct val="106000"/>
              </a:lnSpc>
              <a:spcBef>
                <a:spcPts val="0"/>
              </a:spcBef>
              <a:spcAft>
                <a:spcPts val="0"/>
              </a:spcAft>
              <a:buNone/>
            </a:pPr>
            <a:endParaRPr lang="en-US" dirty="0">
              <a:solidFill>
                <a:schemeClr val="bg1"/>
              </a:solidFill>
            </a:endParaRPr>
          </a:p>
          <a:p>
            <a:pPr marL="457200" marR="0" lvl="0" indent="-457200">
              <a:lnSpc>
                <a:spcPct val="106000"/>
              </a:lnSpc>
              <a:spcBef>
                <a:spcPts val="0"/>
              </a:spcBef>
              <a:spcAft>
                <a:spcPts val="0"/>
              </a:spcAft>
              <a:buAutoNum type="arabicParenR"/>
            </a:pPr>
            <a:endParaRPr lang="en-US" sz="24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Measuring Angle With Protractor </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05 Minutes</a:t>
            </a:r>
            <a:endParaRPr lang="x-none" dirty="0">
              <a:solidFill>
                <a:prstClr val="black"/>
              </a:solidFill>
            </a:endParaRPr>
          </a:p>
        </p:txBody>
      </p:sp>
      <p:pic>
        <p:nvPicPr>
          <p:cNvPr id="3075" name="Picture 3" descr="C:\Users\Modern Tech\Desktop\Assistant Mathematics AKU-IED\Final Versions\jpg-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641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fontScale="92500" lnSpcReduction="10000"/>
          </a:bodyPr>
          <a:lstStyle/>
          <a:p>
            <a:pPr marL="0" marR="0" lvl="0" indent="0">
              <a:lnSpc>
                <a:spcPct val="106000"/>
              </a:lnSpc>
              <a:spcBef>
                <a:spcPts val="0"/>
              </a:spcBef>
              <a:spcAft>
                <a:spcPts val="0"/>
              </a:spcAft>
              <a:buNone/>
            </a:pPr>
            <a:r>
              <a:rPr lang="en-US" sz="2800" dirty="0">
                <a:solidFill>
                  <a:schemeClr val="bg1"/>
                </a:solidFill>
              </a:rPr>
              <a:t>Let’s learn to draw the angles</a:t>
            </a:r>
          </a:p>
          <a:p>
            <a:pPr marL="0" marR="0" lvl="0" indent="0">
              <a:lnSpc>
                <a:spcPct val="106000"/>
              </a:lnSpc>
              <a:spcBef>
                <a:spcPts val="0"/>
              </a:spcBef>
              <a:spcAft>
                <a:spcPts val="0"/>
              </a:spcAft>
              <a:buNone/>
            </a:pPr>
            <a:endParaRPr lang="en-US" sz="2800" dirty="0">
              <a:solidFill>
                <a:schemeClr val="bg1"/>
              </a:solidFill>
            </a:endParaRPr>
          </a:p>
          <a:p>
            <a:pPr marL="0" marR="0" lvl="0" indent="0">
              <a:lnSpc>
                <a:spcPct val="106000"/>
              </a:lnSpc>
              <a:spcBef>
                <a:spcPts val="0"/>
              </a:spcBef>
              <a:spcAft>
                <a:spcPts val="0"/>
              </a:spcAft>
              <a:buNone/>
            </a:pPr>
            <a:r>
              <a:rPr lang="en-US" sz="2800" dirty="0">
                <a:solidFill>
                  <a:schemeClr val="bg1"/>
                </a:solidFill>
                <a:hlinkClick r:id="rId2">
                  <a:extLst>
                    <a:ext uri="{A12FA001-AC4F-418D-AE19-62706E023703}">
                      <ahyp:hlinkClr xmlns:ahyp="http://schemas.microsoft.com/office/drawing/2018/hyperlinkcolor" val="tx"/>
                    </a:ext>
                  </a:extLst>
                </a:hlinkClick>
              </a:rPr>
              <a:t>https://studyjams.scholastic.com/studyjams/jams/math/geometry/construct-angles.htm</a:t>
            </a:r>
            <a:endParaRPr lang="en-US" sz="2800" dirty="0">
              <a:solidFill>
                <a:schemeClr val="bg1"/>
              </a:solidFill>
            </a:endParaRPr>
          </a:p>
          <a:p>
            <a:pPr marL="0" marR="0" lvl="0" indent="0">
              <a:lnSpc>
                <a:spcPct val="106000"/>
              </a:lnSpc>
              <a:spcBef>
                <a:spcPts val="0"/>
              </a:spcBef>
              <a:spcAft>
                <a:spcPts val="0"/>
              </a:spcAft>
              <a:buNone/>
            </a:pPr>
            <a:endParaRPr lang="en-US" sz="2800" dirty="0">
              <a:solidFill>
                <a:schemeClr val="bg1"/>
              </a:solidFill>
            </a:endParaRPr>
          </a:p>
          <a:p>
            <a:pPr marL="0" marR="0" lvl="0" indent="0">
              <a:lnSpc>
                <a:spcPct val="106000"/>
              </a:lnSpc>
              <a:spcBef>
                <a:spcPts val="0"/>
              </a:spcBef>
              <a:spcAft>
                <a:spcPts val="0"/>
              </a:spcAft>
              <a:buNone/>
            </a:pPr>
            <a:r>
              <a:rPr lang="en-US" sz="2800" dirty="0">
                <a:solidFill>
                  <a:schemeClr val="bg1"/>
                </a:solidFill>
              </a:rPr>
              <a:t>Tasks:</a:t>
            </a:r>
          </a:p>
          <a:p>
            <a:pPr marL="514350" marR="0" lvl="0" indent="-514350">
              <a:lnSpc>
                <a:spcPct val="106000"/>
              </a:lnSpc>
              <a:spcBef>
                <a:spcPts val="0"/>
              </a:spcBef>
              <a:spcAft>
                <a:spcPts val="0"/>
              </a:spcAft>
              <a:buAutoNum type="arabicPeriod"/>
            </a:pPr>
            <a:r>
              <a:rPr lang="en-US" sz="2800" dirty="0">
                <a:solidFill>
                  <a:schemeClr val="bg1"/>
                </a:solidFill>
              </a:rPr>
              <a:t>Measure the angles in the handout (Annexure 3) using standard protractor.</a:t>
            </a:r>
          </a:p>
          <a:p>
            <a:pPr marL="0" marR="0" lvl="0" indent="0">
              <a:lnSpc>
                <a:spcPct val="106000"/>
              </a:lnSpc>
              <a:spcBef>
                <a:spcPts val="0"/>
              </a:spcBef>
              <a:spcAft>
                <a:spcPts val="0"/>
              </a:spcAft>
              <a:buNone/>
            </a:pPr>
            <a:endParaRPr lang="en-US" sz="2800" dirty="0">
              <a:solidFill>
                <a:schemeClr val="bg1"/>
              </a:solidFill>
            </a:endParaRPr>
          </a:p>
          <a:p>
            <a:pPr marL="0" marR="0" lvl="0" indent="0">
              <a:lnSpc>
                <a:spcPct val="106000"/>
              </a:lnSpc>
              <a:spcBef>
                <a:spcPts val="0"/>
              </a:spcBef>
              <a:spcAft>
                <a:spcPts val="0"/>
              </a:spcAft>
              <a:buNone/>
            </a:pPr>
            <a:r>
              <a:rPr lang="en-US" sz="2800" dirty="0">
                <a:solidFill>
                  <a:schemeClr val="bg1"/>
                </a:solidFill>
              </a:rPr>
              <a:t>2. Use textbook tasks to draw a few angles using standard </a:t>
            </a:r>
          </a:p>
          <a:p>
            <a:pPr marL="0" marR="0" lvl="0" indent="0">
              <a:lnSpc>
                <a:spcPct val="106000"/>
              </a:lnSpc>
              <a:spcBef>
                <a:spcPts val="0"/>
              </a:spcBef>
              <a:spcAft>
                <a:spcPts val="0"/>
              </a:spcAft>
              <a:buNone/>
            </a:pPr>
            <a:r>
              <a:rPr lang="en-US" sz="2800" dirty="0">
                <a:solidFill>
                  <a:schemeClr val="bg1"/>
                </a:solidFill>
              </a:rPr>
              <a:t>    protractor</a:t>
            </a:r>
          </a:p>
          <a:p>
            <a:pPr marL="0" marR="0" lvl="0" indent="0">
              <a:lnSpc>
                <a:spcPct val="106000"/>
              </a:lnSpc>
              <a:spcBef>
                <a:spcPts val="0"/>
              </a:spcBef>
              <a:spcAft>
                <a:spcPts val="0"/>
              </a:spcAft>
              <a:buNone/>
            </a:pPr>
            <a:endParaRPr lang="en-US" sz="2800" dirty="0">
              <a:solidFill>
                <a:schemeClr val="bg1"/>
              </a:solidFill>
            </a:endParaRPr>
          </a:p>
          <a:p>
            <a:pPr marL="457200" marR="0" lvl="0" indent="-457200">
              <a:lnSpc>
                <a:spcPct val="106000"/>
              </a:lnSpc>
              <a:spcBef>
                <a:spcPts val="0"/>
              </a:spcBef>
              <a:spcAft>
                <a:spcPts val="0"/>
              </a:spcAft>
              <a:buFont typeface="+mj-lt"/>
              <a:buAutoNum type="arabicPeriod"/>
            </a:pPr>
            <a:endParaRPr lang="en-US" sz="2800" dirty="0">
              <a:solidFill>
                <a:schemeClr val="bg1"/>
              </a:solidFill>
            </a:endParaRPr>
          </a:p>
          <a:p>
            <a:pPr marL="0" marR="0" lvl="0" indent="0">
              <a:lnSpc>
                <a:spcPct val="106000"/>
              </a:lnSpc>
              <a:spcBef>
                <a:spcPts val="0"/>
              </a:spcBef>
              <a:spcAft>
                <a:spcPts val="0"/>
              </a:spcAft>
              <a:buNone/>
            </a:pPr>
            <a:endParaRPr lang="en-US" sz="2000" dirty="0">
              <a:solidFill>
                <a:schemeClr val="bg1"/>
              </a:solidFill>
            </a:endParaRPr>
          </a:p>
          <a:p>
            <a:pPr marL="457200" marR="0" lvl="0" indent="-457200">
              <a:lnSpc>
                <a:spcPct val="106000"/>
              </a:lnSpc>
              <a:spcBef>
                <a:spcPts val="0"/>
              </a:spcBef>
              <a:spcAft>
                <a:spcPts val="0"/>
              </a:spcAft>
              <a:buAutoNum type="arabicParenR"/>
            </a:pPr>
            <a:endParaRPr lang="en-US" sz="20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How to Draw Angles </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25 Minutes</a:t>
            </a:r>
            <a:endParaRPr lang="x-none" dirty="0">
              <a:solidFill>
                <a:prstClr val="black"/>
              </a:solidFill>
            </a:endParaRPr>
          </a:p>
        </p:txBody>
      </p:sp>
      <p:pic>
        <p:nvPicPr>
          <p:cNvPr id="3075" name="Picture 3" descr="C:\Users\Modern Tech\Desktop\Assistant Mathematics AKU-IED\Final Versions\jpg-removebg-previe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023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a:bodyPr>
          <a:lstStyle/>
          <a:p>
            <a:pPr marL="0" marR="0" lvl="0" indent="0">
              <a:lnSpc>
                <a:spcPct val="106000"/>
              </a:lnSpc>
              <a:spcBef>
                <a:spcPts val="0"/>
              </a:spcBef>
              <a:spcAft>
                <a:spcPts val="0"/>
              </a:spcAft>
              <a:buNone/>
            </a:pPr>
            <a:r>
              <a:rPr lang="en-US" sz="2800" dirty="0">
                <a:solidFill>
                  <a:schemeClr val="bg1"/>
                </a:solidFill>
              </a:rPr>
              <a:t>Tasks:</a:t>
            </a:r>
          </a:p>
          <a:p>
            <a:pPr marL="514350" marR="0" lvl="0" indent="-514350">
              <a:lnSpc>
                <a:spcPct val="106000"/>
              </a:lnSpc>
              <a:spcBef>
                <a:spcPts val="0"/>
              </a:spcBef>
              <a:spcAft>
                <a:spcPts val="0"/>
              </a:spcAft>
              <a:buAutoNum type="arabicPeriod"/>
            </a:pPr>
            <a:r>
              <a:rPr lang="en-US" sz="2800" dirty="0">
                <a:solidFill>
                  <a:schemeClr val="bg1"/>
                </a:solidFill>
              </a:rPr>
              <a:t>Refer to mathematics textbook to define</a:t>
            </a:r>
          </a:p>
          <a:p>
            <a:pPr lvl="1">
              <a:lnSpc>
                <a:spcPct val="106000"/>
              </a:lnSpc>
              <a:spcBef>
                <a:spcPts val="0"/>
              </a:spcBef>
            </a:pPr>
            <a:r>
              <a:rPr lang="en-US" dirty="0">
                <a:solidFill>
                  <a:schemeClr val="bg1"/>
                </a:solidFill>
              </a:rPr>
              <a:t>Acute angle</a:t>
            </a:r>
          </a:p>
          <a:p>
            <a:pPr lvl="1">
              <a:lnSpc>
                <a:spcPct val="106000"/>
              </a:lnSpc>
              <a:spcBef>
                <a:spcPts val="0"/>
              </a:spcBef>
            </a:pPr>
            <a:r>
              <a:rPr lang="en-US" dirty="0">
                <a:solidFill>
                  <a:schemeClr val="bg1"/>
                </a:solidFill>
              </a:rPr>
              <a:t>Obtuse angle</a:t>
            </a:r>
          </a:p>
          <a:p>
            <a:pPr lvl="1">
              <a:lnSpc>
                <a:spcPct val="106000"/>
              </a:lnSpc>
              <a:spcBef>
                <a:spcPts val="0"/>
              </a:spcBef>
            </a:pPr>
            <a:r>
              <a:rPr lang="en-US" dirty="0">
                <a:solidFill>
                  <a:schemeClr val="bg1"/>
                </a:solidFill>
              </a:rPr>
              <a:t>Right angle</a:t>
            </a:r>
          </a:p>
          <a:p>
            <a:pPr lvl="1">
              <a:lnSpc>
                <a:spcPct val="106000"/>
              </a:lnSpc>
              <a:spcBef>
                <a:spcPts val="0"/>
              </a:spcBef>
            </a:pPr>
            <a:r>
              <a:rPr lang="en-US" dirty="0">
                <a:solidFill>
                  <a:schemeClr val="bg1"/>
                </a:solidFill>
              </a:rPr>
              <a:t>Straight angle</a:t>
            </a:r>
          </a:p>
          <a:p>
            <a:pPr lvl="1">
              <a:lnSpc>
                <a:spcPct val="106000"/>
              </a:lnSpc>
              <a:spcBef>
                <a:spcPts val="0"/>
              </a:spcBef>
            </a:pPr>
            <a:r>
              <a:rPr lang="en-US" dirty="0">
                <a:solidFill>
                  <a:schemeClr val="bg1"/>
                </a:solidFill>
              </a:rPr>
              <a:t>Reflex angle</a:t>
            </a:r>
          </a:p>
          <a:p>
            <a:pPr marL="0" marR="0" lvl="0" indent="0">
              <a:lnSpc>
                <a:spcPct val="106000"/>
              </a:lnSpc>
              <a:spcBef>
                <a:spcPts val="0"/>
              </a:spcBef>
              <a:spcAft>
                <a:spcPts val="0"/>
              </a:spcAft>
              <a:buNone/>
            </a:pPr>
            <a:r>
              <a:rPr lang="en-US" dirty="0">
                <a:solidFill>
                  <a:schemeClr val="bg1"/>
                </a:solidFill>
              </a:rPr>
              <a:t>2. In the handout (Annexure 3) add the type of angle based on the  </a:t>
            </a:r>
          </a:p>
          <a:p>
            <a:pPr marL="0" marR="0" lvl="0" indent="0">
              <a:lnSpc>
                <a:spcPct val="106000"/>
              </a:lnSpc>
              <a:spcBef>
                <a:spcPts val="0"/>
              </a:spcBef>
              <a:spcAft>
                <a:spcPts val="0"/>
              </a:spcAft>
              <a:buNone/>
            </a:pPr>
            <a:r>
              <a:rPr lang="en-US" dirty="0">
                <a:solidFill>
                  <a:schemeClr val="bg1"/>
                </a:solidFill>
              </a:rPr>
              <a:t>    angle measurement</a:t>
            </a:r>
            <a:endParaRPr lang="en-US" sz="2800" dirty="0">
              <a:solidFill>
                <a:schemeClr val="bg1"/>
              </a:solidFill>
            </a:endParaRPr>
          </a:p>
          <a:p>
            <a:pPr marL="457200" marR="0" lvl="0" indent="-457200">
              <a:lnSpc>
                <a:spcPct val="106000"/>
              </a:lnSpc>
              <a:spcBef>
                <a:spcPts val="0"/>
              </a:spcBef>
              <a:spcAft>
                <a:spcPts val="0"/>
              </a:spcAft>
              <a:buFont typeface="+mj-lt"/>
              <a:buAutoNum type="arabicPeriod"/>
            </a:pPr>
            <a:endParaRPr lang="en-US" sz="2800" dirty="0">
              <a:solidFill>
                <a:schemeClr val="bg1"/>
              </a:solidFill>
            </a:endParaRPr>
          </a:p>
          <a:p>
            <a:pPr marL="0" marR="0" lvl="0" indent="0">
              <a:lnSpc>
                <a:spcPct val="106000"/>
              </a:lnSpc>
              <a:spcBef>
                <a:spcPts val="0"/>
              </a:spcBef>
              <a:spcAft>
                <a:spcPts val="0"/>
              </a:spcAft>
              <a:buNone/>
            </a:pPr>
            <a:endParaRPr lang="en-US" sz="2000" dirty="0">
              <a:solidFill>
                <a:schemeClr val="bg1"/>
              </a:solidFill>
            </a:endParaRPr>
          </a:p>
          <a:p>
            <a:pPr marL="457200" marR="0" lvl="0" indent="-457200">
              <a:lnSpc>
                <a:spcPct val="106000"/>
              </a:lnSpc>
              <a:spcBef>
                <a:spcPts val="0"/>
              </a:spcBef>
              <a:spcAft>
                <a:spcPts val="0"/>
              </a:spcAft>
              <a:buAutoNum type="arabicParenR"/>
            </a:pPr>
            <a:endParaRPr lang="en-US" sz="20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pPr algn="ctr"/>
            <a:r>
              <a:rPr lang="en-US" dirty="0"/>
              <a:t>Types of Angles </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10 Minutes</a:t>
            </a:r>
            <a:endParaRPr lang="x-none" dirty="0">
              <a:solidFill>
                <a:prstClr val="black"/>
              </a:solidFill>
            </a:endParaRPr>
          </a:p>
        </p:txBody>
      </p:sp>
      <p:pic>
        <p:nvPicPr>
          <p:cNvPr id="3075" name="Picture 3" descr="C:\Users\Modern Tech\Desktop\Assistant Mathematics AKU-IED\Final Versions\jpg-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623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a:bodyPr>
          <a:lstStyle/>
          <a:p>
            <a:pPr marL="0" marR="0" lvl="0" indent="0">
              <a:lnSpc>
                <a:spcPct val="106000"/>
              </a:lnSpc>
              <a:spcBef>
                <a:spcPts val="0"/>
              </a:spcBef>
              <a:spcAft>
                <a:spcPts val="0"/>
              </a:spcAft>
              <a:buNone/>
            </a:pPr>
            <a:r>
              <a:rPr lang="en-US" sz="3200" dirty="0">
                <a:solidFill>
                  <a:schemeClr val="bg1"/>
                </a:solidFill>
              </a:rPr>
              <a:t>Tasks:</a:t>
            </a:r>
          </a:p>
          <a:p>
            <a:pPr marL="0" marR="0" lvl="0" indent="0">
              <a:lnSpc>
                <a:spcPct val="106000"/>
              </a:lnSpc>
              <a:spcBef>
                <a:spcPts val="0"/>
              </a:spcBef>
              <a:spcAft>
                <a:spcPts val="0"/>
              </a:spcAft>
              <a:buNone/>
            </a:pPr>
            <a:endParaRPr lang="en-US" sz="3200" dirty="0">
              <a:solidFill>
                <a:schemeClr val="bg1"/>
              </a:solidFill>
            </a:endParaRPr>
          </a:p>
          <a:p>
            <a:pPr marL="0" marR="0" lvl="0" indent="0">
              <a:lnSpc>
                <a:spcPct val="106000"/>
              </a:lnSpc>
              <a:spcBef>
                <a:spcPts val="0"/>
              </a:spcBef>
              <a:spcAft>
                <a:spcPts val="0"/>
              </a:spcAft>
              <a:buNone/>
            </a:pPr>
            <a:r>
              <a:rPr lang="en-US" sz="3200" dirty="0">
                <a:solidFill>
                  <a:schemeClr val="bg1"/>
                </a:solidFill>
              </a:rPr>
              <a:t>Identify ASA tasks from the grade V mathematics textbook and draw a few and label them</a:t>
            </a:r>
          </a:p>
          <a:p>
            <a:pPr marL="0" marR="0" lvl="0" indent="0">
              <a:lnSpc>
                <a:spcPct val="106000"/>
              </a:lnSpc>
              <a:spcBef>
                <a:spcPts val="0"/>
              </a:spcBef>
              <a:spcAft>
                <a:spcPts val="0"/>
              </a:spcAft>
              <a:buNone/>
            </a:pPr>
            <a:endParaRPr lang="en-US" dirty="0">
              <a:solidFill>
                <a:schemeClr val="bg1"/>
              </a:solidFill>
            </a:endParaRPr>
          </a:p>
          <a:p>
            <a:pPr marL="457200" marR="0" lvl="0" indent="-457200">
              <a:lnSpc>
                <a:spcPct val="106000"/>
              </a:lnSpc>
              <a:spcBef>
                <a:spcPts val="0"/>
              </a:spcBef>
              <a:spcAft>
                <a:spcPts val="0"/>
              </a:spcAft>
              <a:buAutoNum type="arabicParenR"/>
            </a:pPr>
            <a:endParaRPr lang="en-US" sz="24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Constructing a Triangle when ASA (Angle Side Angle) is given </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20 Minutes</a:t>
            </a:r>
            <a:endParaRPr lang="x-none" dirty="0">
              <a:solidFill>
                <a:prstClr val="black"/>
              </a:solidFill>
            </a:endParaRPr>
          </a:p>
        </p:txBody>
      </p:sp>
      <p:pic>
        <p:nvPicPr>
          <p:cNvPr id="3075" name="Picture 3" descr="C:\Users\Modern Tech\Desktop\Assistant Mathematics AKU-IED\Final Versions\jpg-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914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a:bodyPr>
          <a:lstStyle/>
          <a:p>
            <a:pPr marL="0" marR="0" lvl="0" indent="0">
              <a:lnSpc>
                <a:spcPct val="106000"/>
              </a:lnSpc>
              <a:spcBef>
                <a:spcPts val="0"/>
              </a:spcBef>
              <a:spcAft>
                <a:spcPts val="0"/>
              </a:spcAft>
              <a:buNone/>
            </a:pPr>
            <a:r>
              <a:rPr lang="en-US" sz="3200" dirty="0">
                <a:solidFill>
                  <a:schemeClr val="bg1"/>
                </a:solidFill>
              </a:rPr>
              <a:t>Tasks:</a:t>
            </a:r>
          </a:p>
          <a:p>
            <a:pPr marL="0" marR="0" lvl="0" indent="0">
              <a:lnSpc>
                <a:spcPct val="106000"/>
              </a:lnSpc>
              <a:spcBef>
                <a:spcPts val="0"/>
              </a:spcBef>
              <a:spcAft>
                <a:spcPts val="0"/>
              </a:spcAft>
              <a:buNone/>
            </a:pPr>
            <a:endParaRPr lang="en-US" sz="3200" dirty="0">
              <a:solidFill>
                <a:schemeClr val="bg1"/>
              </a:solidFill>
            </a:endParaRPr>
          </a:p>
          <a:p>
            <a:pPr marL="0" marR="0" lvl="0" indent="0">
              <a:lnSpc>
                <a:spcPct val="106000"/>
              </a:lnSpc>
              <a:spcBef>
                <a:spcPts val="0"/>
              </a:spcBef>
              <a:spcAft>
                <a:spcPts val="0"/>
              </a:spcAft>
              <a:buNone/>
            </a:pPr>
            <a:r>
              <a:rPr lang="en-US" sz="3200" dirty="0">
                <a:solidFill>
                  <a:schemeClr val="bg1"/>
                </a:solidFill>
              </a:rPr>
              <a:t>Measure angles greater than 180° using a 360° circle protractor. Mark the angles – both inner and outer side of the</a:t>
            </a:r>
          </a:p>
          <a:p>
            <a:pPr marL="0" marR="0" lvl="0" indent="0">
              <a:lnSpc>
                <a:spcPct val="106000"/>
              </a:lnSpc>
              <a:spcBef>
                <a:spcPts val="0"/>
              </a:spcBef>
              <a:spcAft>
                <a:spcPts val="0"/>
              </a:spcAft>
              <a:buNone/>
            </a:pPr>
            <a:r>
              <a:rPr lang="en-US" sz="3200" dirty="0">
                <a:solidFill>
                  <a:schemeClr val="bg1"/>
                </a:solidFill>
              </a:rPr>
              <a:t>protractor</a:t>
            </a:r>
            <a:endParaRPr lang="en-US" dirty="0">
              <a:solidFill>
                <a:schemeClr val="bg1"/>
              </a:solidFill>
            </a:endParaRPr>
          </a:p>
          <a:p>
            <a:pPr marL="457200" marR="0" lvl="0" indent="-457200">
              <a:lnSpc>
                <a:spcPct val="106000"/>
              </a:lnSpc>
              <a:spcBef>
                <a:spcPts val="0"/>
              </a:spcBef>
              <a:spcAft>
                <a:spcPts val="0"/>
              </a:spcAft>
              <a:buAutoNum type="arabicParenR"/>
            </a:pPr>
            <a:endParaRPr lang="en-US" sz="24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Home Task </a:t>
            </a:r>
            <a:endParaRPr lang="x-none" dirty="0"/>
          </a:p>
        </p:txBody>
      </p:sp>
      <p:pic>
        <p:nvPicPr>
          <p:cNvPr id="3075" name="Picture 3" descr="C:\Users\Modern Tech\Desktop\Assistant Mathematics AKU-IED\Final Versions\jpg-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85" y="543877"/>
            <a:ext cx="148428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235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indent="0">
              <a:lnSpc>
                <a:spcPct val="106000"/>
              </a:lnSpc>
              <a:spcBef>
                <a:spcPts val="0"/>
              </a:spcBef>
              <a:buNone/>
            </a:pPr>
            <a:endParaRPr lang="en-US" sz="3200" dirty="0"/>
          </a:p>
          <a:p>
            <a:pPr marL="0" marR="0" lvl="0" indent="0">
              <a:lnSpc>
                <a:spcPct val="106000"/>
              </a:lnSpc>
              <a:spcBef>
                <a:spcPts val="0"/>
              </a:spcBef>
              <a:spcAft>
                <a:spcPts val="0"/>
              </a:spcAft>
              <a:buNone/>
            </a:pPr>
            <a:endParaRPr lang="en-US" dirty="0"/>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609600" y="876851"/>
            <a:ext cx="7746355" cy="1080938"/>
          </a:xfrm>
        </p:spPr>
        <p:txBody>
          <a:bodyPr>
            <a:normAutofit/>
          </a:bodyPr>
          <a:lstStyle/>
          <a:p>
            <a:r>
              <a:rPr lang="en-US" dirty="0"/>
              <a:t>Part B: Units of Measurement </a:t>
            </a:r>
            <a:endParaRPr lang="x-none" dirty="0"/>
          </a:p>
        </p:txBody>
      </p:sp>
      <p:pic>
        <p:nvPicPr>
          <p:cNvPr id="3075" name="Picture 3" descr="C:\Users\Modern Tech\Desktop\Assistant Mathematics AKU-IED\Final Versions\convert-metric-units-easily-grams-260nw-2453965935.jpg"/>
          <p:cNvPicPr>
            <a:picLocks noChangeAspect="1" noChangeArrowheads="1"/>
          </p:cNvPicPr>
          <p:nvPr/>
        </p:nvPicPr>
        <p:blipFill rotWithShape="1">
          <a:blip r:embed="rId2">
            <a:extLst>
              <a:ext uri="{28A0092B-C50C-407E-A947-70E740481C1C}">
                <a14:useLocalDpi xmlns:a14="http://schemas.microsoft.com/office/drawing/2010/main" val="0"/>
              </a:ext>
            </a:extLst>
          </a:blip>
          <a:srcRect b="9835"/>
          <a:stretch/>
        </p:blipFill>
        <p:spPr bwMode="auto">
          <a:xfrm>
            <a:off x="2655579" y="2514600"/>
            <a:ext cx="5650221" cy="365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158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sz="3200" dirty="0"/>
          </a:p>
          <a:p>
            <a:pPr marL="0" marR="0" lvl="0" indent="0">
              <a:lnSpc>
                <a:spcPct val="106000"/>
              </a:lnSpc>
              <a:spcBef>
                <a:spcPts val="0"/>
              </a:spcBef>
              <a:spcAft>
                <a:spcPts val="0"/>
              </a:spcAft>
              <a:buNone/>
            </a:pPr>
            <a:endParaRPr lang="en-US" dirty="0"/>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8660755" cy="1080938"/>
          </a:xfrm>
        </p:spPr>
        <p:txBody>
          <a:bodyPr>
            <a:normAutofit/>
          </a:bodyPr>
          <a:lstStyle/>
          <a:p>
            <a:r>
              <a:rPr lang="en-US" dirty="0"/>
              <a:t>Problem Solving and Logical Thinking</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20 Minutes</a:t>
            </a:r>
            <a:endParaRPr lang="x-none" dirty="0">
              <a:solidFill>
                <a:prstClr val="black"/>
              </a:solidFill>
            </a:endParaRPr>
          </a:p>
        </p:txBody>
      </p:sp>
      <p:pic>
        <p:nvPicPr>
          <p:cNvPr id="4098" name="Picture 2" descr="C:\Users\Modern Tech\Desktop\Assistant Mathematics AKU-IED\Final Versions\as.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19" t="10378" r="20328" b="6604"/>
          <a:stretch/>
        </p:blipFill>
        <p:spPr bwMode="auto">
          <a:xfrm>
            <a:off x="0" y="369277"/>
            <a:ext cx="1828800" cy="183521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029" y="2362756"/>
            <a:ext cx="802757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3158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sz="3200" dirty="0"/>
          </a:p>
          <a:p>
            <a:pPr marL="0" marR="0" lvl="0" indent="0">
              <a:lnSpc>
                <a:spcPct val="106000"/>
              </a:lnSpc>
              <a:spcBef>
                <a:spcPts val="0"/>
              </a:spcBef>
              <a:spcAft>
                <a:spcPts val="0"/>
              </a:spcAft>
              <a:buNone/>
            </a:pPr>
            <a:endParaRPr lang="en-US" dirty="0"/>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33036" y="746416"/>
            <a:ext cx="8660755" cy="1080938"/>
          </a:xfrm>
        </p:spPr>
        <p:txBody>
          <a:bodyPr>
            <a:normAutofit/>
          </a:bodyPr>
          <a:lstStyle/>
          <a:p>
            <a:r>
              <a:rPr lang="en-US" dirty="0"/>
              <a:t>Problem Solving and Logical Thinking</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20 Minutes</a:t>
            </a:r>
            <a:endParaRPr lang="x-none" dirty="0">
              <a:solidFill>
                <a:prstClr val="black"/>
              </a:solidFill>
            </a:endParaRPr>
          </a:p>
        </p:txBody>
      </p:sp>
      <p:pic>
        <p:nvPicPr>
          <p:cNvPr id="4098" name="Picture 2" descr="C:\Users\Modern Tech\Desktop\Assistant Mathematics AKU-IED\Final Versions\as.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19" t="10378" r="20328" b="6604"/>
          <a:stretch/>
        </p:blipFill>
        <p:spPr bwMode="auto">
          <a:xfrm>
            <a:off x="0" y="369277"/>
            <a:ext cx="1828800" cy="183521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843" y="2266950"/>
            <a:ext cx="8218357" cy="411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674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92156-6B0B-CE76-642B-0238790D30EE}"/>
              </a:ext>
            </a:extLst>
          </p:cNvPr>
          <p:cNvSpPr>
            <a:spLocks noGrp="1"/>
          </p:cNvSpPr>
          <p:nvPr>
            <p:ph type="title"/>
          </p:nvPr>
        </p:nvSpPr>
        <p:spPr/>
        <p:txBody>
          <a:bodyPr>
            <a:normAutofit/>
          </a:bodyPr>
          <a:lstStyle/>
          <a:p>
            <a:pPr algn="ctr"/>
            <a:r>
              <a:rPr lang="en-US" sz="4400" b="1" dirty="0"/>
              <a:t>DAY 1</a:t>
            </a:r>
            <a:endParaRPr lang="x-none" sz="4400" b="1"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1249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730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sz="3200" dirty="0"/>
          </a:p>
          <a:p>
            <a:pPr marL="0" marR="0" lvl="0" indent="0">
              <a:lnSpc>
                <a:spcPct val="106000"/>
              </a:lnSpc>
              <a:spcBef>
                <a:spcPts val="0"/>
              </a:spcBef>
              <a:spcAft>
                <a:spcPts val="0"/>
              </a:spcAft>
              <a:buNone/>
            </a:pPr>
            <a:endParaRPr lang="en-US" dirty="0"/>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8660755" cy="1080938"/>
          </a:xfrm>
        </p:spPr>
        <p:txBody>
          <a:bodyPr>
            <a:normAutofit/>
          </a:bodyPr>
          <a:lstStyle/>
          <a:p>
            <a:r>
              <a:rPr lang="en-US" dirty="0"/>
              <a:t>Problem Solving and Logical Thinking</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20 Minutes</a:t>
            </a:r>
            <a:endParaRPr lang="x-none" dirty="0">
              <a:solidFill>
                <a:prstClr val="black"/>
              </a:solidFill>
            </a:endParaRPr>
          </a:p>
        </p:txBody>
      </p:sp>
      <p:pic>
        <p:nvPicPr>
          <p:cNvPr id="4098" name="Picture 2" descr="C:\Users\Modern Tech\Desktop\Assistant Mathematics AKU-IED\Final Versions\as.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19" t="10378" r="20328" b="6604"/>
          <a:stretch/>
        </p:blipFill>
        <p:spPr bwMode="auto">
          <a:xfrm>
            <a:off x="0" y="369277"/>
            <a:ext cx="1828800" cy="183521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2171700"/>
            <a:ext cx="5181600" cy="427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879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sz="3200" dirty="0"/>
          </a:p>
          <a:p>
            <a:pPr marL="0" marR="0" lvl="0" indent="0">
              <a:lnSpc>
                <a:spcPct val="106000"/>
              </a:lnSpc>
              <a:spcBef>
                <a:spcPts val="0"/>
              </a:spcBef>
              <a:spcAft>
                <a:spcPts val="0"/>
              </a:spcAft>
              <a:buNone/>
            </a:pPr>
            <a:endParaRPr lang="en-US" dirty="0"/>
          </a:p>
          <a:p>
            <a:pPr marL="0" indent="0">
              <a:lnSpc>
                <a:spcPct val="106000"/>
              </a:lnSpc>
              <a:spcBef>
                <a:spcPts val="0"/>
              </a:spcBef>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8660755" cy="1080938"/>
          </a:xfrm>
        </p:spPr>
        <p:txBody>
          <a:bodyPr>
            <a:normAutofit/>
          </a:bodyPr>
          <a:lstStyle/>
          <a:p>
            <a:r>
              <a:rPr lang="en-US" dirty="0"/>
              <a:t>Identification of Units of Measurement</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20 Minutes</a:t>
            </a:r>
            <a:endParaRPr lang="x-none" dirty="0">
              <a:solidFill>
                <a:prstClr val="black"/>
              </a:solidFill>
            </a:endParaRPr>
          </a:p>
        </p:txBody>
      </p:sp>
      <p:pic>
        <p:nvPicPr>
          <p:cNvPr id="4098" name="Picture 2" descr="C:\Users\Modern Tech\Desktop\Assistant Mathematics AKU-IED\Final Versions\as.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19" t="10378" r="20328" b="6604"/>
          <a:stretch/>
        </p:blipFill>
        <p:spPr bwMode="auto">
          <a:xfrm>
            <a:off x="0" y="369277"/>
            <a:ext cx="1828800" cy="18352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7680" y="2221218"/>
            <a:ext cx="10972800" cy="4040017"/>
          </a:xfrm>
          <a:prstGeom prst="rect">
            <a:avLst/>
          </a:prstGeom>
        </p:spPr>
        <p:txBody>
          <a:bodyPr wrap="square">
            <a:spAutoFit/>
          </a:bodyPr>
          <a:lstStyle/>
          <a:p>
            <a:pPr lvl="0">
              <a:lnSpc>
                <a:spcPct val="106000"/>
              </a:lnSpc>
            </a:pPr>
            <a:r>
              <a:rPr lang="en-US" sz="2400" dirty="0">
                <a:solidFill>
                  <a:schemeClr val="bg1"/>
                </a:solidFill>
              </a:rPr>
              <a:t>Let’s watch a video</a:t>
            </a:r>
          </a:p>
          <a:p>
            <a:pPr lvl="0">
              <a:lnSpc>
                <a:spcPct val="106000"/>
              </a:lnSpc>
            </a:pPr>
            <a:r>
              <a:rPr lang="en-US" sz="2400" dirty="0">
                <a:solidFill>
                  <a:schemeClr val="bg1"/>
                </a:solidFill>
                <a:hlinkClick r:id="rId3">
                  <a:extLst>
                    <a:ext uri="{A12FA001-AC4F-418D-AE19-62706E023703}">
                      <ahyp:hlinkClr xmlns:ahyp="http://schemas.microsoft.com/office/drawing/2018/hyperlinkcolor" val="tx"/>
                    </a:ext>
                  </a:extLst>
                </a:hlinkClick>
              </a:rPr>
              <a:t>https://studyjams.scholastic.com/studyjams/jams/math/measurement/units-of-measurement.htm</a:t>
            </a:r>
            <a:endParaRPr lang="en-US" sz="2400" dirty="0">
              <a:solidFill>
                <a:schemeClr val="bg1"/>
              </a:solidFill>
            </a:endParaRPr>
          </a:p>
          <a:p>
            <a:pPr lvl="0">
              <a:lnSpc>
                <a:spcPct val="106000"/>
              </a:lnSpc>
            </a:pPr>
            <a:endParaRPr lang="en-US" sz="2400" dirty="0">
              <a:solidFill>
                <a:schemeClr val="bg1"/>
              </a:solidFill>
            </a:endParaRPr>
          </a:p>
          <a:p>
            <a:pPr lvl="0">
              <a:lnSpc>
                <a:spcPct val="106000"/>
              </a:lnSpc>
            </a:pPr>
            <a:endParaRPr lang="en-US" sz="2400" dirty="0">
              <a:solidFill>
                <a:schemeClr val="bg1"/>
              </a:solidFill>
            </a:endParaRPr>
          </a:p>
          <a:p>
            <a:pPr lvl="0">
              <a:lnSpc>
                <a:spcPct val="106000"/>
              </a:lnSpc>
            </a:pPr>
            <a:r>
              <a:rPr lang="en-US" sz="2400" dirty="0">
                <a:solidFill>
                  <a:schemeClr val="bg1"/>
                </a:solidFill>
              </a:rPr>
              <a:t>Keep in mind the following questions while watching the video</a:t>
            </a:r>
          </a:p>
          <a:p>
            <a:pPr marL="342900" lvl="0" indent="-342900">
              <a:lnSpc>
                <a:spcPct val="106000"/>
              </a:lnSpc>
              <a:buAutoNum type="arabicPeriod"/>
            </a:pPr>
            <a:r>
              <a:rPr lang="en-US" sz="2000" dirty="0">
                <a:solidFill>
                  <a:schemeClr val="bg1"/>
                </a:solidFill>
              </a:rPr>
              <a:t>What are the four units of measure? </a:t>
            </a:r>
          </a:p>
          <a:p>
            <a:pPr marL="342900" lvl="0" indent="-342900">
              <a:lnSpc>
                <a:spcPct val="106000"/>
              </a:lnSpc>
              <a:buAutoNum type="arabicPeriod"/>
            </a:pPr>
            <a:r>
              <a:rPr lang="en-US" sz="2000" dirty="0">
                <a:solidFill>
                  <a:schemeClr val="bg1"/>
                </a:solidFill>
              </a:rPr>
              <a:t>How do you define measurement? </a:t>
            </a:r>
          </a:p>
          <a:p>
            <a:pPr marL="342900" lvl="0" indent="-342900">
              <a:lnSpc>
                <a:spcPct val="106000"/>
              </a:lnSpc>
              <a:buAutoNum type="arabicPeriod"/>
            </a:pPr>
            <a:r>
              <a:rPr lang="en-US" sz="2000" dirty="0">
                <a:solidFill>
                  <a:schemeClr val="bg1"/>
                </a:solidFill>
              </a:rPr>
              <a:t>What kind of problems the world would face without proper measurement?</a:t>
            </a:r>
          </a:p>
          <a:p>
            <a:pPr marL="342900" lvl="0" indent="-342900">
              <a:lnSpc>
                <a:spcPct val="106000"/>
              </a:lnSpc>
              <a:buAutoNum type="arabicPeriod"/>
            </a:pPr>
            <a:r>
              <a:rPr lang="en-US" sz="2000" dirty="0">
                <a:solidFill>
                  <a:schemeClr val="bg1"/>
                </a:solidFill>
              </a:rPr>
              <a:t>What is the Metric SI system of measurement?</a:t>
            </a:r>
          </a:p>
          <a:p>
            <a:pPr lvl="0">
              <a:lnSpc>
                <a:spcPct val="106000"/>
              </a:lnSpc>
            </a:pPr>
            <a:endParaRPr lang="en-US" dirty="0">
              <a:solidFill>
                <a:schemeClr val="bg1"/>
              </a:solidFill>
            </a:endParaRPr>
          </a:p>
        </p:txBody>
      </p:sp>
    </p:spTree>
    <p:extLst>
      <p:ext uri="{BB962C8B-B14F-4D97-AF65-F5344CB8AC3E}">
        <p14:creationId xmlns:p14="http://schemas.microsoft.com/office/powerpoint/2010/main" val="2868772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sz="3200" dirty="0"/>
          </a:p>
          <a:p>
            <a:pPr marL="0" marR="0" lvl="0" indent="0">
              <a:lnSpc>
                <a:spcPct val="106000"/>
              </a:lnSpc>
              <a:spcBef>
                <a:spcPts val="0"/>
              </a:spcBef>
              <a:spcAft>
                <a:spcPts val="0"/>
              </a:spcAft>
              <a:buNone/>
            </a:pPr>
            <a:endParaRPr lang="en-US" dirty="0"/>
          </a:p>
          <a:p>
            <a:pPr marL="0" indent="0">
              <a:lnSpc>
                <a:spcPct val="106000"/>
              </a:lnSpc>
              <a:spcBef>
                <a:spcPts val="0"/>
              </a:spcBef>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8660755" cy="1080938"/>
          </a:xfrm>
        </p:spPr>
        <p:txBody>
          <a:bodyPr>
            <a:normAutofit/>
          </a:bodyPr>
          <a:lstStyle/>
          <a:p>
            <a:r>
              <a:rPr lang="en-US" dirty="0"/>
              <a:t>Identification of Units of Measurement</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20 Minutes</a:t>
            </a:r>
            <a:endParaRPr lang="x-none" dirty="0">
              <a:solidFill>
                <a:prstClr val="black"/>
              </a:solidFill>
            </a:endParaRPr>
          </a:p>
        </p:txBody>
      </p:sp>
      <p:pic>
        <p:nvPicPr>
          <p:cNvPr id="4098" name="Picture 2" descr="C:\Users\Modern Tech\Desktop\Assistant Mathematics AKU-IED\Final Versions\as.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19" t="10378" r="20328" b="6604"/>
          <a:stretch/>
        </p:blipFill>
        <p:spPr bwMode="auto">
          <a:xfrm>
            <a:off x="0" y="369277"/>
            <a:ext cx="1828800" cy="18352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7680" y="2221218"/>
            <a:ext cx="10972800" cy="2320187"/>
          </a:xfrm>
          <a:prstGeom prst="rect">
            <a:avLst/>
          </a:prstGeom>
        </p:spPr>
        <p:txBody>
          <a:bodyPr wrap="square">
            <a:spAutoFit/>
          </a:bodyPr>
          <a:lstStyle/>
          <a:p>
            <a:pPr lvl="0">
              <a:lnSpc>
                <a:spcPct val="106000"/>
              </a:lnSpc>
            </a:pPr>
            <a:endParaRPr lang="en-US" dirty="0">
              <a:solidFill>
                <a:schemeClr val="bg1"/>
              </a:solidFill>
            </a:endParaRPr>
          </a:p>
          <a:p>
            <a:pPr marL="285750" lvl="0" indent="-285750">
              <a:lnSpc>
                <a:spcPct val="106000"/>
              </a:lnSpc>
              <a:buFont typeface="Arial" pitchFamily="34" charset="0"/>
              <a:buChar char="•"/>
            </a:pPr>
            <a:r>
              <a:rPr lang="en-US" sz="2400" dirty="0">
                <a:solidFill>
                  <a:schemeClr val="bg1"/>
                </a:solidFill>
              </a:rPr>
              <a:t>Discuss the responses in the group and share one key learning with the class</a:t>
            </a:r>
          </a:p>
          <a:p>
            <a:pPr lvl="0">
              <a:lnSpc>
                <a:spcPct val="106000"/>
              </a:lnSpc>
            </a:pPr>
            <a:endParaRPr lang="en-US" sz="2400" dirty="0">
              <a:solidFill>
                <a:schemeClr val="bg1"/>
              </a:solidFill>
            </a:endParaRPr>
          </a:p>
          <a:p>
            <a:pPr marL="285750" lvl="0" indent="-285750">
              <a:lnSpc>
                <a:spcPct val="106000"/>
              </a:lnSpc>
              <a:buFont typeface="Arial" pitchFamily="34" charset="0"/>
              <a:buChar char="•"/>
            </a:pPr>
            <a:r>
              <a:rPr lang="en-US" sz="2400" dirty="0">
                <a:solidFill>
                  <a:schemeClr val="bg1"/>
                </a:solidFill>
              </a:rPr>
              <a:t>Complete annexure 2 – first estimate the length and then measure using standard unit. </a:t>
            </a:r>
          </a:p>
        </p:txBody>
      </p:sp>
    </p:spTree>
    <p:extLst>
      <p:ext uri="{BB962C8B-B14F-4D97-AF65-F5344CB8AC3E}">
        <p14:creationId xmlns:p14="http://schemas.microsoft.com/office/powerpoint/2010/main" val="2990892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sz="3200" dirty="0"/>
          </a:p>
          <a:p>
            <a:pPr marL="0" marR="0" lvl="0" indent="0">
              <a:lnSpc>
                <a:spcPct val="106000"/>
              </a:lnSpc>
              <a:spcBef>
                <a:spcPts val="0"/>
              </a:spcBef>
              <a:spcAft>
                <a:spcPts val="0"/>
              </a:spcAft>
              <a:buNone/>
            </a:pPr>
            <a:endParaRPr lang="en-US" dirty="0"/>
          </a:p>
          <a:p>
            <a:pPr marL="0" indent="0">
              <a:lnSpc>
                <a:spcPct val="106000"/>
              </a:lnSpc>
              <a:spcBef>
                <a:spcPts val="0"/>
              </a:spcBef>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Conversion of Units of Measurement</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35 Minutes</a:t>
            </a:r>
            <a:endParaRPr lang="x-none" dirty="0">
              <a:solidFill>
                <a:prstClr val="black"/>
              </a:solidFill>
            </a:endParaRPr>
          </a:p>
        </p:txBody>
      </p:sp>
      <p:pic>
        <p:nvPicPr>
          <p:cNvPr id="4098" name="Picture 2" descr="C:\Users\Modern Tech\Desktop\Assistant Mathematics AKU-IED\Final Versions\as.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19" t="10378" r="20328" b="6604"/>
          <a:stretch/>
        </p:blipFill>
        <p:spPr bwMode="auto">
          <a:xfrm>
            <a:off x="0" y="369277"/>
            <a:ext cx="1828800" cy="18352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7680" y="2221218"/>
            <a:ext cx="10972800" cy="3657604"/>
          </a:xfrm>
          <a:prstGeom prst="rect">
            <a:avLst/>
          </a:prstGeom>
        </p:spPr>
        <p:txBody>
          <a:bodyPr wrap="square">
            <a:spAutoFit/>
          </a:bodyPr>
          <a:lstStyle/>
          <a:p>
            <a:pPr lvl="0">
              <a:lnSpc>
                <a:spcPct val="106000"/>
              </a:lnSpc>
            </a:pPr>
            <a:r>
              <a:rPr lang="en-US" sz="2800" dirty="0">
                <a:solidFill>
                  <a:schemeClr val="bg1"/>
                </a:solidFill>
              </a:rPr>
              <a:t>Think of the solution of the following problems and reflect on how you arrive at the solution:</a:t>
            </a:r>
          </a:p>
          <a:p>
            <a:pPr lvl="0">
              <a:lnSpc>
                <a:spcPct val="106000"/>
              </a:lnSpc>
            </a:pPr>
            <a:endParaRPr lang="en-US" sz="2800" dirty="0">
              <a:solidFill>
                <a:schemeClr val="bg1"/>
              </a:solidFill>
            </a:endParaRPr>
          </a:p>
          <a:p>
            <a:pPr lvl="0">
              <a:lnSpc>
                <a:spcPct val="106000"/>
              </a:lnSpc>
            </a:pPr>
            <a:r>
              <a:rPr lang="en-US" sz="2800" dirty="0">
                <a:solidFill>
                  <a:schemeClr val="bg1"/>
                </a:solidFill>
              </a:rPr>
              <a:t>1. Arrange the given measurement in ascending order 3 kilograms;  </a:t>
            </a:r>
          </a:p>
          <a:p>
            <a:pPr lvl="0">
              <a:lnSpc>
                <a:spcPct val="106000"/>
              </a:lnSpc>
            </a:pPr>
            <a:r>
              <a:rPr lang="en-US" sz="2800" dirty="0">
                <a:solidFill>
                  <a:schemeClr val="bg1"/>
                </a:solidFill>
              </a:rPr>
              <a:t>    3004 gram 301,000 centigrams 2,999,999 milligrams.</a:t>
            </a:r>
          </a:p>
          <a:p>
            <a:pPr lvl="0">
              <a:lnSpc>
                <a:spcPct val="106000"/>
              </a:lnSpc>
            </a:pPr>
            <a:r>
              <a:rPr lang="en-US" sz="2800" dirty="0">
                <a:solidFill>
                  <a:schemeClr val="bg1"/>
                </a:solidFill>
              </a:rPr>
              <a:t>    [whole class discussion]  </a:t>
            </a:r>
          </a:p>
          <a:p>
            <a:pPr lvl="0">
              <a:lnSpc>
                <a:spcPct val="106000"/>
              </a:lnSpc>
            </a:pPr>
            <a:endParaRPr lang="en-US" sz="2400" dirty="0">
              <a:solidFill>
                <a:schemeClr val="bg1"/>
              </a:solidFill>
            </a:endParaRPr>
          </a:p>
        </p:txBody>
      </p:sp>
    </p:spTree>
    <p:extLst>
      <p:ext uri="{BB962C8B-B14F-4D97-AF65-F5344CB8AC3E}">
        <p14:creationId xmlns:p14="http://schemas.microsoft.com/office/powerpoint/2010/main" val="2604163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sz="3200" dirty="0"/>
          </a:p>
          <a:p>
            <a:pPr marL="0" marR="0" lvl="0" indent="0">
              <a:lnSpc>
                <a:spcPct val="106000"/>
              </a:lnSpc>
              <a:spcBef>
                <a:spcPts val="0"/>
              </a:spcBef>
              <a:spcAft>
                <a:spcPts val="0"/>
              </a:spcAft>
              <a:buNone/>
            </a:pPr>
            <a:endParaRPr lang="en-US" dirty="0"/>
          </a:p>
          <a:p>
            <a:pPr marL="0" indent="0">
              <a:lnSpc>
                <a:spcPct val="106000"/>
              </a:lnSpc>
              <a:spcBef>
                <a:spcPts val="0"/>
              </a:spcBef>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Conversion of Units of Measurement</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35 Minutes</a:t>
            </a:r>
            <a:endParaRPr lang="x-none" dirty="0">
              <a:solidFill>
                <a:prstClr val="black"/>
              </a:solidFill>
            </a:endParaRPr>
          </a:p>
        </p:txBody>
      </p:sp>
      <p:pic>
        <p:nvPicPr>
          <p:cNvPr id="4098" name="Picture 2" descr="C:\Users\Modern Tech\Desktop\Assistant Mathematics AKU-IED\Final Versions\as.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19" t="10378" r="20328" b="6604"/>
          <a:stretch/>
        </p:blipFill>
        <p:spPr bwMode="auto">
          <a:xfrm>
            <a:off x="0" y="369277"/>
            <a:ext cx="1828800" cy="18352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2235629"/>
            <a:ext cx="10058400" cy="3289427"/>
          </a:xfrm>
          <a:prstGeom prst="rect">
            <a:avLst/>
          </a:prstGeom>
        </p:spPr>
        <p:txBody>
          <a:bodyPr wrap="square">
            <a:spAutoFit/>
          </a:bodyPr>
          <a:lstStyle/>
          <a:p>
            <a:pPr lvl="0">
              <a:lnSpc>
                <a:spcPct val="106000"/>
              </a:lnSpc>
            </a:pPr>
            <a:endParaRPr lang="en-US" sz="2800" dirty="0">
              <a:solidFill>
                <a:schemeClr val="bg1"/>
              </a:solidFill>
            </a:endParaRPr>
          </a:p>
          <a:p>
            <a:pPr lvl="0">
              <a:lnSpc>
                <a:spcPct val="106000"/>
              </a:lnSpc>
            </a:pPr>
            <a:endParaRPr lang="en-US" sz="2800" dirty="0">
              <a:solidFill>
                <a:schemeClr val="bg1"/>
              </a:solidFill>
            </a:endParaRPr>
          </a:p>
          <a:p>
            <a:pPr lvl="0">
              <a:lnSpc>
                <a:spcPct val="106000"/>
              </a:lnSpc>
            </a:pPr>
            <a:r>
              <a:rPr lang="en-US" sz="2800" dirty="0">
                <a:solidFill>
                  <a:schemeClr val="bg1"/>
                </a:solidFill>
              </a:rPr>
              <a:t>Discuss in your groups the </a:t>
            </a:r>
          </a:p>
          <a:p>
            <a:pPr lvl="0">
              <a:lnSpc>
                <a:spcPct val="106000"/>
              </a:lnSpc>
            </a:pPr>
            <a:r>
              <a:rPr lang="en-US" sz="2800" dirty="0">
                <a:solidFill>
                  <a:schemeClr val="bg1"/>
                </a:solidFill>
              </a:rPr>
              <a:t>Following diagram, determine </a:t>
            </a:r>
          </a:p>
          <a:p>
            <a:pPr lvl="0">
              <a:lnSpc>
                <a:spcPct val="106000"/>
              </a:lnSpc>
            </a:pPr>
            <a:r>
              <a:rPr lang="en-US" sz="2800" dirty="0">
                <a:solidFill>
                  <a:schemeClr val="bg1"/>
                </a:solidFill>
              </a:rPr>
              <a:t>the process of conversion of </a:t>
            </a:r>
          </a:p>
          <a:p>
            <a:pPr lvl="0">
              <a:lnSpc>
                <a:spcPct val="106000"/>
              </a:lnSpc>
            </a:pPr>
            <a:r>
              <a:rPr lang="en-US" sz="2800" dirty="0">
                <a:solidFill>
                  <a:schemeClr val="bg1"/>
                </a:solidFill>
              </a:rPr>
              <a:t>units and explain with the whole </a:t>
            </a:r>
          </a:p>
          <a:p>
            <a:pPr lvl="0">
              <a:lnSpc>
                <a:spcPct val="106000"/>
              </a:lnSpc>
            </a:pPr>
            <a:r>
              <a:rPr lang="en-US" sz="2800" dirty="0">
                <a:solidFill>
                  <a:schemeClr val="bg1"/>
                </a:solidFill>
              </a:rPr>
              <a:t>class: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514599"/>
            <a:ext cx="3657600" cy="3687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775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sz="3200" dirty="0"/>
          </a:p>
          <a:p>
            <a:pPr marL="0" marR="0" lvl="0" indent="0">
              <a:lnSpc>
                <a:spcPct val="106000"/>
              </a:lnSpc>
              <a:spcBef>
                <a:spcPts val="0"/>
              </a:spcBef>
              <a:spcAft>
                <a:spcPts val="0"/>
              </a:spcAft>
              <a:buNone/>
            </a:pPr>
            <a:endParaRPr lang="en-US" dirty="0"/>
          </a:p>
          <a:p>
            <a:pPr marL="0" indent="0">
              <a:lnSpc>
                <a:spcPct val="106000"/>
              </a:lnSpc>
              <a:spcBef>
                <a:spcPts val="0"/>
              </a:spcBef>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Conversion of Units of Measurement</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35 Minutes</a:t>
            </a:r>
            <a:endParaRPr lang="x-none" dirty="0">
              <a:solidFill>
                <a:prstClr val="black"/>
              </a:solidFill>
            </a:endParaRPr>
          </a:p>
        </p:txBody>
      </p:sp>
      <p:pic>
        <p:nvPicPr>
          <p:cNvPr id="4098" name="Picture 2" descr="C:\Users\Modern Tech\Desktop\Assistant Mathematics AKU-IED\Final Versions\as.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19" t="10378" r="20328" b="6604"/>
          <a:stretch/>
        </p:blipFill>
        <p:spPr bwMode="auto">
          <a:xfrm>
            <a:off x="0" y="369277"/>
            <a:ext cx="1828800" cy="18352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2235629"/>
            <a:ext cx="10058400" cy="1462516"/>
          </a:xfrm>
          <a:prstGeom prst="rect">
            <a:avLst/>
          </a:prstGeom>
        </p:spPr>
        <p:txBody>
          <a:bodyPr wrap="square">
            <a:spAutoFit/>
          </a:bodyPr>
          <a:lstStyle/>
          <a:p>
            <a:pPr lvl="0">
              <a:lnSpc>
                <a:spcPct val="106000"/>
              </a:lnSpc>
            </a:pPr>
            <a:r>
              <a:rPr lang="en-US" sz="2800" dirty="0">
                <a:solidFill>
                  <a:schemeClr val="bg1"/>
                </a:solidFill>
              </a:rPr>
              <a:t>Let’s learn </a:t>
            </a:r>
          </a:p>
          <a:p>
            <a:pPr lvl="0">
              <a:lnSpc>
                <a:spcPct val="106000"/>
              </a:lnSpc>
            </a:pPr>
            <a:r>
              <a:rPr lang="en-US" sz="2800" dirty="0">
                <a:solidFill>
                  <a:schemeClr val="bg1"/>
                </a:solidFill>
              </a:rPr>
              <a:t>How to convert units of </a:t>
            </a:r>
          </a:p>
          <a:p>
            <a:pPr lvl="0">
              <a:lnSpc>
                <a:spcPct val="106000"/>
              </a:lnSpc>
            </a:pPr>
            <a:r>
              <a:rPr lang="en-US" sz="2800" dirty="0">
                <a:solidFill>
                  <a:schemeClr val="bg1"/>
                </a:solidFill>
              </a:rPr>
              <a:t>measurement: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068" y="2204494"/>
            <a:ext cx="6019997"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531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sz="3200" dirty="0"/>
          </a:p>
          <a:p>
            <a:pPr marL="0" marR="0" lvl="0" indent="0">
              <a:lnSpc>
                <a:spcPct val="106000"/>
              </a:lnSpc>
              <a:spcBef>
                <a:spcPts val="0"/>
              </a:spcBef>
              <a:spcAft>
                <a:spcPts val="0"/>
              </a:spcAft>
              <a:buNone/>
            </a:pPr>
            <a:endParaRPr lang="en-US" dirty="0"/>
          </a:p>
          <a:p>
            <a:pPr marL="0" indent="0">
              <a:lnSpc>
                <a:spcPct val="106000"/>
              </a:lnSpc>
              <a:spcBef>
                <a:spcPts val="0"/>
              </a:spcBef>
              <a:buNone/>
            </a:pPr>
            <a:endParaRPr lang="en-US" sz="24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Conversion of Units of Measurement</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35 Minutes</a:t>
            </a:r>
            <a:endParaRPr lang="x-none" dirty="0">
              <a:solidFill>
                <a:prstClr val="black"/>
              </a:solidFill>
            </a:endParaRPr>
          </a:p>
        </p:txBody>
      </p:sp>
      <p:pic>
        <p:nvPicPr>
          <p:cNvPr id="4098" name="Picture 2" descr="C:\Users\Modern Tech\Desktop\Assistant Mathematics AKU-IED\Final Versions\as.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19" t="10378" r="20328" b="6604"/>
          <a:stretch/>
        </p:blipFill>
        <p:spPr bwMode="auto">
          <a:xfrm>
            <a:off x="0" y="369277"/>
            <a:ext cx="1828800" cy="18352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2221218"/>
            <a:ext cx="9753600" cy="2375971"/>
          </a:xfrm>
          <a:prstGeom prst="rect">
            <a:avLst/>
          </a:prstGeom>
        </p:spPr>
        <p:txBody>
          <a:bodyPr wrap="square">
            <a:spAutoFit/>
          </a:bodyPr>
          <a:lstStyle/>
          <a:p>
            <a:pPr lvl="0">
              <a:lnSpc>
                <a:spcPct val="106000"/>
              </a:lnSpc>
            </a:pPr>
            <a:endParaRPr lang="en-US" sz="2800" dirty="0"/>
          </a:p>
          <a:p>
            <a:pPr lvl="0">
              <a:lnSpc>
                <a:spcPct val="106000"/>
              </a:lnSpc>
            </a:pPr>
            <a:r>
              <a:rPr lang="en-US" sz="2800" dirty="0">
                <a:solidFill>
                  <a:schemeClr val="bg1"/>
                </a:solidFill>
              </a:rPr>
              <a:t>2. Sarah wants to bake cookies for her school’s bake sale. The recipe requires 50 milligrams of sugar for each batch. Sarah has one kilograms of sugar at home. How many batches of cookies can Sarah bake? </a:t>
            </a:r>
          </a:p>
        </p:txBody>
      </p:sp>
    </p:spTree>
    <p:extLst>
      <p:ext uri="{BB962C8B-B14F-4D97-AF65-F5344CB8AC3E}">
        <p14:creationId xmlns:p14="http://schemas.microsoft.com/office/powerpoint/2010/main" val="1166856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sz="3200" dirty="0"/>
          </a:p>
          <a:p>
            <a:pPr marL="0" marR="0" lvl="0" indent="0">
              <a:lnSpc>
                <a:spcPct val="106000"/>
              </a:lnSpc>
              <a:spcBef>
                <a:spcPts val="0"/>
              </a:spcBef>
              <a:spcAft>
                <a:spcPts val="0"/>
              </a:spcAft>
              <a:buNone/>
            </a:pPr>
            <a:endParaRPr lang="en-US" dirty="0"/>
          </a:p>
          <a:p>
            <a:pPr marL="0" indent="0">
              <a:lnSpc>
                <a:spcPct val="106000"/>
              </a:lnSpc>
              <a:spcBef>
                <a:spcPts val="0"/>
              </a:spcBef>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Conversion of Units of Measurement</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35 Minutes</a:t>
            </a:r>
            <a:endParaRPr lang="x-none" dirty="0">
              <a:solidFill>
                <a:prstClr val="black"/>
              </a:solidFill>
            </a:endParaRPr>
          </a:p>
        </p:txBody>
      </p:sp>
      <p:pic>
        <p:nvPicPr>
          <p:cNvPr id="4098" name="Picture 2" descr="C:\Users\Modern Tech\Desktop\Assistant Mathematics AKU-IED\Final Versions\as.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19" t="10378" r="20328" b="6604"/>
          <a:stretch/>
        </p:blipFill>
        <p:spPr bwMode="auto">
          <a:xfrm>
            <a:off x="0" y="369277"/>
            <a:ext cx="1828800" cy="18352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2221218"/>
            <a:ext cx="9753600" cy="2832699"/>
          </a:xfrm>
          <a:prstGeom prst="rect">
            <a:avLst/>
          </a:prstGeom>
        </p:spPr>
        <p:txBody>
          <a:bodyPr wrap="square">
            <a:spAutoFit/>
          </a:bodyPr>
          <a:lstStyle/>
          <a:p>
            <a:pPr lvl="0">
              <a:lnSpc>
                <a:spcPct val="106000"/>
              </a:lnSpc>
            </a:pPr>
            <a:endParaRPr lang="en-US" sz="2800" dirty="0"/>
          </a:p>
          <a:p>
            <a:pPr lvl="0">
              <a:lnSpc>
                <a:spcPct val="106000"/>
              </a:lnSpc>
            </a:pPr>
            <a:r>
              <a:rPr lang="en-US" sz="2800" dirty="0">
                <a:solidFill>
                  <a:schemeClr val="bg1"/>
                </a:solidFill>
              </a:rPr>
              <a:t>3. </a:t>
            </a:r>
            <a:r>
              <a:rPr lang="en-US" sz="2800" dirty="0" err="1">
                <a:solidFill>
                  <a:schemeClr val="bg1"/>
                </a:solidFill>
              </a:rPr>
              <a:t>Jamila</a:t>
            </a:r>
            <a:r>
              <a:rPr lang="en-US" sz="2800" dirty="0">
                <a:solidFill>
                  <a:schemeClr val="bg1"/>
                </a:solidFill>
              </a:rPr>
              <a:t> is participating in a bike race that covers 6 kilometers. Her younger brother asks him how far that is in meters because he has learnt measuring distance in meters in his mathematics class. So how many meters are to be covered in the bike race?</a:t>
            </a:r>
          </a:p>
        </p:txBody>
      </p:sp>
    </p:spTree>
    <p:extLst>
      <p:ext uri="{BB962C8B-B14F-4D97-AF65-F5344CB8AC3E}">
        <p14:creationId xmlns:p14="http://schemas.microsoft.com/office/powerpoint/2010/main" val="4015917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sz="3200" dirty="0"/>
          </a:p>
          <a:p>
            <a:pPr marL="0" marR="0" lvl="0" indent="0">
              <a:lnSpc>
                <a:spcPct val="106000"/>
              </a:lnSpc>
              <a:spcBef>
                <a:spcPts val="0"/>
              </a:spcBef>
              <a:spcAft>
                <a:spcPts val="0"/>
              </a:spcAft>
              <a:buNone/>
            </a:pPr>
            <a:endParaRPr lang="en-US" dirty="0"/>
          </a:p>
          <a:p>
            <a:pPr marL="0" indent="0">
              <a:lnSpc>
                <a:spcPct val="106000"/>
              </a:lnSpc>
              <a:spcBef>
                <a:spcPts val="0"/>
              </a:spcBef>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Conversion of Units of Measurement</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35 Minutes</a:t>
            </a:r>
            <a:endParaRPr lang="x-none" dirty="0">
              <a:solidFill>
                <a:prstClr val="black"/>
              </a:solidFill>
            </a:endParaRPr>
          </a:p>
        </p:txBody>
      </p:sp>
      <p:pic>
        <p:nvPicPr>
          <p:cNvPr id="4098" name="Picture 2" descr="C:\Users\Modern Tech\Desktop\Assistant Mathematics AKU-IED\Final Versions\as.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19" t="10378" r="20328" b="6604"/>
          <a:stretch/>
        </p:blipFill>
        <p:spPr bwMode="auto">
          <a:xfrm>
            <a:off x="0" y="369277"/>
            <a:ext cx="1828800" cy="18352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2221218"/>
            <a:ext cx="9753600" cy="2375971"/>
          </a:xfrm>
          <a:prstGeom prst="rect">
            <a:avLst/>
          </a:prstGeom>
        </p:spPr>
        <p:txBody>
          <a:bodyPr wrap="square">
            <a:spAutoFit/>
          </a:bodyPr>
          <a:lstStyle/>
          <a:p>
            <a:pPr lvl="0">
              <a:lnSpc>
                <a:spcPct val="106000"/>
              </a:lnSpc>
            </a:pPr>
            <a:endParaRPr lang="en-US" sz="2800" dirty="0">
              <a:solidFill>
                <a:schemeClr val="bg1"/>
              </a:solidFill>
            </a:endParaRPr>
          </a:p>
          <a:p>
            <a:pPr lvl="0">
              <a:lnSpc>
                <a:spcPct val="106000"/>
              </a:lnSpc>
            </a:pPr>
            <a:r>
              <a:rPr lang="en-US" sz="2800" dirty="0">
                <a:solidFill>
                  <a:schemeClr val="bg1"/>
                </a:solidFill>
              </a:rPr>
              <a:t>4. </a:t>
            </a:r>
            <a:r>
              <a:rPr lang="en-US" sz="2800" dirty="0" err="1">
                <a:solidFill>
                  <a:schemeClr val="bg1"/>
                </a:solidFill>
              </a:rPr>
              <a:t>Sikander’s</a:t>
            </a:r>
            <a:r>
              <a:rPr lang="en-US" sz="2800" dirty="0">
                <a:solidFill>
                  <a:schemeClr val="bg1"/>
                </a:solidFill>
              </a:rPr>
              <a:t> mother asks him to buy 3 liters of orange juice. However, the store only has juice bottles of 250 milliliters. How many 250-milliliter bottles should </a:t>
            </a:r>
            <a:r>
              <a:rPr lang="en-US" sz="2800" dirty="0" err="1">
                <a:solidFill>
                  <a:schemeClr val="bg1"/>
                </a:solidFill>
              </a:rPr>
              <a:t>Sikander</a:t>
            </a:r>
            <a:r>
              <a:rPr lang="en-US" sz="2800" dirty="0">
                <a:solidFill>
                  <a:schemeClr val="bg1"/>
                </a:solidFill>
              </a:rPr>
              <a:t> buy to have 3 liters of juice?</a:t>
            </a:r>
          </a:p>
        </p:txBody>
      </p:sp>
    </p:spTree>
    <p:extLst>
      <p:ext uri="{BB962C8B-B14F-4D97-AF65-F5344CB8AC3E}">
        <p14:creationId xmlns:p14="http://schemas.microsoft.com/office/powerpoint/2010/main" val="3752026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sz="3200" dirty="0"/>
          </a:p>
          <a:p>
            <a:pPr marL="0" marR="0" lvl="0" indent="0">
              <a:lnSpc>
                <a:spcPct val="106000"/>
              </a:lnSpc>
              <a:spcBef>
                <a:spcPts val="0"/>
              </a:spcBef>
              <a:spcAft>
                <a:spcPts val="0"/>
              </a:spcAft>
              <a:buNone/>
            </a:pPr>
            <a:endParaRPr lang="en-US" dirty="0"/>
          </a:p>
          <a:p>
            <a:pPr marL="0" indent="0">
              <a:lnSpc>
                <a:spcPct val="106000"/>
              </a:lnSpc>
              <a:spcBef>
                <a:spcPts val="0"/>
              </a:spcBef>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Conversion of Units of Measurement</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35 Minutes</a:t>
            </a:r>
            <a:endParaRPr lang="x-none" dirty="0">
              <a:solidFill>
                <a:prstClr val="black"/>
              </a:solidFill>
            </a:endParaRPr>
          </a:p>
        </p:txBody>
      </p:sp>
      <p:pic>
        <p:nvPicPr>
          <p:cNvPr id="4098" name="Picture 2" descr="C:\Users\Modern Tech\Desktop\Assistant Mathematics AKU-IED\Final Versions\as.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19" t="10378" r="20328" b="6604"/>
          <a:stretch/>
        </p:blipFill>
        <p:spPr bwMode="auto">
          <a:xfrm>
            <a:off x="0" y="369277"/>
            <a:ext cx="1828800" cy="18352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2221218"/>
            <a:ext cx="9753600" cy="2375971"/>
          </a:xfrm>
          <a:prstGeom prst="rect">
            <a:avLst/>
          </a:prstGeom>
        </p:spPr>
        <p:txBody>
          <a:bodyPr wrap="square">
            <a:spAutoFit/>
          </a:bodyPr>
          <a:lstStyle/>
          <a:p>
            <a:pPr lvl="0">
              <a:lnSpc>
                <a:spcPct val="106000"/>
              </a:lnSpc>
            </a:pPr>
            <a:endParaRPr lang="en-US" sz="2800" dirty="0">
              <a:solidFill>
                <a:schemeClr val="bg1"/>
              </a:solidFill>
            </a:endParaRPr>
          </a:p>
          <a:p>
            <a:pPr lvl="0">
              <a:lnSpc>
                <a:spcPct val="106000"/>
              </a:lnSpc>
            </a:pPr>
            <a:r>
              <a:rPr lang="en-US" sz="2800" dirty="0">
                <a:solidFill>
                  <a:schemeClr val="bg1"/>
                </a:solidFill>
              </a:rPr>
              <a:t>5. </a:t>
            </a:r>
            <a:r>
              <a:rPr lang="en-US" sz="2800" dirty="0" err="1">
                <a:solidFill>
                  <a:schemeClr val="bg1"/>
                </a:solidFill>
              </a:rPr>
              <a:t>Salim</a:t>
            </a:r>
            <a:r>
              <a:rPr lang="en-US" sz="2800" dirty="0">
                <a:solidFill>
                  <a:schemeClr val="bg1"/>
                </a:solidFill>
              </a:rPr>
              <a:t> is planting flowers in his garden. He has a garden bed that is 3 meters long. Each flower needs to be planted 30 centimeters apart. How many flowers can </a:t>
            </a:r>
            <a:r>
              <a:rPr lang="en-US" sz="2800" dirty="0" err="1">
                <a:solidFill>
                  <a:schemeClr val="bg1"/>
                </a:solidFill>
              </a:rPr>
              <a:t>Salim</a:t>
            </a:r>
            <a:r>
              <a:rPr lang="en-US" sz="2800" dirty="0">
                <a:solidFill>
                  <a:schemeClr val="bg1"/>
                </a:solidFill>
              </a:rPr>
              <a:t> plant along the length of the garden bed? </a:t>
            </a:r>
          </a:p>
        </p:txBody>
      </p:sp>
    </p:spTree>
    <p:extLst>
      <p:ext uri="{BB962C8B-B14F-4D97-AF65-F5344CB8AC3E}">
        <p14:creationId xmlns:p14="http://schemas.microsoft.com/office/powerpoint/2010/main" val="19867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8367-43E5-8263-581F-56264850E2D7}"/>
              </a:ext>
            </a:extLst>
          </p:cNvPr>
          <p:cNvSpPr>
            <a:spLocks noGrp="1"/>
          </p:cNvSpPr>
          <p:nvPr>
            <p:ph type="title"/>
          </p:nvPr>
        </p:nvSpPr>
        <p:spPr>
          <a:xfrm>
            <a:off x="609601" y="753228"/>
            <a:ext cx="9684582" cy="1080938"/>
          </a:xfrm>
        </p:spPr>
        <p:txBody>
          <a:bodyPr>
            <a:normAutofit fontScale="90000"/>
          </a:bodyPr>
          <a:lstStyle/>
          <a:p>
            <a:br>
              <a:rPr lang="en-US" dirty="0"/>
            </a:br>
            <a:r>
              <a:rPr lang="en-US" dirty="0"/>
              <a:t>Learning Outcomes of the day!</a:t>
            </a:r>
            <a:br>
              <a:rPr lang="en-US" dirty="0"/>
            </a:br>
            <a:endParaRPr lang="x-none" dirty="0"/>
          </a:p>
        </p:txBody>
      </p:sp>
      <p:sp>
        <p:nvSpPr>
          <p:cNvPr id="6" name="Rectangle: Rounded Corners 5">
            <a:extLst>
              <a:ext uri="{FF2B5EF4-FFF2-40B4-BE49-F238E27FC236}">
                <a16:creationId xmlns:a16="http://schemas.microsoft.com/office/drawing/2014/main" id="{36B9D6BB-C5E4-CE9E-49C6-1F14BBFA025C}"/>
              </a:ext>
            </a:extLst>
          </p:cNvPr>
          <p:cNvSpPr/>
          <p:nvPr/>
        </p:nvSpPr>
        <p:spPr>
          <a:xfrm>
            <a:off x="609600" y="2752056"/>
            <a:ext cx="10972800" cy="33847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endParaRPr lang="en-US" sz="2000" dirty="0">
              <a:solidFill>
                <a:prstClr val="black"/>
              </a:solidFill>
            </a:endParaRPr>
          </a:p>
          <a:p>
            <a:pPr defTabSz="914400">
              <a:lnSpc>
                <a:spcPct val="106000"/>
              </a:lnSpc>
            </a:pPr>
            <a:r>
              <a:rPr lang="en-US" sz="2000" dirty="0">
                <a:solidFill>
                  <a:schemeClr val="bg1"/>
                </a:solidFill>
              </a:rPr>
              <a:t>Connect daily life experience of different professional use of angles in their work. </a:t>
            </a:r>
            <a:endParaRPr lang="x-none" sz="1900">
              <a:solidFill>
                <a:schemeClr val="bg1"/>
              </a:solidFill>
            </a:endParaRPr>
          </a:p>
          <a:p>
            <a:pPr defTabSz="914400">
              <a:lnSpc>
                <a:spcPct val="106000"/>
              </a:lnSpc>
            </a:pPr>
            <a:endParaRPr lang="x-none" sz="2000" dirty="0">
              <a:solidFill>
                <a:prstClr val="black"/>
              </a:solidFill>
              <a:effectLst>
                <a:outerShdw blurRad="228600" algn="ctr" rotWithShape="0">
                  <a:prstClr val="black">
                    <a:alpha val="53000"/>
                  </a:prstClr>
                </a:outerShdw>
              </a:effectLst>
            </a:endParaRPr>
          </a:p>
        </p:txBody>
      </p:sp>
      <p:sp>
        <p:nvSpPr>
          <p:cNvPr id="7" name="Rectangle: Rounded Corners 6">
            <a:extLst>
              <a:ext uri="{FF2B5EF4-FFF2-40B4-BE49-F238E27FC236}">
                <a16:creationId xmlns:a16="http://schemas.microsoft.com/office/drawing/2014/main" id="{411E6FE2-198E-D95E-822E-696F65EDEC94}"/>
              </a:ext>
            </a:extLst>
          </p:cNvPr>
          <p:cNvSpPr/>
          <p:nvPr/>
        </p:nvSpPr>
        <p:spPr>
          <a:xfrm>
            <a:off x="609600" y="3298288"/>
            <a:ext cx="10972800" cy="32004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endParaRPr lang="en-US" sz="2000" dirty="0">
              <a:solidFill>
                <a:prstClr val="black"/>
              </a:solidFill>
            </a:endParaRPr>
          </a:p>
          <a:p>
            <a:pPr defTabSz="914400">
              <a:lnSpc>
                <a:spcPct val="106000"/>
              </a:lnSpc>
            </a:pPr>
            <a:r>
              <a:rPr lang="en-US" sz="2000" dirty="0">
                <a:solidFill>
                  <a:schemeClr val="bg1"/>
                </a:solidFill>
              </a:rPr>
              <a:t>Explore children’s misconceptions in measurement.  </a:t>
            </a:r>
            <a:endParaRPr lang="x-none" sz="2000">
              <a:solidFill>
                <a:schemeClr val="bg1"/>
              </a:solidFill>
            </a:endParaRPr>
          </a:p>
          <a:p>
            <a:pPr defTabSz="914400">
              <a:lnSpc>
                <a:spcPct val="106000"/>
              </a:lnSpc>
            </a:pPr>
            <a:endParaRPr lang="x-none" sz="2000" dirty="0">
              <a:solidFill>
                <a:sysClr val="windowText" lastClr="000000"/>
              </a:solidFill>
              <a:effectLst>
                <a:outerShdw blurRad="228600" algn="ctr" rotWithShape="0">
                  <a:prstClr val="black">
                    <a:alpha val="53000"/>
                  </a:prstClr>
                </a:outerShdw>
              </a:effectLst>
            </a:endParaRPr>
          </a:p>
        </p:txBody>
      </p:sp>
      <p:pic>
        <p:nvPicPr>
          <p:cNvPr id="16" name="Picture 15">
            <a:extLst>
              <a:ext uri="{FF2B5EF4-FFF2-40B4-BE49-F238E27FC236}">
                <a16:creationId xmlns:a16="http://schemas.microsoft.com/office/drawing/2014/main" id="{E03841F9-89D1-7BCF-C468-4A8FC55B07F0}"/>
              </a:ext>
            </a:extLst>
          </p:cNvPr>
          <p:cNvPicPr>
            <a:picLocks noChangeAspect="1"/>
          </p:cNvPicPr>
          <p:nvPr/>
        </p:nvPicPr>
        <p:blipFill>
          <a:blip r:embed="rId2"/>
          <a:stretch>
            <a:fillRect/>
          </a:stretch>
        </p:blipFill>
        <p:spPr>
          <a:xfrm flipH="1">
            <a:off x="7924800" y="59671"/>
            <a:ext cx="2029108" cy="1981477"/>
          </a:xfrm>
          <a:prstGeom prst="rect">
            <a:avLst/>
          </a:prstGeom>
        </p:spPr>
      </p:pic>
      <p:sp>
        <p:nvSpPr>
          <p:cNvPr id="18" name="TextBox 17">
            <a:extLst>
              <a:ext uri="{FF2B5EF4-FFF2-40B4-BE49-F238E27FC236}">
                <a16:creationId xmlns:a16="http://schemas.microsoft.com/office/drawing/2014/main" id="{E522A689-7DE4-CADB-9AB8-699B48C71415}"/>
              </a:ext>
            </a:extLst>
          </p:cNvPr>
          <p:cNvSpPr txBox="1"/>
          <p:nvPr/>
        </p:nvSpPr>
        <p:spPr>
          <a:xfrm>
            <a:off x="609600" y="2168511"/>
            <a:ext cx="9144000" cy="456022"/>
          </a:xfrm>
          <a:prstGeom prst="rect">
            <a:avLst/>
          </a:prstGeom>
          <a:noFill/>
        </p:spPr>
        <p:txBody>
          <a:bodyPr wrap="square">
            <a:spAutoFit/>
          </a:bodyPr>
          <a:lstStyle/>
          <a:p>
            <a:pPr defTabSz="914400">
              <a:lnSpc>
                <a:spcPct val="106000"/>
              </a:lnSpc>
            </a:pPr>
            <a:r>
              <a:rPr lang="en-US" sz="2400" dirty="0">
                <a:solidFill>
                  <a:prstClr val="black"/>
                </a:solidFill>
              </a:rPr>
              <a:t>By the end of the day participants will be able to: </a:t>
            </a:r>
            <a:endParaRPr lang="x-none" sz="2400" dirty="0">
              <a:solidFill>
                <a:prstClr val="black"/>
              </a:solidFill>
              <a:effectLst>
                <a:outerShdw blurRad="228600" algn="ctr" rotWithShape="0">
                  <a:prstClr val="black">
                    <a:alpha val="53000"/>
                  </a:prstClr>
                </a:outerShdw>
              </a:effectLst>
            </a:endParaRPr>
          </a:p>
        </p:txBody>
      </p:sp>
      <p:sp>
        <p:nvSpPr>
          <p:cNvPr id="12" name="Rectangle: Rounded Corners 6">
            <a:extLst>
              <a:ext uri="{FF2B5EF4-FFF2-40B4-BE49-F238E27FC236}">
                <a16:creationId xmlns:a16="http://schemas.microsoft.com/office/drawing/2014/main" id="{411E6FE2-198E-D95E-822E-696F65EDEC94}"/>
              </a:ext>
            </a:extLst>
          </p:cNvPr>
          <p:cNvSpPr/>
          <p:nvPr/>
        </p:nvSpPr>
        <p:spPr>
          <a:xfrm>
            <a:off x="597877" y="4588994"/>
            <a:ext cx="10972800" cy="32004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endParaRPr lang="en-US" sz="2000" dirty="0">
              <a:solidFill>
                <a:prstClr val="black"/>
              </a:solidFill>
            </a:endParaRPr>
          </a:p>
          <a:p>
            <a:pPr defTabSz="914400">
              <a:lnSpc>
                <a:spcPct val="106000"/>
              </a:lnSpc>
            </a:pPr>
            <a:r>
              <a:rPr lang="en-US" sz="2000" dirty="0">
                <a:solidFill>
                  <a:schemeClr val="bg1"/>
                </a:solidFill>
              </a:rPr>
              <a:t>identify the appropriate unit of measurement in angle, length, weight, and volume;  </a:t>
            </a:r>
            <a:endParaRPr lang="x-none" sz="2000">
              <a:solidFill>
                <a:schemeClr val="bg1"/>
              </a:solidFill>
            </a:endParaRPr>
          </a:p>
          <a:p>
            <a:pPr defTabSz="914400">
              <a:lnSpc>
                <a:spcPct val="106000"/>
              </a:lnSpc>
            </a:pPr>
            <a:endParaRPr lang="x-none" sz="2000" dirty="0">
              <a:solidFill>
                <a:sysClr val="windowText" lastClr="000000"/>
              </a:solidFill>
              <a:effectLst>
                <a:outerShdw blurRad="228600" algn="ctr" rotWithShape="0">
                  <a:prstClr val="black">
                    <a:alpha val="53000"/>
                  </a:prstClr>
                </a:outerShdw>
              </a:effectLst>
            </a:endParaRPr>
          </a:p>
        </p:txBody>
      </p:sp>
      <p:sp>
        <p:nvSpPr>
          <p:cNvPr id="14" name="Rectangle: Rounded Corners 6">
            <a:extLst>
              <a:ext uri="{FF2B5EF4-FFF2-40B4-BE49-F238E27FC236}">
                <a16:creationId xmlns:a16="http://schemas.microsoft.com/office/drawing/2014/main" id="{411E6FE2-198E-D95E-822E-696F65EDEC94}"/>
              </a:ext>
            </a:extLst>
          </p:cNvPr>
          <p:cNvSpPr/>
          <p:nvPr/>
        </p:nvSpPr>
        <p:spPr>
          <a:xfrm>
            <a:off x="609600" y="6172200"/>
            <a:ext cx="10972800" cy="32004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endParaRPr lang="en-US" sz="2000" dirty="0">
              <a:solidFill>
                <a:prstClr val="black"/>
              </a:solidFill>
            </a:endParaRPr>
          </a:p>
          <a:p>
            <a:pPr defTabSz="914400">
              <a:lnSpc>
                <a:spcPct val="106000"/>
              </a:lnSpc>
            </a:pPr>
            <a:r>
              <a:rPr lang="en-US" sz="2000" dirty="0">
                <a:solidFill>
                  <a:schemeClr val="bg1"/>
                </a:solidFill>
              </a:rPr>
              <a:t>Apply their learning about units of measurement in daily life situations. </a:t>
            </a:r>
            <a:endParaRPr lang="x-none" sz="2000">
              <a:solidFill>
                <a:schemeClr val="bg1"/>
              </a:solidFill>
            </a:endParaRPr>
          </a:p>
          <a:p>
            <a:pPr defTabSz="914400">
              <a:lnSpc>
                <a:spcPct val="106000"/>
              </a:lnSpc>
            </a:pPr>
            <a:endParaRPr lang="x-none" sz="2000" dirty="0">
              <a:solidFill>
                <a:sysClr val="windowText" lastClr="000000"/>
              </a:solidFill>
              <a:effectLst>
                <a:outerShdw blurRad="228600" algn="ctr" rotWithShape="0">
                  <a:prstClr val="black">
                    <a:alpha val="53000"/>
                  </a:prstClr>
                </a:outerShdw>
              </a:effectLst>
            </a:endParaRPr>
          </a:p>
        </p:txBody>
      </p:sp>
      <p:sp>
        <p:nvSpPr>
          <p:cNvPr id="15" name="TextBox 14">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05 Minutes</a:t>
            </a:r>
            <a:endParaRPr lang="x-none" dirty="0">
              <a:solidFill>
                <a:schemeClr val="bg1"/>
              </a:solidFill>
            </a:endParaRPr>
          </a:p>
        </p:txBody>
      </p:sp>
      <p:sp>
        <p:nvSpPr>
          <p:cNvPr id="17" name="Rectangle: Rounded Corners 6">
            <a:extLst>
              <a:ext uri="{FF2B5EF4-FFF2-40B4-BE49-F238E27FC236}">
                <a16:creationId xmlns:a16="http://schemas.microsoft.com/office/drawing/2014/main" id="{411E6FE2-198E-D95E-822E-696F65EDEC94}"/>
              </a:ext>
            </a:extLst>
          </p:cNvPr>
          <p:cNvSpPr/>
          <p:nvPr/>
        </p:nvSpPr>
        <p:spPr>
          <a:xfrm>
            <a:off x="609600" y="3787138"/>
            <a:ext cx="10972800" cy="60198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r>
              <a:rPr lang="en-US" sz="2000" dirty="0">
                <a:solidFill>
                  <a:schemeClr val="bg1"/>
                </a:solidFill>
              </a:rPr>
              <a:t>Use non-standard units of measurement which helps them understand the concept of measurement and the importance of consistency;  </a:t>
            </a:r>
            <a:endParaRPr lang="x-none" sz="2000" dirty="0">
              <a:solidFill>
                <a:schemeClr val="bg1"/>
              </a:solidFill>
              <a:effectLst>
                <a:outerShdw blurRad="228600" algn="ctr" rotWithShape="0">
                  <a:prstClr val="black">
                    <a:alpha val="53000"/>
                  </a:prstClr>
                </a:outerShdw>
              </a:effectLst>
            </a:endParaRPr>
          </a:p>
        </p:txBody>
      </p:sp>
      <p:sp>
        <p:nvSpPr>
          <p:cNvPr id="20" name="Rectangle: Rounded Corners 6">
            <a:extLst>
              <a:ext uri="{FF2B5EF4-FFF2-40B4-BE49-F238E27FC236}">
                <a16:creationId xmlns:a16="http://schemas.microsoft.com/office/drawing/2014/main" id="{411E6FE2-198E-D95E-822E-696F65EDEC94}"/>
              </a:ext>
            </a:extLst>
          </p:cNvPr>
          <p:cNvSpPr/>
          <p:nvPr/>
        </p:nvSpPr>
        <p:spPr>
          <a:xfrm>
            <a:off x="597877" y="5257800"/>
            <a:ext cx="10972800" cy="60198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r>
              <a:rPr lang="en-US" sz="2000" dirty="0">
                <a:solidFill>
                  <a:schemeClr val="bg1"/>
                </a:solidFill>
              </a:rPr>
              <a:t>Convert between units of measurements using the metric system for length, weight, and volume; </a:t>
            </a:r>
            <a:endParaRPr lang="x-none" sz="2000" dirty="0">
              <a:solidFill>
                <a:schemeClr val="bg1"/>
              </a:solidFill>
              <a:effectLst>
                <a:outerShdw blurRad="228600" algn="ctr" rotWithShape="0">
                  <a:prstClr val="black">
                    <a:alpha val="53000"/>
                  </a:prstClr>
                </a:outerShdw>
              </a:effectLst>
            </a:endParaRPr>
          </a:p>
        </p:txBody>
      </p:sp>
    </p:spTree>
    <p:extLst>
      <p:ext uri="{BB962C8B-B14F-4D97-AF65-F5344CB8AC3E}">
        <p14:creationId xmlns:p14="http://schemas.microsoft.com/office/powerpoint/2010/main" val="204027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sz="3200" dirty="0"/>
          </a:p>
          <a:p>
            <a:pPr marL="0" marR="0" lvl="0" indent="0">
              <a:lnSpc>
                <a:spcPct val="106000"/>
              </a:lnSpc>
              <a:spcBef>
                <a:spcPts val="0"/>
              </a:spcBef>
              <a:spcAft>
                <a:spcPts val="0"/>
              </a:spcAft>
              <a:buNone/>
            </a:pPr>
            <a:endParaRPr lang="en-US" dirty="0"/>
          </a:p>
          <a:p>
            <a:pPr marL="0" indent="0">
              <a:lnSpc>
                <a:spcPct val="106000"/>
              </a:lnSpc>
              <a:spcBef>
                <a:spcPts val="0"/>
              </a:spcBef>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Conversion of Units of Measurement</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35 Minutes</a:t>
            </a:r>
            <a:endParaRPr lang="x-none" dirty="0">
              <a:solidFill>
                <a:prstClr val="black"/>
              </a:solidFill>
            </a:endParaRPr>
          </a:p>
        </p:txBody>
      </p:sp>
      <p:pic>
        <p:nvPicPr>
          <p:cNvPr id="4098" name="Picture 2" descr="C:\Users\Modern Tech\Desktop\Assistant Mathematics AKU-IED\Final Versions\as.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19" t="10378" r="20328" b="6604"/>
          <a:stretch/>
        </p:blipFill>
        <p:spPr bwMode="auto">
          <a:xfrm>
            <a:off x="0" y="369277"/>
            <a:ext cx="1828800" cy="18352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2221218"/>
            <a:ext cx="9753600" cy="2348785"/>
          </a:xfrm>
          <a:prstGeom prst="rect">
            <a:avLst/>
          </a:prstGeom>
        </p:spPr>
        <p:txBody>
          <a:bodyPr wrap="square">
            <a:spAutoFit/>
          </a:bodyPr>
          <a:lstStyle/>
          <a:p>
            <a:pPr lvl="0">
              <a:lnSpc>
                <a:spcPct val="106000"/>
              </a:lnSpc>
            </a:pPr>
            <a:endParaRPr lang="en-US" sz="2800" dirty="0">
              <a:solidFill>
                <a:schemeClr val="bg1"/>
              </a:solidFill>
            </a:endParaRPr>
          </a:p>
          <a:p>
            <a:pPr lvl="0">
              <a:lnSpc>
                <a:spcPct val="106000"/>
              </a:lnSpc>
            </a:pPr>
            <a:r>
              <a:rPr lang="en-US" sz="2800" dirty="0">
                <a:solidFill>
                  <a:schemeClr val="bg1"/>
                </a:solidFill>
              </a:rPr>
              <a:t>6. Dr. Ahmed requires 5 milliliters (ml) of medication for each patient. The total medicine administered is 2 centiliters (cl). How many patients visited </a:t>
            </a:r>
            <a:r>
              <a:rPr lang="en-US" sz="2800" dirty="0" err="1">
                <a:solidFill>
                  <a:schemeClr val="bg1"/>
                </a:solidFill>
              </a:rPr>
              <a:t>Dr</a:t>
            </a:r>
            <a:r>
              <a:rPr lang="en-US" sz="2800" dirty="0">
                <a:solidFill>
                  <a:schemeClr val="bg1"/>
                </a:solidFill>
              </a:rPr>
              <a:t> Ahmed’s clinic?  </a:t>
            </a:r>
          </a:p>
        </p:txBody>
      </p:sp>
    </p:spTree>
    <p:extLst>
      <p:ext uri="{BB962C8B-B14F-4D97-AF65-F5344CB8AC3E}">
        <p14:creationId xmlns:p14="http://schemas.microsoft.com/office/powerpoint/2010/main" val="1865042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a:bodyPr>
          <a:lstStyle/>
          <a:p>
            <a:pPr marL="0" marR="0" lvl="0" indent="0">
              <a:lnSpc>
                <a:spcPct val="106000"/>
              </a:lnSpc>
              <a:spcBef>
                <a:spcPts val="0"/>
              </a:spcBef>
              <a:spcAft>
                <a:spcPts val="0"/>
              </a:spcAft>
              <a:buNone/>
            </a:pPr>
            <a:endParaRPr lang="en-US" sz="2000" dirty="0">
              <a:solidFill>
                <a:schemeClr val="bg1"/>
              </a:solidFill>
            </a:endParaRPr>
          </a:p>
          <a:p>
            <a:pPr marL="0" marR="0" lvl="0" indent="0">
              <a:lnSpc>
                <a:spcPct val="106000"/>
              </a:lnSpc>
              <a:spcBef>
                <a:spcPts val="0"/>
              </a:spcBef>
              <a:spcAft>
                <a:spcPts val="0"/>
              </a:spcAft>
              <a:buNone/>
            </a:pPr>
            <a:endParaRPr lang="en-US" sz="2000" dirty="0">
              <a:solidFill>
                <a:schemeClr val="bg1"/>
              </a:solidFill>
            </a:endParaRPr>
          </a:p>
          <a:p>
            <a:pPr marL="0" marR="0" lvl="0" indent="0">
              <a:lnSpc>
                <a:spcPct val="106000"/>
              </a:lnSpc>
              <a:spcBef>
                <a:spcPts val="0"/>
              </a:spcBef>
              <a:spcAft>
                <a:spcPts val="0"/>
              </a:spcAft>
              <a:buNone/>
            </a:pPr>
            <a:endParaRPr lang="en-US" sz="2000" dirty="0">
              <a:solidFill>
                <a:schemeClr val="bg1"/>
              </a:solidFill>
            </a:endParaRPr>
          </a:p>
          <a:p>
            <a:pPr marL="0" marR="0" lvl="0" indent="0">
              <a:lnSpc>
                <a:spcPct val="106000"/>
              </a:lnSpc>
              <a:spcBef>
                <a:spcPts val="0"/>
              </a:spcBef>
              <a:spcAft>
                <a:spcPts val="0"/>
              </a:spcAft>
              <a:buNone/>
            </a:pPr>
            <a:endParaRPr lang="en-US" sz="2800" dirty="0">
              <a:solidFill>
                <a:schemeClr val="bg1"/>
              </a:solidFill>
            </a:endParaRPr>
          </a:p>
          <a:p>
            <a:pPr marL="0" indent="0">
              <a:lnSpc>
                <a:spcPct val="106000"/>
              </a:lnSpc>
              <a:spcBef>
                <a:spcPts val="0"/>
              </a:spcBef>
              <a:buNone/>
            </a:pPr>
            <a:r>
              <a:rPr lang="en-US" dirty="0">
                <a:solidFill>
                  <a:schemeClr val="bg1"/>
                </a:solidFill>
                <a:effectLst/>
                <a:ea typeface="Calibri" panose="020F0502020204030204" pitchFamily="34" charset="0"/>
                <a:cs typeface="Arial" panose="020B0604020202020204" pitchFamily="34" charset="0"/>
              </a:rPr>
              <a:t>Task</a:t>
            </a:r>
          </a:p>
          <a:p>
            <a:pPr marL="0" indent="0">
              <a:lnSpc>
                <a:spcPct val="106000"/>
              </a:lnSpc>
              <a:spcBef>
                <a:spcPts val="0"/>
              </a:spcBef>
              <a:buNone/>
            </a:pPr>
            <a:r>
              <a:rPr lang="en-US" dirty="0">
                <a:solidFill>
                  <a:schemeClr val="bg1"/>
                </a:solidFill>
                <a:effectLst/>
                <a:ea typeface="Calibri" panose="020F0502020204030204" pitchFamily="34" charset="0"/>
                <a:cs typeface="Arial" panose="020B0604020202020204" pitchFamily="34" charset="0"/>
              </a:rPr>
              <a:t>Complete the table given in Annexure 5 by choosing appropriate unit of measurement and convert them into one of your choice</a:t>
            </a:r>
          </a:p>
          <a:p>
            <a:pPr marL="0" indent="0">
              <a:lnSpc>
                <a:spcPct val="106000"/>
              </a:lnSpc>
              <a:spcBef>
                <a:spcPts val="0"/>
              </a:spcBef>
              <a:buNone/>
            </a:pPr>
            <a:endParaRPr lang="en-US" dirty="0">
              <a:solidFill>
                <a:schemeClr val="bg1"/>
              </a:solidFill>
              <a:effectLst/>
              <a:ea typeface="Calibri" panose="020F0502020204030204" pitchFamily="34" charset="0"/>
              <a:cs typeface="Arial" panose="020B0604020202020204" pitchFamily="34" charset="0"/>
            </a:endParaRPr>
          </a:p>
          <a:p>
            <a:pPr marL="0" indent="0">
              <a:lnSpc>
                <a:spcPct val="106000"/>
              </a:lnSpc>
              <a:spcBef>
                <a:spcPts val="0"/>
              </a:spcBef>
              <a:buNone/>
            </a:pPr>
            <a:r>
              <a:rPr lang="en-US" dirty="0">
                <a:solidFill>
                  <a:schemeClr val="bg1"/>
                </a:solidFill>
                <a:effectLst/>
                <a:ea typeface="Calibri" panose="020F0502020204030204" pitchFamily="34" charset="0"/>
                <a:cs typeface="Arial" panose="020B0604020202020204" pitchFamily="34" charset="0"/>
              </a:rPr>
              <a:t>Share your responses and reflect on the activity that how this activity can help children in comprehend the concept and process of unit conversions</a:t>
            </a: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pPr algn="ctr"/>
            <a:r>
              <a:rPr lang="en-US" dirty="0"/>
              <a:t>Measurement in Real Life</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30 Minutes</a:t>
            </a:r>
            <a:endParaRPr lang="x-none" dirty="0">
              <a:solidFill>
                <a:prstClr val="black"/>
              </a:solidFill>
            </a:endParaRPr>
          </a:p>
        </p:txBody>
      </p:sp>
      <p:pic>
        <p:nvPicPr>
          <p:cNvPr id="4098" name="Picture 2" descr="C:\Users\Modern Tech\Desktop\Assistant Mathematics AKU-IED\Final Versions\as.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19" t="10378" r="20328" b="6604"/>
          <a:stretch/>
        </p:blipFill>
        <p:spPr bwMode="auto">
          <a:xfrm>
            <a:off x="0" y="369277"/>
            <a:ext cx="1828800" cy="18352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7680" y="2221218"/>
            <a:ext cx="10972800" cy="1369477"/>
          </a:xfrm>
          <a:prstGeom prst="rect">
            <a:avLst/>
          </a:prstGeom>
        </p:spPr>
        <p:txBody>
          <a:bodyPr wrap="square">
            <a:spAutoFit/>
          </a:bodyPr>
          <a:lstStyle/>
          <a:p>
            <a:pPr lvl="0">
              <a:lnSpc>
                <a:spcPct val="106000"/>
              </a:lnSpc>
            </a:pPr>
            <a:r>
              <a:rPr lang="en-US" sz="2800" dirty="0">
                <a:solidFill>
                  <a:schemeClr val="bg1"/>
                </a:solidFill>
              </a:rPr>
              <a:t>Discuss the importance of choosing appropriate units of measuring different objects in real life</a:t>
            </a:r>
          </a:p>
          <a:p>
            <a:pPr lvl="0">
              <a:lnSpc>
                <a:spcPct val="106000"/>
              </a:lnSpc>
            </a:pPr>
            <a:endParaRPr lang="en-US" sz="2400" dirty="0">
              <a:solidFill>
                <a:schemeClr val="bg1"/>
              </a:solidFill>
            </a:endParaRPr>
          </a:p>
        </p:txBody>
      </p:sp>
    </p:spTree>
    <p:extLst>
      <p:ext uri="{BB962C8B-B14F-4D97-AF65-F5344CB8AC3E}">
        <p14:creationId xmlns:p14="http://schemas.microsoft.com/office/powerpoint/2010/main" val="1166856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sz="3200" dirty="0"/>
          </a:p>
          <a:p>
            <a:pPr marL="0" marR="0" lvl="0" indent="0">
              <a:lnSpc>
                <a:spcPct val="106000"/>
              </a:lnSpc>
              <a:spcBef>
                <a:spcPts val="0"/>
              </a:spcBef>
              <a:spcAft>
                <a:spcPts val="0"/>
              </a:spcAft>
              <a:buNone/>
            </a:pPr>
            <a:endParaRPr lang="en-US" dirty="0"/>
          </a:p>
          <a:p>
            <a:pPr marL="0" indent="0">
              <a:lnSpc>
                <a:spcPct val="106000"/>
              </a:lnSpc>
              <a:spcBef>
                <a:spcPts val="0"/>
              </a:spcBef>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pPr algn="ctr"/>
            <a:r>
              <a:rPr lang="en-US" dirty="0"/>
              <a:t>Summary and Reflection</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10 Minutes</a:t>
            </a:r>
            <a:endParaRPr lang="x-none" dirty="0">
              <a:solidFill>
                <a:prstClr val="black"/>
              </a:solidFill>
            </a:endParaRPr>
          </a:p>
        </p:txBody>
      </p:sp>
      <p:pic>
        <p:nvPicPr>
          <p:cNvPr id="4098" name="Picture 2" descr="C:\Users\Modern Tech\Desktop\Assistant Mathematics AKU-IED\Final Versions\as.png"/>
          <p:cNvPicPr>
            <a:picLocks noChangeAspect="1" noChangeArrowheads="1"/>
          </p:cNvPicPr>
          <p:nvPr/>
        </p:nvPicPr>
        <p:blipFill rotWithShape="1">
          <a:blip r:embed="rId2">
            <a:extLst>
              <a:ext uri="{28A0092B-C50C-407E-A947-70E740481C1C}">
                <a14:useLocalDpi xmlns:a14="http://schemas.microsoft.com/office/drawing/2010/main" val="0"/>
              </a:ext>
            </a:extLst>
          </a:blip>
          <a:srcRect l="20119" t="10378" r="20328" b="6604"/>
          <a:stretch/>
        </p:blipFill>
        <p:spPr bwMode="auto">
          <a:xfrm>
            <a:off x="0" y="369277"/>
            <a:ext cx="1828800" cy="18352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7680" y="2221218"/>
            <a:ext cx="10972800" cy="4203138"/>
          </a:xfrm>
          <a:prstGeom prst="rect">
            <a:avLst/>
          </a:prstGeom>
        </p:spPr>
        <p:txBody>
          <a:bodyPr wrap="square">
            <a:spAutoFit/>
          </a:bodyPr>
          <a:lstStyle/>
          <a:p>
            <a:pPr lvl="0">
              <a:lnSpc>
                <a:spcPct val="106000"/>
              </a:lnSpc>
            </a:pPr>
            <a:r>
              <a:rPr lang="en-US" sz="2800" dirty="0">
                <a:solidFill>
                  <a:schemeClr val="bg1"/>
                </a:solidFill>
              </a:rPr>
              <a:t>Reflect on the following questions and share your thoughts with the whole class:</a:t>
            </a:r>
          </a:p>
          <a:p>
            <a:pPr lvl="0">
              <a:lnSpc>
                <a:spcPct val="106000"/>
              </a:lnSpc>
            </a:pPr>
            <a:endParaRPr lang="en-US" sz="2800" dirty="0">
              <a:solidFill>
                <a:schemeClr val="bg1"/>
              </a:solidFill>
            </a:endParaRPr>
          </a:p>
          <a:p>
            <a:pPr marL="914400" lvl="1" indent="-457200">
              <a:lnSpc>
                <a:spcPct val="106000"/>
              </a:lnSpc>
              <a:buFont typeface="Arial" pitchFamily="34" charset="0"/>
              <a:buChar char="•"/>
            </a:pPr>
            <a:r>
              <a:rPr lang="en-US" sz="2400" dirty="0">
                <a:solidFill>
                  <a:schemeClr val="bg1"/>
                </a:solidFill>
              </a:rPr>
              <a:t>What are some real-life examples where you need to choose the correct unit of measurement? </a:t>
            </a:r>
          </a:p>
          <a:p>
            <a:pPr marL="914400" lvl="1" indent="-457200">
              <a:lnSpc>
                <a:spcPct val="106000"/>
              </a:lnSpc>
              <a:buFont typeface="Arial" pitchFamily="34" charset="0"/>
              <a:buChar char="•"/>
            </a:pPr>
            <a:r>
              <a:rPr lang="en-US" sz="2400" dirty="0">
                <a:solidFill>
                  <a:schemeClr val="bg1"/>
                </a:solidFill>
              </a:rPr>
              <a:t>Which units of measurement were most familiar to you, and which were new or challenging? </a:t>
            </a:r>
          </a:p>
          <a:p>
            <a:pPr marL="914400" lvl="1" indent="-457200">
              <a:lnSpc>
                <a:spcPct val="106000"/>
              </a:lnSpc>
              <a:buFont typeface="Arial" pitchFamily="34" charset="0"/>
              <a:buChar char="•"/>
            </a:pPr>
            <a:r>
              <a:rPr lang="en-US" sz="2400" dirty="0">
                <a:solidFill>
                  <a:schemeClr val="bg1"/>
                </a:solidFill>
              </a:rPr>
              <a:t>How did you approach converting units? Was there a particular conversion that was tricky?  </a:t>
            </a:r>
          </a:p>
          <a:p>
            <a:pPr lvl="0">
              <a:lnSpc>
                <a:spcPct val="106000"/>
              </a:lnSpc>
            </a:pPr>
            <a:endParaRPr lang="en-US" sz="2400" dirty="0">
              <a:solidFill>
                <a:schemeClr val="bg1"/>
              </a:solidFill>
            </a:endParaRPr>
          </a:p>
        </p:txBody>
      </p:sp>
    </p:spTree>
    <p:extLst>
      <p:ext uri="{BB962C8B-B14F-4D97-AF65-F5344CB8AC3E}">
        <p14:creationId xmlns:p14="http://schemas.microsoft.com/office/powerpoint/2010/main" val="1166856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C6D96E-0AB3-9FBC-4A53-80F28F69CC0F}"/>
              </a:ext>
            </a:extLst>
          </p:cNvPr>
          <p:cNvPicPr>
            <a:picLocks noChangeAspect="1"/>
          </p:cNvPicPr>
          <p:nvPr/>
        </p:nvPicPr>
        <p:blipFill>
          <a:blip r:embed="rId2"/>
          <a:stretch>
            <a:fillRect/>
          </a:stretch>
        </p:blipFill>
        <p:spPr>
          <a:xfrm>
            <a:off x="5181600" y="2514600"/>
            <a:ext cx="2010056" cy="2000529"/>
          </a:xfrm>
          <a:prstGeom prst="rect">
            <a:avLst/>
          </a:prstGeom>
        </p:spPr>
      </p:pic>
    </p:spTree>
    <p:extLst>
      <p:ext uri="{BB962C8B-B14F-4D97-AF65-F5344CB8AC3E}">
        <p14:creationId xmlns:p14="http://schemas.microsoft.com/office/powerpoint/2010/main" val="2239805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71FDF9-787D-E03B-D9F9-55F268888A01}"/>
              </a:ext>
            </a:extLst>
          </p:cNvPr>
          <p:cNvPicPr>
            <a:picLocks noChangeAspect="1"/>
          </p:cNvPicPr>
          <p:nvPr/>
        </p:nvPicPr>
        <p:blipFill>
          <a:blip r:embed="rId2"/>
          <a:stretch>
            <a:fillRect/>
          </a:stretch>
        </p:blipFill>
        <p:spPr>
          <a:xfrm>
            <a:off x="0" y="2514600"/>
            <a:ext cx="12192000" cy="2174130"/>
          </a:xfrm>
          <a:prstGeom prst="rect">
            <a:avLst/>
          </a:prstGeom>
        </p:spPr>
      </p:pic>
    </p:spTree>
    <p:extLst>
      <p:ext uri="{BB962C8B-B14F-4D97-AF65-F5344CB8AC3E}">
        <p14:creationId xmlns:p14="http://schemas.microsoft.com/office/powerpoint/2010/main" val="247312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158778"/>
            <a:ext cx="10972800" cy="4013422"/>
          </a:xfrm>
        </p:spPr>
        <p:txBody>
          <a:bodyPr>
            <a:normAutofit fontScale="92500" lnSpcReduction="20000"/>
          </a:bodyPr>
          <a:lstStyle/>
          <a:p>
            <a:pPr marL="0" marR="0" lvl="0" indent="0">
              <a:lnSpc>
                <a:spcPct val="150000"/>
              </a:lnSpc>
              <a:spcBef>
                <a:spcPts val="0"/>
              </a:spcBef>
              <a:spcAft>
                <a:spcPts val="0"/>
              </a:spcAft>
              <a:buNone/>
            </a:pPr>
            <a:r>
              <a:rPr lang="en-US" sz="3200" dirty="0">
                <a:solidFill>
                  <a:schemeClr val="bg1"/>
                </a:solidFill>
                <a:effectLst/>
                <a:ea typeface="Calibri" panose="020F0502020204030204" pitchFamily="34" charset="0"/>
                <a:cs typeface="Arial" panose="020B0604020202020204" pitchFamily="34" charset="0"/>
              </a:rPr>
              <a:t>Task: </a:t>
            </a:r>
          </a:p>
          <a:p>
            <a:pPr marL="0" marR="0" lvl="0" indent="0">
              <a:lnSpc>
                <a:spcPct val="150000"/>
              </a:lnSpc>
              <a:spcBef>
                <a:spcPts val="0"/>
              </a:spcBef>
              <a:spcAft>
                <a:spcPts val="0"/>
              </a:spcAft>
              <a:buNone/>
            </a:pPr>
            <a:r>
              <a:rPr lang="en-US" sz="2800" dirty="0">
                <a:solidFill>
                  <a:schemeClr val="bg1"/>
                </a:solidFill>
                <a:effectLst/>
                <a:ea typeface="Calibri" panose="020F0502020204030204" pitchFamily="34" charset="0"/>
                <a:cs typeface="Arial" panose="020B0604020202020204" pitchFamily="34" charset="0"/>
              </a:rPr>
              <a:t>With reference to the interview you have conducted discuss within your group and then share:</a:t>
            </a:r>
          </a:p>
          <a:p>
            <a:pPr>
              <a:lnSpc>
                <a:spcPct val="150000"/>
              </a:lnSpc>
              <a:spcBef>
                <a:spcPts val="0"/>
              </a:spcBef>
            </a:pPr>
            <a:r>
              <a:rPr lang="en-US" sz="2800" dirty="0">
                <a:solidFill>
                  <a:schemeClr val="bg1"/>
                </a:solidFill>
                <a:effectLst/>
                <a:ea typeface="Calibri" panose="020F0502020204030204" pitchFamily="34" charset="0"/>
                <a:cs typeface="Arial" panose="020B0604020202020204" pitchFamily="34" charset="0"/>
              </a:rPr>
              <a:t>How do these professionals determine angles without using formal measuring tools, like protractors?</a:t>
            </a:r>
          </a:p>
          <a:p>
            <a:pPr>
              <a:lnSpc>
                <a:spcPct val="150000"/>
              </a:lnSpc>
              <a:spcBef>
                <a:spcPts val="0"/>
              </a:spcBef>
            </a:pPr>
            <a:r>
              <a:rPr lang="en-US" sz="2800" dirty="0">
                <a:solidFill>
                  <a:schemeClr val="bg1"/>
                </a:solidFill>
                <a:effectLst/>
                <a:ea typeface="Calibri" panose="020F0502020204030204" pitchFamily="34" charset="0"/>
                <a:cs typeface="Arial" panose="020B0604020202020204" pitchFamily="34" charset="0"/>
              </a:rPr>
              <a:t>What challenges might arise if angles are not measured or estimated correctly while exploring angles in school curriculum?</a:t>
            </a:r>
          </a:p>
          <a:p>
            <a:pPr marL="0" marR="0" lvl="0" indent="0">
              <a:lnSpc>
                <a:spcPct val="150000"/>
              </a:lnSpc>
              <a:spcBef>
                <a:spcPts val="0"/>
              </a:spcBef>
              <a:spcAft>
                <a:spcPts val="0"/>
              </a:spcAft>
              <a:buNone/>
            </a:pPr>
            <a:endParaRPr lang="en-US" sz="2800" dirty="0">
              <a:solidFill>
                <a:schemeClr val="bg1"/>
              </a:solidFill>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endParaRPr lang="en-US" sz="2900" dirty="0">
              <a:solidFill>
                <a:schemeClr val="bg1"/>
              </a:solidFill>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endParaRPr lang="en-US" sz="2900" dirty="0">
              <a:solidFill>
                <a:schemeClr val="bg1"/>
              </a:solidFill>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endParaRPr lang="en-US" sz="2800" dirty="0">
              <a:solidFill>
                <a:schemeClr val="bg1"/>
              </a:solidFill>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endParaRPr lang="en-US" sz="2800" dirty="0">
              <a:solidFill>
                <a:schemeClr val="bg1"/>
              </a:solidFill>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15 Minutes</a:t>
            </a:r>
            <a:endParaRPr lang="x-none" dirty="0">
              <a:solidFill>
                <a:schemeClr val="bg1"/>
              </a:solidFill>
            </a:endParaRPr>
          </a:p>
        </p:txBody>
      </p:sp>
      <p:pic>
        <p:nvPicPr>
          <p:cNvPr id="2050" name="Picture 2" descr="C:\Users\Modern Tech\Desktop\Assistant Mathematics AKU-IED\Final Versions\11707235-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69631" y="596412"/>
            <a:ext cx="1466850" cy="14668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438399" y="789368"/>
            <a:ext cx="7244479" cy="1080938"/>
          </a:xfrm>
        </p:spPr>
        <p:txBody>
          <a:bodyPr/>
          <a:lstStyle/>
          <a:p>
            <a:r>
              <a:rPr lang="en-US" dirty="0"/>
              <a:t>Homework Task Discussion</a:t>
            </a:r>
            <a:endParaRPr lang="x-none" dirty="0"/>
          </a:p>
        </p:txBody>
      </p:sp>
    </p:spTree>
    <p:extLst>
      <p:ext uri="{BB962C8B-B14F-4D97-AF65-F5344CB8AC3E}">
        <p14:creationId xmlns:p14="http://schemas.microsoft.com/office/powerpoint/2010/main" val="310043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gn="ctr">
              <a:lnSpc>
                <a:spcPct val="106000"/>
              </a:lnSpc>
              <a:spcBef>
                <a:spcPts val="0"/>
              </a:spcBef>
              <a:spcAft>
                <a:spcPts val="0"/>
              </a:spcAft>
              <a:buNone/>
            </a:pPr>
            <a:endParaRPr lang="en-US" sz="4000" dirty="0">
              <a:solidFill>
                <a:schemeClr val="bg1"/>
              </a:solidFill>
              <a:effectLst/>
              <a:ea typeface="Calibri" panose="020F0502020204030204" pitchFamily="34" charset="0"/>
              <a:cs typeface="Arial" panose="020B0604020202020204" pitchFamily="34" charset="0"/>
            </a:endParaRPr>
          </a:p>
          <a:p>
            <a:pPr marL="0" marR="0" lvl="0" indent="0" algn="ctr">
              <a:lnSpc>
                <a:spcPct val="106000"/>
              </a:lnSpc>
              <a:spcBef>
                <a:spcPts val="0"/>
              </a:spcBef>
              <a:spcAft>
                <a:spcPts val="0"/>
              </a:spcAft>
              <a:buNone/>
            </a:pPr>
            <a:endParaRPr lang="en-US" sz="4000" dirty="0">
              <a:solidFill>
                <a:schemeClr val="bg1"/>
              </a:solidFill>
              <a:effectLst/>
              <a:ea typeface="Calibri" panose="020F0502020204030204" pitchFamily="34" charset="0"/>
              <a:cs typeface="Arial" panose="020B0604020202020204" pitchFamily="34" charset="0"/>
            </a:endParaRPr>
          </a:p>
          <a:p>
            <a:pPr marL="0" marR="0" lvl="0" indent="0" algn="ctr">
              <a:lnSpc>
                <a:spcPct val="106000"/>
              </a:lnSpc>
              <a:spcBef>
                <a:spcPts val="0"/>
              </a:spcBef>
              <a:spcAft>
                <a:spcPts val="0"/>
              </a:spcAft>
              <a:buNone/>
            </a:pPr>
            <a:endParaRPr lang="en-US" sz="4000" dirty="0">
              <a:solidFill>
                <a:schemeClr val="bg1"/>
              </a:solidFill>
              <a:effectLst/>
              <a:ea typeface="Calibri" panose="020F0502020204030204" pitchFamily="34" charset="0"/>
              <a:cs typeface="Arial" panose="020B0604020202020204" pitchFamily="34" charset="0"/>
            </a:endParaRPr>
          </a:p>
          <a:p>
            <a:pPr marL="0" marR="0" lvl="0" indent="0" algn="ctr">
              <a:lnSpc>
                <a:spcPct val="106000"/>
              </a:lnSpc>
              <a:spcBef>
                <a:spcPts val="0"/>
              </a:spcBef>
              <a:spcAft>
                <a:spcPts val="0"/>
              </a:spcAft>
              <a:buNone/>
            </a:pPr>
            <a:r>
              <a:rPr lang="en-US" sz="4000" dirty="0">
                <a:solidFill>
                  <a:schemeClr val="bg1"/>
                </a:solidFill>
                <a:effectLst/>
                <a:ea typeface="Calibri" panose="020F0502020204030204" pitchFamily="34" charset="0"/>
                <a:cs typeface="Arial" panose="020B0604020202020204" pitchFamily="34" charset="0"/>
              </a:rPr>
              <a:t>                     </a:t>
            </a:r>
            <a:r>
              <a:rPr lang="en-US" sz="5400" dirty="0">
                <a:solidFill>
                  <a:schemeClr val="bg1"/>
                </a:solidFill>
                <a:effectLst/>
                <a:ea typeface="Calibri" panose="020F0502020204030204" pitchFamily="34" charset="0"/>
                <a:cs typeface="Arial" panose="020B0604020202020204" pitchFamily="34" charset="0"/>
              </a:rPr>
              <a:t>Angles</a:t>
            </a:r>
          </a:p>
          <a:p>
            <a:pPr marL="0" marR="0" lvl="0" indent="0" algn="ctr">
              <a:lnSpc>
                <a:spcPct val="106000"/>
              </a:lnSpc>
              <a:spcBef>
                <a:spcPts val="0"/>
              </a:spcBef>
              <a:spcAft>
                <a:spcPts val="0"/>
              </a:spcAft>
              <a:buNone/>
            </a:pPr>
            <a:endParaRPr lang="en-US" sz="40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609600" y="876851"/>
            <a:ext cx="8229600" cy="1080938"/>
          </a:xfrm>
        </p:spPr>
        <p:txBody>
          <a:bodyPr/>
          <a:lstStyle/>
          <a:p>
            <a:r>
              <a:rPr lang="en-US" dirty="0"/>
              <a:t>Part A: Developing Geometric Thinking</a:t>
            </a:r>
            <a:endParaRPr lang="x-none" dirty="0"/>
          </a:p>
        </p:txBody>
      </p:sp>
      <p:pic>
        <p:nvPicPr>
          <p:cNvPr id="2050" name="Picture 2" descr="C:\Users\Modern Tech\Desktop\Assistant Mathematics AKU-IED\Final Versions\jpg-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9113" y="2514600"/>
            <a:ext cx="3930781"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9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indent="0">
              <a:lnSpc>
                <a:spcPct val="106000"/>
              </a:lnSpc>
              <a:spcBef>
                <a:spcPts val="0"/>
              </a:spcBef>
              <a:buNone/>
            </a:pPr>
            <a:r>
              <a:rPr lang="en-US" dirty="0">
                <a:effectLst/>
                <a:ea typeface="Calibri" panose="020F0502020204030204" pitchFamily="34" charset="0"/>
                <a:cs typeface="Arial" panose="020B0604020202020204" pitchFamily="34" charset="0"/>
              </a:rPr>
              <a:t>                </a:t>
            </a:r>
          </a:p>
          <a:p>
            <a:pPr marL="0" indent="0">
              <a:lnSpc>
                <a:spcPct val="106000"/>
              </a:lnSpc>
              <a:spcBef>
                <a:spcPts val="0"/>
              </a:spcBef>
              <a:buNone/>
            </a:pPr>
            <a:r>
              <a:rPr lang="en-US" dirty="0">
                <a:effectLst/>
                <a:ea typeface="Calibri" panose="020F0502020204030204" pitchFamily="34" charset="0"/>
                <a:cs typeface="Arial" panose="020B0604020202020204" pitchFamily="34" charset="0"/>
              </a:rPr>
              <a:t>  </a:t>
            </a:r>
            <a:endParaRPr lang="en-US" dirty="0"/>
          </a:p>
          <a:p>
            <a:pPr marL="0" indent="0">
              <a:lnSpc>
                <a:spcPct val="106000"/>
              </a:lnSpc>
              <a:spcBef>
                <a:spcPts val="0"/>
              </a:spcBef>
              <a:buNone/>
            </a:pPr>
            <a:r>
              <a:rPr lang="en-US" dirty="0"/>
              <a:t> </a:t>
            </a: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r>
              <a:rPr lang="en-US" dirty="0">
                <a:effectLst/>
                <a:ea typeface="Calibri" panose="020F0502020204030204" pitchFamily="34" charset="0"/>
                <a:cs typeface="Arial" panose="020B0604020202020204" pitchFamily="34" charset="0"/>
              </a:rPr>
              <a:t>                          </a:t>
            </a: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738384" y="685800"/>
            <a:ext cx="7244479" cy="1080938"/>
          </a:xfrm>
        </p:spPr>
        <p:txBody>
          <a:bodyPr>
            <a:normAutofit fontScale="90000"/>
          </a:bodyPr>
          <a:lstStyle/>
          <a:p>
            <a:pPr lvl="0"/>
            <a:br>
              <a:rPr lang="en-US" dirty="0"/>
            </a:br>
            <a:r>
              <a:rPr lang="en-US" dirty="0"/>
              <a:t>Pre-Assessment – Concept of Angle</a:t>
            </a:r>
            <a:br>
              <a:rPr lang="en-US" dirty="0"/>
            </a:br>
            <a:r>
              <a:rPr lang="en-US" dirty="0"/>
              <a:t>A. </a:t>
            </a:r>
            <a:r>
              <a:rPr lang="en-US" dirty="0">
                <a:ea typeface="Calibri" panose="020F0502020204030204" pitchFamily="34" charset="0"/>
                <a:cs typeface="Arial" panose="020B0604020202020204" pitchFamily="34" charset="0"/>
              </a:rPr>
              <a:t>Is </a:t>
            </a:r>
            <a:r>
              <a:rPr lang="en-US" dirty="0" err="1">
                <a:ea typeface="Calibri" panose="020F0502020204030204" pitchFamily="34" charset="0"/>
                <a:cs typeface="Arial" panose="020B0604020202020204" pitchFamily="34" charset="0"/>
              </a:rPr>
              <a:t>Kaif’s</a:t>
            </a:r>
            <a:r>
              <a:rPr lang="en-US" dirty="0">
                <a:ea typeface="Calibri" panose="020F0502020204030204" pitchFamily="34" charset="0"/>
                <a:cs typeface="Arial" panose="020B0604020202020204" pitchFamily="34" charset="0"/>
              </a:rPr>
              <a:t> thinking appropriate?</a:t>
            </a:r>
            <a:br>
              <a:rPr lang="en-US" dirty="0">
                <a:ea typeface="Calibri" panose="020F0502020204030204" pitchFamily="34" charset="0"/>
                <a:cs typeface="Arial" panose="020B0604020202020204" pitchFamily="34" charset="0"/>
              </a:rPr>
            </a:b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10 Minutes</a:t>
            </a:r>
            <a:endParaRPr lang="x-none"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221" y="2399285"/>
            <a:ext cx="9151034" cy="3772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992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indent="0">
              <a:lnSpc>
                <a:spcPct val="106000"/>
              </a:lnSpc>
              <a:spcBef>
                <a:spcPts val="0"/>
              </a:spcBef>
              <a:buNone/>
            </a:pPr>
            <a:endParaRPr lang="en-US" dirty="0">
              <a:effectLst/>
              <a:ea typeface="Calibri" panose="020F0502020204030204" pitchFamily="34" charset="0"/>
              <a:cs typeface="Arial" panose="020B0604020202020204" pitchFamily="34" charset="0"/>
            </a:endParaRPr>
          </a:p>
          <a:p>
            <a:pPr marL="0" indent="0">
              <a:lnSpc>
                <a:spcPct val="106000"/>
              </a:lnSpc>
              <a:spcBef>
                <a:spcPts val="0"/>
              </a:spcBef>
              <a:buNone/>
            </a:pPr>
            <a:endParaRPr lang="en-US" dirty="0">
              <a:effectLst/>
              <a:ea typeface="Calibri" panose="020F0502020204030204" pitchFamily="34" charset="0"/>
              <a:cs typeface="Arial" panose="020B0604020202020204" pitchFamily="34" charset="0"/>
            </a:endParaRPr>
          </a:p>
          <a:p>
            <a:pPr marL="0" indent="0">
              <a:lnSpc>
                <a:spcPct val="106000"/>
              </a:lnSpc>
              <a:spcBef>
                <a:spcPts val="0"/>
              </a:spcBef>
              <a:buNone/>
            </a:pPr>
            <a:endParaRPr lang="en-US" dirty="0">
              <a:effectLst/>
              <a:ea typeface="Calibri" panose="020F0502020204030204" pitchFamily="34" charset="0"/>
              <a:cs typeface="Arial" panose="020B0604020202020204" pitchFamily="34" charset="0"/>
            </a:endParaRPr>
          </a:p>
          <a:p>
            <a:pPr marL="0" indent="0">
              <a:lnSpc>
                <a:spcPct val="106000"/>
              </a:lnSpc>
              <a:spcBef>
                <a:spcPts val="0"/>
              </a:spcBef>
              <a:buNone/>
            </a:pPr>
            <a:r>
              <a:rPr lang="en-US" dirty="0"/>
              <a:t> </a:t>
            </a: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738384" y="685800"/>
            <a:ext cx="7244479" cy="1080938"/>
          </a:xfrm>
        </p:spPr>
        <p:txBody>
          <a:bodyPr/>
          <a:lstStyle/>
          <a:p>
            <a:r>
              <a:rPr lang="en-US" dirty="0"/>
              <a:t>Pre-Assessment</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10 Minutes</a:t>
            </a:r>
            <a:endParaRPr lang="x-none" dirty="0">
              <a:solidFill>
                <a:schemeClr val="bg1"/>
              </a:solidFill>
            </a:endParaRPr>
          </a:p>
        </p:txBody>
      </p:sp>
      <mc:AlternateContent xmlns:mc="http://schemas.openxmlformats.org/markup-compatibility/2006" xmlns:a14="http://schemas.microsoft.com/office/drawing/2010/main">
        <mc:Choice Requires="a14">
          <p:sp>
            <p:nvSpPr>
              <p:cNvPr id="2" name="Cloud Callout 1"/>
              <p:cNvSpPr/>
              <p:nvPr/>
            </p:nvSpPr>
            <p:spPr>
              <a:xfrm>
                <a:off x="2438400" y="2514600"/>
                <a:ext cx="5486400" cy="3657600"/>
              </a:xfrm>
              <a:prstGeom prst="cloud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Calibri" panose="020F0502020204030204" pitchFamily="34" charset="0"/>
                    <a:cs typeface="Arial" panose="020B0604020202020204" pitchFamily="34" charset="0"/>
                  </a:rPr>
                  <a:t>le </a:t>
                </a:r>
                <a:r>
                  <a:rPr lang="en-US" sz="2800" dirty="0">
                    <a:solidFill>
                      <a:schemeClr val="bg1"/>
                    </a:solidFill>
                    <a:ea typeface="Calibri" panose="020F0502020204030204" pitchFamily="34" charset="0"/>
                    <a:cs typeface="Arial" panose="020B0604020202020204" pitchFamily="34" charset="0"/>
                  </a:rPr>
                  <a:t>Why angle at a point is </a:t>
                </a:r>
                <a14:m>
                  <m:oMath xmlns:m="http://schemas.openxmlformats.org/officeDocument/2006/math">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a:rPr>
                          <m:t>360</m:t>
                        </m:r>
                      </m:e>
                      <m:sup>
                        <m:r>
                          <a:rPr lang="en-US" sz="2800" i="1">
                            <a:solidFill>
                              <a:schemeClr val="bg1"/>
                            </a:solidFill>
                            <a:latin typeface="Cambria Math"/>
                          </a:rPr>
                          <m:t>0</m:t>
                        </m:r>
                      </m:sup>
                    </m:sSup>
                  </m:oMath>
                </a14:m>
                <a:r>
                  <a:rPr lang="en-US" sz="2800" dirty="0">
                    <a:solidFill>
                      <a:schemeClr val="bg1"/>
                    </a:solidFill>
                    <a:ea typeface="Calibri" panose="020F0502020204030204" pitchFamily="34" charset="0"/>
                    <a:cs typeface="Arial" panose="020B0604020202020204" pitchFamily="34" charset="0"/>
                  </a:rPr>
                  <a:t> and not any other number such as </a:t>
                </a:r>
                <a14:m>
                  <m:oMath xmlns:m="http://schemas.openxmlformats.org/officeDocument/2006/math">
                    <m:sSup>
                      <m:sSupPr>
                        <m:ctrlPr>
                          <a:rPr lang="en-US" sz="2800" i="1">
                            <a:solidFill>
                              <a:schemeClr val="bg1"/>
                            </a:solidFill>
                            <a:latin typeface="Cambria Math" panose="02040503050406030204" pitchFamily="18" charset="0"/>
                          </a:rPr>
                        </m:ctrlPr>
                      </m:sSupPr>
                      <m:e>
                        <m:r>
                          <a:rPr lang="en-US" sz="2800" i="1">
                            <a:solidFill>
                              <a:schemeClr val="bg1"/>
                            </a:solidFill>
                            <a:latin typeface="Cambria Math"/>
                          </a:rPr>
                          <m:t>100</m:t>
                        </m:r>
                      </m:e>
                      <m:sup>
                        <m:r>
                          <a:rPr lang="en-US" sz="2800" i="1">
                            <a:solidFill>
                              <a:schemeClr val="bg1"/>
                            </a:solidFill>
                            <a:latin typeface="Cambria Math"/>
                          </a:rPr>
                          <m:t>0</m:t>
                        </m:r>
                      </m:sup>
                    </m:sSup>
                  </m:oMath>
                </a14:m>
                <a:r>
                  <a:rPr lang="en-US" sz="2800" dirty="0">
                    <a:solidFill>
                      <a:schemeClr val="bg1"/>
                    </a:solidFill>
                    <a:ea typeface="Calibri" panose="020F0502020204030204" pitchFamily="34" charset="0"/>
                    <a:cs typeface="Arial" panose="020B0604020202020204" pitchFamily="34" charset="0"/>
                  </a:rPr>
                  <a:t> ?</a:t>
                </a:r>
                <a:endParaRPr lang="en-US" sz="2800" dirty="0">
                  <a:solidFill>
                    <a:schemeClr val="bg1"/>
                  </a:solidFill>
                </a:endParaRPr>
              </a:p>
            </p:txBody>
          </p:sp>
        </mc:Choice>
        <mc:Fallback xmlns="">
          <p:sp>
            <p:nvSpPr>
              <p:cNvPr id="2" name="Cloud Callout 1"/>
              <p:cNvSpPr>
                <a:spLocks noRot="1" noChangeAspect="1" noMove="1" noResize="1" noEditPoints="1" noAdjustHandles="1" noChangeArrowheads="1" noChangeShapeType="1" noTextEdit="1"/>
              </p:cNvSpPr>
              <p:nvPr/>
            </p:nvSpPr>
            <p:spPr>
              <a:xfrm>
                <a:off x="2438400" y="2514600"/>
                <a:ext cx="5486400" cy="3657600"/>
              </a:xfrm>
              <a:prstGeom prst="cloudCallou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820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a:bodyPr>
          <a:lstStyle/>
          <a:p>
            <a:pPr marL="0" indent="0">
              <a:lnSpc>
                <a:spcPct val="106000"/>
              </a:lnSpc>
              <a:spcBef>
                <a:spcPts val="0"/>
              </a:spcBef>
              <a:buNone/>
            </a:pPr>
            <a:endParaRPr lang="en-US" dirty="0">
              <a:solidFill>
                <a:schemeClr val="bg1"/>
              </a:solidFill>
              <a:effectLst/>
              <a:ea typeface="Calibri" panose="020F0502020204030204" pitchFamily="34" charset="0"/>
              <a:cs typeface="Arial" panose="020B0604020202020204" pitchFamily="34" charset="0"/>
            </a:endParaRPr>
          </a:p>
          <a:p>
            <a:pPr marL="0" indent="0">
              <a:lnSpc>
                <a:spcPct val="106000"/>
              </a:lnSpc>
              <a:spcBef>
                <a:spcPts val="0"/>
              </a:spcBef>
              <a:buNone/>
            </a:pPr>
            <a:endParaRPr lang="en-US" dirty="0">
              <a:solidFill>
                <a:schemeClr val="bg1"/>
              </a:solidFill>
              <a:effectLst/>
              <a:ea typeface="Calibri" panose="020F0502020204030204" pitchFamily="34" charset="0"/>
              <a:cs typeface="Arial" panose="020B0604020202020204" pitchFamily="34" charset="0"/>
            </a:endParaRPr>
          </a:p>
          <a:p>
            <a:pPr marL="0" indent="0">
              <a:lnSpc>
                <a:spcPct val="106000"/>
              </a:lnSpc>
              <a:spcBef>
                <a:spcPts val="0"/>
              </a:spcBef>
              <a:buNone/>
            </a:pPr>
            <a:r>
              <a:rPr lang="en-US" dirty="0">
                <a:solidFill>
                  <a:schemeClr val="bg1"/>
                </a:solidFill>
                <a:effectLst/>
                <a:ea typeface="Calibri" panose="020F0502020204030204" pitchFamily="34" charset="0"/>
                <a:cs typeface="Arial" panose="020B0604020202020204" pitchFamily="34" charset="0"/>
              </a:rPr>
              <a:t>Let’s watch a video</a:t>
            </a:r>
          </a:p>
          <a:p>
            <a:pPr marL="0" indent="0">
              <a:lnSpc>
                <a:spcPct val="106000"/>
              </a:lnSpc>
              <a:spcBef>
                <a:spcPts val="0"/>
              </a:spcBef>
              <a:buNone/>
            </a:pPr>
            <a:r>
              <a:rPr lang="en-US" dirty="0">
                <a:solidFill>
                  <a:schemeClr val="bg1"/>
                </a:solidFill>
              </a:rPr>
              <a:t>https://www.youtube.com/watch?v=WzkW3P7HPvs</a:t>
            </a:r>
            <a:r>
              <a:rPr lang="en-US" dirty="0">
                <a:solidFill>
                  <a:schemeClr val="bg1"/>
                </a:solidFill>
                <a:effectLst/>
                <a:ea typeface="Calibri" panose="020F0502020204030204" pitchFamily="34" charset="0"/>
                <a:cs typeface="Arial" panose="020B0604020202020204" pitchFamily="34" charset="0"/>
              </a:rPr>
              <a:t>  </a:t>
            </a:r>
            <a:endParaRPr lang="en-US" dirty="0">
              <a:solidFill>
                <a:schemeClr val="bg1"/>
              </a:solidFill>
            </a:endParaRPr>
          </a:p>
          <a:p>
            <a:pPr marL="0" indent="0">
              <a:lnSpc>
                <a:spcPct val="106000"/>
              </a:lnSpc>
              <a:spcBef>
                <a:spcPts val="0"/>
              </a:spcBef>
              <a:buNone/>
            </a:pPr>
            <a:r>
              <a:rPr lang="en-US" dirty="0">
                <a:solidFill>
                  <a:schemeClr val="bg1"/>
                </a:solidFill>
              </a:rPr>
              <a:t> </a:t>
            </a:r>
          </a:p>
          <a:p>
            <a:pPr marL="0" marR="0" lvl="0" indent="0">
              <a:lnSpc>
                <a:spcPct val="106000"/>
              </a:lnSpc>
              <a:spcBef>
                <a:spcPts val="0"/>
              </a:spcBef>
              <a:spcAft>
                <a:spcPts val="0"/>
              </a:spcAft>
              <a:buNone/>
            </a:pPr>
            <a:endParaRPr lang="en-US" dirty="0">
              <a:solidFill>
                <a:schemeClr val="bg1"/>
              </a:solidFill>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solidFill>
                <a:schemeClr val="bg1"/>
              </a:solidFill>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solidFill>
                <a:schemeClr val="bg1"/>
              </a:solidFill>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solidFill>
                <a:schemeClr val="bg1"/>
              </a:solidFill>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solidFill>
                <a:schemeClr val="bg1"/>
              </a:solidFill>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solidFill>
                <a:schemeClr val="bg1"/>
              </a:solidFill>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solidFill>
                <a:schemeClr val="bg1"/>
              </a:solidFill>
              <a:effectLst/>
              <a:ea typeface="Calibri" panose="020F0502020204030204" pitchFamily="34" charset="0"/>
              <a:cs typeface="Arial" panose="020B0604020202020204" pitchFamily="34" charset="0"/>
            </a:endParaRPr>
          </a:p>
          <a:p>
            <a:pPr marL="457200" marR="0" lvl="0" indent="-457200">
              <a:lnSpc>
                <a:spcPct val="106000"/>
              </a:lnSpc>
              <a:spcBef>
                <a:spcPts val="0"/>
              </a:spcBef>
              <a:spcAft>
                <a:spcPts val="0"/>
              </a:spcAft>
              <a:buAutoNum type="arabicParenR"/>
            </a:pPr>
            <a:endParaRPr lang="en-US" sz="24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738384" y="685800"/>
            <a:ext cx="7244479" cy="1080938"/>
          </a:xfrm>
        </p:spPr>
        <p:txBody>
          <a:bodyPr/>
          <a:lstStyle/>
          <a:p>
            <a:r>
              <a:rPr lang="en-US" dirty="0"/>
              <a:t>Pre-Assessment</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10 Minutes</a:t>
            </a:r>
            <a:endParaRPr lang="x-none" dirty="0">
              <a:solidFill>
                <a:schemeClr val="bg1"/>
              </a:solidFill>
            </a:endParaRPr>
          </a:p>
        </p:txBody>
      </p:sp>
    </p:spTree>
    <p:extLst>
      <p:ext uri="{BB962C8B-B14F-4D97-AF65-F5344CB8AC3E}">
        <p14:creationId xmlns:p14="http://schemas.microsoft.com/office/powerpoint/2010/main" val="206335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Custom 1">
      <a:majorFont>
        <a:latin typeface="Univers"/>
        <a:ea typeface=""/>
        <a:cs typeface=""/>
      </a:majorFont>
      <a:minorFont>
        <a:latin typeface="Univers"/>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4982</TotalTime>
  <Words>1705</Words>
  <Application>Microsoft Office PowerPoint</Application>
  <PresentationFormat>Widescreen</PresentationFormat>
  <Paragraphs>358</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Cambria Math</vt:lpstr>
      <vt:lpstr>Univers</vt:lpstr>
      <vt:lpstr>Berlin</vt:lpstr>
      <vt:lpstr>Baluchistan Student Learning Improvement Programme [BSLIP] </vt:lpstr>
      <vt:lpstr>Recitation of the Holy Quran</vt:lpstr>
      <vt:lpstr>DAY 1</vt:lpstr>
      <vt:lpstr> Learning Outcomes of the day! </vt:lpstr>
      <vt:lpstr>Homework Task Discussion</vt:lpstr>
      <vt:lpstr>Part A: Developing Geometric Thinking</vt:lpstr>
      <vt:lpstr> Pre-Assessment – Concept of Angle A. Is Kaif’s thinking appropriate? </vt:lpstr>
      <vt:lpstr>Pre-Assessment</vt:lpstr>
      <vt:lpstr>Pre-Assessment</vt:lpstr>
      <vt:lpstr>Angles</vt:lpstr>
      <vt:lpstr>Angles</vt:lpstr>
      <vt:lpstr>Understanding that Rotation Matters, Not the Length of the Arms</vt:lpstr>
      <vt:lpstr>Angle Measurement: Non-Standard Unit of Measure </vt:lpstr>
      <vt:lpstr>Design a Paper Protractor </vt:lpstr>
      <vt:lpstr>Design a Paper Protractor </vt:lpstr>
      <vt:lpstr>Design a Paper Protractor </vt:lpstr>
      <vt:lpstr>Design a Paper Protractor </vt:lpstr>
      <vt:lpstr>Design a Paper Protractor </vt:lpstr>
      <vt:lpstr>Design a Paper Protractor </vt:lpstr>
      <vt:lpstr>Design a Paper Protractor </vt:lpstr>
      <vt:lpstr>Design a Paper Protractor </vt:lpstr>
      <vt:lpstr>Measuring Angle With Protractor </vt:lpstr>
      <vt:lpstr>How to Draw Angles </vt:lpstr>
      <vt:lpstr>Types of Angles </vt:lpstr>
      <vt:lpstr>Constructing a Triangle when ASA (Angle Side Angle) is given </vt:lpstr>
      <vt:lpstr>Home Task </vt:lpstr>
      <vt:lpstr>Part B: Units of Measurement </vt:lpstr>
      <vt:lpstr>Problem Solving and Logical Thinking</vt:lpstr>
      <vt:lpstr>Problem Solving and Logical Thinking</vt:lpstr>
      <vt:lpstr>Problem Solving and Logical Thinking</vt:lpstr>
      <vt:lpstr>Identification of Units of Measurement</vt:lpstr>
      <vt:lpstr>Identification of Units of Measurement</vt:lpstr>
      <vt:lpstr>Conversion of Units of Measurement</vt:lpstr>
      <vt:lpstr>Conversion of Units of Measurement</vt:lpstr>
      <vt:lpstr>Conversion of Units of Measurement</vt:lpstr>
      <vt:lpstr>Conversion of Units of Measurement</vt:lpstr>
      <vt:lpstr>Conversion of Units of Measurement</vt:lpstr>
      <vt:lpstr>Conversion of Units of Measurement</vt:lpstr>
      <vt:lpstr>Conversion of Units of Measurement</vt:lpstr>
      <vt:lpstr>Conversion of Units of Measurement</vt:lpstr>
      <vt:lpstr>Measurement in Real Life</vt:lpstr>
      <vt:lpstr>Summary and Reflection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of Reading</dc:title>
  <dc:creator>UNICEF</dc:creator>
  <cp:lastModifiedBy>Rashid</cp:lastModifiedBy>
  <cp:revision>114</cp:revision>
  <dcterms:created xsi:type="dcterms:W3CDTF">2023-07-14T16:39:06Z</dcterms:created>
  <dcterms:modified xsi:type="dcterms:W3CDTF">2024-11-29T09:03:40Z</dcterms:modified>
</cp:coreProperties>
</file>