
<file path=[Content_Types].xml><?xml version="1.0" encoding="utf-8"?>
<Types xmlns="http://schemas.openxmlformats.org/package/2006/content-types">
  <Default Extension="png" ContentType="image/png"/>
  <Default Extension="svg" ContentType="image/svg+xml"/>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9"/>
  </p:notesMasterIdLst>
  <p:sldIdLst>
    <p:sldId id="259" r:id="rId2"/>
    <p:sldId id="338" r:id="rId3"/>
    <p:sldId id="322" r:id="rId4"/>
    <p:sldId id="262" r:id="rId5"/>
    <p:sldId id="258" r:id="rId6"/>
    <p:sldId id="339" r:id="rId7"/>
    <p:sldId id="305" r:id="rId8"/>
    <p:sldId id="306" r:id="rId9"/>
    <p:sldId id="307" r:id="rId10"/>
    <p:sldId id="308" r:id="rId11"/>
    <p:sldId id="256" r:id="rId12"/>
    <p:sldId id="257" r:id="rId13"/>
    <p:sldId id="310" r:id="rId14"/>
    <p:sldId id="304" r:id="rId15"/>
    <p:sldId id="312" r:id="rId16"/>
    <p:sldId id="260" r:id="rId17"/>
    <p:sldId id="311" r:id="rId18"/>
    <p:sldId id="261" r:id="rId19"/>
    <p:sldId id="263" r:id="rId20"/>
    <p:sldId id="266" r:id="rId21"/>
    <p:sldId id="313" r:id="rId22"/>
    <p:sldId id="314" r:id="rId23"/>
    <p:sldId id="315" r:id="rId24"/>
    <p:sldId id="264" r:id="rId25"/>
    <p:sldId id="316" r:id="rId26"/>
    <p:sldId id="317" r:id="rId27"/>
    <p:sldId id="318" r:id="rId28"/>
    <p:sldId id="321" r:id="rId29"/>
    <p:sldId id="319" r:id="rId30"/>
    <p:sldId id="320" r:id="rId31"/>
    <p:sldId id="323" r:id="rId32"/>
    <p:sldId id="267" r:id="rId33"/>
    <p:sldId id="324" r:id="rId34"/>
    <p:sldId id="325" r:id="rId35"/>
    <p:sldId id="326" r:id="rId36"/>
    <p:sldId id="327" r:id="rId37"/>
    <p:sldId id="328" r:id="rId38"/>
    <p:sldId id="331" r:id="rId39"/>
    <p:sldId id="330" r:id="rId40"/>
    <p:sldId id="329" r:id="rId41"/>
    <p:sldId id="332" r:id="rId42"/>
    <p:sldId id="282" r:id="rId43"/>
    <p:sldId id="335" r:id="rId44"/>
    <p:sldId id="336" r:id="rId45"/>
    <p:sldId id="333" r:id="rId46"/>
    <p:sldId id="337" r:id="rId47"/>
    <p:sldId id="334" r:id="rId48"/>
  </p:sldIdLst>
  <p:sldSz cx="9144000" cy="5143500" type="screen16x9"/>
  <p:notesSz cx="6858000" cy="9144000"/>
  <p:embeddedFontLst>
    <p:embeddedFont>
      <p:font typeface="Albert Sans" panose="020B0604020202020204" charset="0"/>
      <p:regular r:id="rId50"/>
      <p:bold r:id="rId51"/>
      <p:italic r:id="rId52"/>
      <p:boldItalic r:id="rId53"/>
    </p:embeddedFont>
    <p:embeddedFont>
      <p:font typeface="Anaheim" panose="020B0604020202020204" charset="0"/>
      <p:regular r:id="rId54"/>
      <p:bold r:id="rId55"/>
    </p:embeddedFont>
    <p:embeddedFont>
      <p:font typeface="Georgia" panose="02040502050405020303" pitchFamily="18" charset="0"/>
      <p:regular r:id="rId56"/>
      <p:bold r:id="rId57"/>
      <p:italic r:id="rId58"/>
      <p:boldItalic r:id="rId59"/>
    </p:embeddedFont>
    <p:embeddedFont>
      <p:font typeface="Jameel Noori Nastaleeq" panose="02000503000000020004" pitchFamily="2" charset="-78"/>
      <p:regular r:id="rId60"/>
      <p:italic r:id="rId61"/>
    </p:embeddedFont>
    <p:embeddedFont>
      <p:font typeface="Noto Nastaliq Urdu" panose="020B0604020202020204" charset="-78"/>
      <p:regular r:id="rId62"/>
      <p:bold r:id="rId63"/>
    </p:embeddedFont>
    <p:embeddedFont>
      <p:font typeface="Roboto" panose="020B0604020202020204" charset="0"/>
      <p:regular r:id="rId64"/>
      <p:bold r:id="rId65"/>
      <p:italic r:id="rId66"/>
      <p:boldItalic r:id="rId67"/>
    </p:embeddedFont>
    <p:embeddedFont>
      <p:font typeface="Tahoma" panose="020B0604030504040204" pitchFamily="34" charset="0"/>
      <p:regular r:id="rId68"/>
      <p:bold r:id="rId69"/>
    </p:embeddedFont>
    <p:embeddedFont>
      <p:font typeface="Tilt Warp" panose="020B0604020202020204" charset="0"/>
      <p:regular r:id="rId70"/>
    </p:embeddedFont>
    <p:embeddedFont>
      <p:font typeface="Wingdings 2" panose="05020102010507070707" pitchFamily="18" charset="2"/>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B6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E527AB-6877-4102-928A-593C1F83B9F6}">
  <a:tblStyle styleId="{30E527AB-6877-4102-928A-593C1F83B9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62" y="1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a3d872fd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a3d872fd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a3d872fdd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aa517d92b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aa517d92b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a517d92b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aa517d92b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63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aa517d92b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aa517d92b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77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612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2532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a517d92b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049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a3d872fd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a3d872fd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292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a517d92b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aa517d92b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a517d92b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aa517d92b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4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a517d92b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aa517d92b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80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a517d92b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aa517d92b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851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aa517d92b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aa517d92b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805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a517d92b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aa517d92b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076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79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aa517d92b1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aa517d92b1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930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aa517d92b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aa517d92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56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aa517d92b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aa517d92b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a3d872fd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a3d872fd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90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a3d872fd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aa3d872fd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aa517d92b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aa517d92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a3d872fd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a3d872fd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77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297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297800"/>
            <a:ext cx="4009200" cy="2103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8500">
                <a:latin typeface="Tilt Warp"/>
                <a:ea typeface="Tilt Warp"/>
                <a:cs typeface="Tilt Warp"/>
                <a:sym typeface="Tilt Warp"/>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5100" y="3400800"/>
            <a:ext cx="4009200" cy="44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atin typeface="Albert Sans"/>
                <a:ea typeface="Albert Sans"/>
                <a:cs typeface="Albert Sans"/>
                <a:sym typeface="Albert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a:off x="155555" y="-384588"/>
            <a:ext cx="1657359" cy="988620"/>
          </a:xfrm>
          <a:prstGeom prst="rect">
            <a:avLst/>
          </a:prstGeom>
          <a:noFill/>
          <a:ln>
            <a:noFill/>
          </a:ln>
        </p:spPr>
      </p:pic>
      <p:pic>
        <p:nvPicPr>
          <p:cNvPr id="12" name="Google Shape;12;p2"/>
          <p:cNvPicPr preferRelativeResize="0"/>
          <p:nvPr/>
        </p:nvPicPr>
        <p:blipFill>
          <a:blip r:embed="rId3">
            <a:alphaModFix/>
          </a:blip>
          <a:stretch>
            <a:fillRect/>
          </a:stretch>
        </p:blipFill>
        <p:spPr>
          <a:xfrm>
            <a:off x="-533687" y="-73958"/>
            <a:ext cx="1210002" cy="988622"/>
          </a:xfrm>
          <a:prstGeom prst="rect">
            <a:avLst/>
          </a:prstGeom>
          <a:noFill/>
          <a:ln>
            <a:noFill/>
          </a:ln>
        </p:spPr>
      </p:pic>
      <p:pic>
        <p:nvPicPr>
          <p:cNvPr id="13" name="Google Shape;13;p2"/>
          <p:cNvPicPr preferRelativeResize="0"/>
          <p:nvPr/>
        </p:nvPicPr>
        <p:blipFill>
          <a:blip r:embed="rId4">
            <a:alphaModFix/>
          </a:blip>
          <a:stretch>
            <a:fillRect/>
          </a:stretch>
        </p:blipFill>
        <p:spPr>
          <a:xfrm rot="8999960">
            <a:off x="8127645" y="4267412"/>
            <a:ext cx="1248361" cy="944002"/>
          </a:xfrm>
          <a:prstGeom prst="rect">
            <a:avLst/>
          </a:prstGeom>
          <a:noFill/>
          <a:ln>
            <a:noFill/>
          </a:ln>
        </p:spPr>
      </p:pic>
      <p:pic>
        <p:nvPicPr>
          <p:cNvPr id="14" name="Google Shape;14;p2"/>
          <p:cNvPicPr preferRelativeResize="0"/>
          <p:nvPr/>
        </p:nvPicPr>
        <p:blipFill rotWithShape="1">
          <a:blip r:embed="rId5">
            <a:alphaModFix amt="40000"/>
          </a:blip>
          <a:srcRect l="37398" b="61389"/>
          <a:stretch/>
        </p:blipFill>
        <p:spPr>
          <a:xfrm rot="10800000">
            <a:off x="5043177" y="12"/>
            <a:ext cx="4100823" cy="1985876"/>
          </a:xfrm>
          <a:prstGeom prst="rect">
            <a:avLst/>
          </a:prstGeom>
          <a:noFill/>
          <a:ln>
            <a:noFill/>
          </a:ln>
        </p:spPr>
      </p:pic>
      <p:pic>
        <p:nvPicPr>
          <p:cNvPr id="15" name="Google Shape;15;p2"/>
          <p:cNvPicPr preferRelativeResize="0"/>
          <p:nvPr/>
        </p:nvPicPr>
        <p:blipFill rotWithShape="1">
          <a:blip r:embed="rId5">
            <a:alphaModFix amt="40000"/>
          </a:blip>
          <a:srcRect l="57560" b="57239"/>
          <a:stretch/>
        </p:blipFill>
        <p:spPr>
          <a:xfrm>
            <a:off x="0" y="2944075"/>
            <a:ext cx="2780175" cy="21994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3"/>
        <p:cNvGrpSpPr/>
        <p:nvPr/>
      </p:nvGrpSpPr>
      <p:grpSpPr>
        <a:xfrm>
          <a:off x="0" y="0"/>
          <a:ext cx="0" cy="0"/>
          <a:chOff x="0" y="0"/>
          <a:chExt cx="0" cy="0"/>
        </a:xfrm>
      </p:grpSpPr>
      <p:sp>
        <p:nvSpPr>
          <p:cNvPr id="94" name="Google Shape;94;p14"/>
          <p:cNvSpPr txBox="1">
            <a:spLocks noGrp="1"/>
          </p:cNvSpPr>
          <p:nvPr>
            <p:ph type="subTitle" idx="1"/>
          </p:nvPr>
        </p:nvSpPr>
        <p:spPr>
          <a:xfrm>
            <a:off x="715100" y="1155788"/>
            <a:ext cx="3856800" cy="218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95" name="Google Shape;95;p14"/>
          <p:cNvSpPr txBox="1">
            <a:spLocks noGrp="1"/>
          </p:cNvSpPr>
          <p:nvPr>
            <p:ph type="subTitle" idx="2"/>
          </p:nvPr>
        </p:nvSpPr>
        <p:spPr>
          <a:xfrm>
            <a:off x="715100" y="3494813"/>
            <a:ext cx="3856800" cy="492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pic>
        <p:nvPicPr>
          <p:cNvPr id="96" name="Google Shape;96;p14"/>
          <p:cNvPicPr preferRelativeResize="0"/>
          <p:nvPr/>
        </p:nvPicPr>
        <p:blipFill>
          <a:blip r:embed="rId2">
            <a:alphaModFix/>
          </a:blip>
          <a:stretch>
            <a:fillRect/>
          </a:stretch>
        </p:blipFill>
        <p:spPr>
          <a:xfrm rot="10800000">
            <a:off x="12" y="4331062"/>
            <a:ext cx="1210002" cy="988622"/>
          </a:xfrm>
          <a:prstGeom prst="rect">
            <a:avLst/>
          </a:prstGeom>
          <a:noFill/>
          <a:ln>
            <a:noFill/>
          </a:ln>
        </p:spPr>
      </p:pic>
      <p:pic>
        <p:nvPicPr>
          <p:cNvPr id="97" name="Google Shape;97;p14"/>
          <p:cNvPicPr preferRelativeResize="0"/>
          <p:nvPr/>
        </p:nvPicPr>
        <p:blipFill rotWithShape="1">
          <a:blip r:embed="rId3">
            <a:alphaModFix amt="40000"/>
          </a:blip>
          <a:srcRect l="734" b="72134"/>
          <a:stretch/>
        </p:blipFill>
        <p:spPr>
          <a:xfrm rot="10800000">
            <a:off x="1837652" y="6"/>
            <a:ext cx="5468698" cy="1205325"/>
          </a:xfrm>
          <a:prstGeom prst="rect">
            <a:avLst/>
          </a:prstGeom>
          <a:noFill/>
          <a:ln>
            <a:noFill/>
          </a:ln>
        </p:spPr>
      </p:pic>
      <p:pic>
        <p:nvPicPr>
          <p:cNvPr id="98" name="Google Shape;98;p14"/>
          <p:cNvPicPr preferRelativeResize="0"/>
          <p:nvPr/>
        </p:nvPicPr>
        <p:blipFill rotWithShape="1">
          <a:blip r:embed="rId3">
            <a:alphaModFix amt="40000"/>
          </a:blip>
          <a:srcRect t="41748" r="82278"/>
          <a:stretch/>
        </p:blipFill>
        <p:spPr>
          <a:xfrm rot="5400000">
            <a:off x="7395965" y="3403087"/>
            <a:ext cx="976323" cy="2519748"/>
          </a:xfrm>
          <a:prstGeom prst="rect">
            <a:avLst/>
          </a:prstGeom>
          <a:noFill/>
          <a:ln>
            <a:noFill/>
          </a:ln>
        </p:spPr>
      </p:pic>
      <p:pic>
        <p:nvPicPr>
          <p:cNvPr id="99" name="Google Shape;99;p14"/>
          <p:cNvPicPr preferRelativeResize="0"/>
          <p:nvPr/>
        </p:nvPicPr>
        <p:blipFill rotWithShape="1">
          <a:blip r:embed="rId3">
            <a:alphaModFix amt="40000"/>
          </a:blip>
          <a:srcRect l="10841" t="83115"/>
          <a:stretch/>
        </p:blipFill>
        <p:spPr>
          <a:xfrm rot="-5400000">
            <a:off x="-2106075" y="2053387"/>
            <a:ext cx="4912000" cy="7303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715100" y="1662750"/>
            <a:ext cx="2658900" cy="640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109" name="Google Shape;109;p16"/>
          <p:cNvSpPr txBox="1">
            <a:spLocks noGrp="1"/>
          </p:cNvSpPr>
          <p:nvPr>
            <p:ph type="body" idx="1"/>
          </p:nvPr>
        </p:nvSpPr>
        <p:spPr>
          <a:xfrm>
            <a:off x="715100" y="2302950"/>
            <a:ext cx="2658900" cy="11778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pic>
        <p:nvPicPr>
          <p:cNvPr id="110" name="Google Shape;110;p16"/>
          <p:cNvPicPr preferRelativeResize="0"/>
          <p:nvPr/>
        </p:nvPicPr>
        <p:blipFill rotWithShape="1">
          <a:blip r:embed="rId2">
            <a:alphaModFix amt="40000"/>
          </a:blip>
          <a:srcRect t="69171"/>
          <a:stretch/>
        </p:blipFill>
        <p:spPr>
          <a:xfrm>
            <a:off x="4192500" y="0"/>
            <a:ext cx="4390600" cy="1062775"/>
          </a:xfrm>
          <a:prstGeom prst="rect">
            <a:avLst/>
          </a:prstGeom>
          <a:noFill/>
          <a:ln>
            <a:noFill/>
          </a:ln>
        </p:spPr>
      </p:pic>
      <p:pic>
        <p:nvPicPr>
          <p:cNvPr id="111" name="Google Shape;111;p16"/>
          <p:cNvPicPr preferRelativeResize="0"/>
          <p:nvPr/>
        </p:nvPicPr>
        <p:blipFill rotWithShape="1">
          <a:blip r:embed="rId2">
            <a:alphaModFix amt="40000"/>
          </a:blip>
          <a:srcRect l="47393" b="54268"/>
          <a:stretch/>
        </p:blipFill>
        <p:spPr>
          <a:xfrm>
            <a:off x="0" y="3161400"/>
            <a:ext cx="2904049" cy="1982101"/>
          </a:xfrm>
          <a:prstGeom prst="rect">
            <a:avLst/>
          </a:prstGeom>
          <a:noFill/>
          <a:ln>
            <a:noFill/>
          </a:ln>
        </p:spPr>
      </p:pic>
      <p:pic>
        <p:nvPicPr>
          <p:cNvPr id="112" name="Google Shape;112;p16"/>
          <p:cNvPicPr preferRelativeResize="0"/>
          <p:nvPr/>
        </p:nvPicPr>
        <p:blipFill>
          <a:blip r:embed="rId3">
            <a:alphaModFix/>
          </a:blip>
          <a:stretch>
            <a:fillRect/>
          </a:stretch>
        </p:blipFill>
        <p:spPr>
          <a:xfrm>
            <a:off x="155555" y="-384588"/>
            <a:ext cx="1657359" cy="988620"/>
          </a:xfrm>
          <a:prstGeom prst="rect">
            <a:avLst/>
          </a:prstGeom>
          <a:noFill/>
          <a:ln>
            <a:noFill/>
          </a:ln>
        </p:spPr>
      </p:pic>
      <p:pic>
        <p:nvPicPr>
          <p:cNvPr id="113" name="Google Shape;113;p16"/>
          <p:cNvPicPr preferRelativeResize="0"/>
          <p:nvPr/>
        </p:nvPicPr>
        <p:blipFill>
          <a:blip r:embed="rId4">
            <a:alphaModFix/>
          </a:blip>
          <a:stretch>
            <a:fillRect/>
          </a:stretch>
        </p:blipFill>
        <p:spPr>
          <a:xfrm>
            <a:off x="-533687" y="-73958"/>
            <a:ext cx="1210002" cy="988622"/>
          </a:xfrm>
          <a:prstGeom prst="rect">
            <a:avLst/>
          </a:prstGeom>
          <a:noFill/>
          <a:ln>
            <a:noFill/>
          </a:ln>
        </p:spPr>
      </p:pic>
      <p:pic>
        <p:nvPicPr>
          <p:cNvPr id="114" name="Google Shape;114;p16"/>
          <p:cNvPicPr preferRelativeResize="0"/>
          <p:nvPr/>
        </p:nvPicPr>
        <p:blipFill>
          <a:blip r:embed="rId5">
            <a:alphaModFix/>
          </a:blip>
          <a:stretch>
            <a:fillRect/>
          </a:stretch>
        </p:blipFill>
        <p:spPr>
          <a:xfrm rot="9899931">
            <a:off x="7483120" y="4417162"/>
            <a:ext cx="1248361" cy="944001"/>
          </a:xfrm>
          <a:prstGeom prst="rect">
            <a:avLst/>
          </a:prstGeom>
          <a:noFill/>
          <a:ln>
            <a:noFill/>
          </a:ln>
        </p:spPr>
      </p:pic>
      <p:pic>
        <p:nvPicPr>
          <p:cNvPr id="115" name="Google Shape;115;p16"/>
          <p:cNvPicPr preferRelativeResize="0"/>
          <p:nvPr/>
        </p:nvPicPr>
        <p:blipFill>
          <a:blip r:embed="rId6">
            <a:alphaModFix/>
          </a:blip>
          <a:stretch>
            <a:fillRect/>
          </a:stretch>
        </p:blipFill>
        <p:spPr>
          <a:xfrm rot="6300124">
            <a:off x="8297983" y="3969867"/>
            <a:ext cx="1155032" cy="1359370"/>
          </a:xfrm>
          <a:prstGeom prst="rect">
            <a:avLst/>
          </a:prstGeom>
          <a:noFill/>
          <a:ln>
            <a:noFill/>
          </a:ln>
        </p:spPr>
      </p:pic>
      <p:pic>
        <p:nvPicPr>
          <p:cNvPr id="116" name="Google Shape;116;p16"/>
          <p:cNvPicPr preferRelativeResize="0"/>
          <p:nvPr/>
        </p:nvPicPr>
        <p:blipFill rotWithShape="1">
          <a:blip r:embed="rId2">
            <a:alphaModFix amt="40000"/>
          </a:blip>
          <a:srcRect l="14542" r="25063" b="77275"/>
          <a:stretch/>
        </p:blipFill>
        <p:spPr>
          <a:xfrm rot="-5400000">
            <a:off x="6984662" y="2984164"/>
            <a:ext cx="3333750" cy="98492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2">
            <a:alphaModFix amt="40000"/>
          </a:blip>
          <a:srcRect t="79468" r="31829"/>
          <a:stretch/>
        </p:blipFill>
        <p:spPr>
          <a:xfrm>
            <a:off x="4678300" y="0"/>
            <a:ext cx="4465700" cy="1056050"/>
          </a:xfrm>
          <a:prstGeom prst="rect">
            <a:avLst/>
          </a:prstGeom>
          <a:noFill/>
          <a:ln>
            <a:noFill/>
          </a:ln>
        </p:spPr>
      </p:pic>
      <p:sp>
        <p:nvSpPr>
          <p:cNvPr id="119" name="Google Shape;119;p17"/>
          <p:cNvSpPr txBox="1">
            <a:spLocks noGrp="1"/>
          </p:cNvSpPr>
          <p:nvPr>
            <p:ph type="subTitle" idx="1"/>
          </p:nvPr>
        </p:nvSpPr>
        <p:spPr>
          <a:xfrm>
            <a:off x="715100" y="1736600"/>
            <a:ext cx="7713900" cy="679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subTitle" idx="2"/>
          </p:nvPr>
        </p:nvSpPr>
        <p:spPr>
          <a:xfrm>
            <a:off x="715100" y="1396100"/>
            <a:ext cx="7713900" cy="492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lt Warp"/>
              <a:buNone/>
              <a:defRPr sz="2000">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a:latin typeface="Tilt Warp"/>
                <a:ea typeface="Tilt Warp"/>
                <a:cs typeface="Tilt Warp"/>
                <a:sym typeface="Tilt Warp"/>
              </a:defRPr>
            </a:lvl9pPr>
          </a:lstStyle>
          <a:p>
            <a:endParaRPr/>
          </a:p>
        </p:txBody>
      </p:sp>
      <p:sp>
        <p:nvSpPr>
          <p:cNvPr id="121" name="Google Shape;121;p17"/>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Font typeface="Tilt Warp"/>
              <a:buNone/>
              <a:defRPr sz="3000">
                <a:latin typeface="Tilt Warp"/>
                <a:ea typeface="Tilt Warp"/>
                <a:cs typeface="Tilt Warp"/>
                <a:sym typeface="Tilt Warp"/>
              </a:defRPr>
            </a:lvl1pPr>
            <a:lvl2pPr lvl="1" rtl="0">
              <a:spcBef>
                <a:spcPts val="0"/>
              </a:spcBef>
              <a:spcAft>
                <a:spcPts val="0"/>
              </a:spcAft>
              <a:buSzPts val="3000"/>
              <a:buFont typeface="Tilt Warp"/>
              <a:buNone/>
              <a:defRPr sz="3000">
                <a:latin typeface="Tilt Warp"/>
                <a:ea typeface="Tilt Warp"/>
                <a:cs typeface="Tilt Warp"/>
                <a:sym typeface="Tilt Warp"/>
              </a:defRPr>
            </a:lvl2pPr>
            <a:lvl3pPr lvl="2" rtl="0">
              <a:spcBef>
                <a:spcPts val="0"/>
              </a:spcBef>
              <a:spcAft>
                <a:spcPts val="0"/>
              </a:spcAft>
              <a:buSzPts val="3000"/>
              <a:buFont typeface="Tilt Warp"/>
              <a:buNone/>
              <a:defRPr sz="3000">
                <a:latin typeface="Tilt Warp"/>
                <a:ea typeface="Tilt Warp"/>
                <a:cs typeface="Tilt Warp"/>
                <a:sym typeface="Tilt Warp"/>
              </a:defRPr>
            </a:lvl3pPr>
            <a:lvl4pPr lvl="3" rtl="0">
              <a:spcBef>
                <a:spcPts val="0"/>
              </a:spcBef>
              <a:spcAft>
                <a:spcPts val="0"/>
              </a:spcAft>
              <a:buSzPts val="3000"/>
              <a:buFont typeface="Tilt Warp"/>
              <a:buNone/>
              <a:defRPr sz="3000">
                <a:latin typeface="Tilt Warp"/>
                <a:ea typeface="Tilt Warp"/>
                <a:cs typeface="Tilt Warp"/>
                <a:sym typeface="Tilt Warp"/>
              </a:defRPr>
            </a:lvl4pPr>
            <a:lvl5pPr lvl="4" rtl="0">
              <a:spcBef>
                <a:spcPts val="0"/>
              </a:spcBef>
              <a:spcAft>
                <a:spcPts val="0"/>
              </a:spcAft>
              <a:buSzPts val="3000"/>
              <a:buFont typeface="Tilt Warp"/>
              <a:buNone/>
              <a:defRPr sz="3000">
                <a:latin typeface="Tilt Warp"/>
                <a:ea typeface="Tilt Warp"/>
                <a:cs typeface="Tilt Warp"/>
                <a:sym typeface="Tilt Warp"/>
              </a:defRPr>
            </a:lvl5pPr>
            <a:lvl6pPr lvl="5" rtl="0">
              <a:spcBef>
                <a:spcPts val="0"/>
              </a:spcBef>
              <a:spcAft>
                <a:spcPts val="0"/>
              </a:spcAft>
              <a:buSzPts val="3000"/>
              <a:buFont typeface="Tilt Warp"/>
              <a:buNone/>
              <a:defRPr sz="3000">
                <a:latin typeface="Tilt Warp"/>
                <a:ea typeface="Tilt Warp"/>
                <a:cs typeface="Tilt Warp"/>
                <a:sym typeface="Tilt Warp"/>
              </a:defRPr>
            </a:lvl6pPr>
            <a:lvl7pPr lvl="6" rtl="0">
              <a:spcBef>
                <a:spcPts val="0"/>
              </a:spcBef>
              <a:spcAft>
                <a:spcPts val="0"/>
              </a:spcAft>
              <a:buSzPts val="3000"/>
              <a:buFont typeface="Tilt Warp"/>
              <a:buNone/>
              <a:defRPr sz="3000">
                <a:latin typeface="Tilt Warp"/>
                <a:ea typeface="Tilt Warp"/>
                <a:cs typeface="Tilt Warp"/>
                <a:sym typeface="Tilt Warp"/>
              </a:defRPr>
            </a:lvl7pPr>
            <a:lvl8pPr lvl="7" rtl="0">
              <a:spcBef>
                <a:spcPts val="0"/>
              </a:spcBef>
              <a:spcAft>
                <a:spcPts val="0"/>
              </a:spcAft>
              <a:buSzPts val="3000"/>
              <a:buFont typeface="Tilt Warp"/>
              <a:buNone/>
              <a:defRPr sz="3000">
                <a:latin typeface="Tilt Warp"/>
                <a:ea typeface="Tilt Warp"/>
                <a:cs typeface="Tilt Warp"/>
                <a:sym typeface="Tilt Warp"/>
              </a:defRPr>
            </a:lvl8pPr>
            <a:lvl9pPr lvl="8" rtl="0">
              <a:spcBef>
                <a:spcPts val="0"/>
              </a:spcBef>
              <a:spcAft>
                <a:spcPts val="0"/>
              </a:spcAft>
              <a:buSzPts val="3000"/>
              <a:buFont typeface="Tilt Warp"/>
              <a:buNone/>
              <a:defRPr sz="3000">
                <a:latin typeface="Tilt Warp"/>
                <a:ea typeface="Tilt Warp"/>
                <a:cs typeface="Tilt Warp"/>
                <a:sym typeface="Tilt Warp"/>
              </a:defRPr>
            </a:lvl9pPr>
          </a:lstStyle>
          <a:p>
            <a:endParaRPr/>
          </a:p>
        </p:txBody>
      </p:sp>
      <p:sp>
        <p:nvSpPr>
          <p:cNvPr id="122" name="Google Shape;122;p17"/>
          <p:cNvSpPr txBox="1">
            <a:spLocks noGrp="1"/>
          </p:cNvSpPr>
          <p:nvPr>
            <p:ph type="subTitle" idx="3"/>
          </p:nvPr>
        </p:nvSpPr>
        <p:spPr>
          <a:xfrm>
            <a:off x="715100" y="2832800"/>
            <a:ext cx="7713900" cy="679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ubTitle" idx="4"/>
          </p:nvPr>
        </p:nvSpPr>
        <p:spPr>
          <a:xfrm>
            <a:off x="715100" y="2492300"/>
            <a:ext cx="7713900" cy="492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lt Warp"/>
              <a:buNone/>
              <a:defRPr sz="2000">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a:latin typeface="Tilt Warp"/>
                <a:ea typeface="Tilt Warp"/>
                <a:cs typeface="Tilt Warp"/>
                <a:sym typeface="Tilt Warp"/>
              </a:defRPr>
            </a:lvl9pPr>
          </a:lstStyle>
          <a:p>
            <a:endParaRPr/>
          </a:p>
        </p:txBody>
      </p:sp>
      <p:sp>
        <p:nvSpPr>
          <p:cNvPr id="124" name="Google Shape;124;p17"/>
          <p:cNvSpPr txBox="1">
            <a:spLocks noGrp="1"/>
          </p:cNvSpPr>
          <p:nvPr>
            <p:ph type="subTitle" idx="5"/>
          </p:nvPr>
        </p:nvSpPr>
        <p:spPr>
          <a:xfrm>
            <a:off x="715100" y="3929000"/>
            <a:ext cx="7713900" cy="679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7"/>
          <p:cNvSpPr txBox="1">
            <a:spLocks noGrp="1"/>
          </p:cNvSpPr>
          <p:nvPr>
            <p:ph type="subTitle" idx="6"/>
          </p:nvPr>
        </p:nvSpPr>
        <p:spPr>
          <a:xfrm>
            <a:off x="715100" y="3588500"/>
            <a:ext cx="7713900" cy="492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lt Warp"/>
              <a:buNone/>
              <a:defRPr sz="2000">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a:latin typeface="Tilt Warp"/>
                <a:ea typeface="Tilt Warp"/>
                <a:cs typeface="Tilt Warp"/>
                <a:sym typeface="Tilt Warp"/>
              </a:defRPr>
            </a:lvl9pPr>
          </a:lstStyle>
          <a:p>
            <a:endParaRPr/>
          </a:p>
        </p:txBody>
      </p:sp>
      <p:pic>
        <p:nvPicPr>
          <p:cNvPr id="126" name="Google Shape;126;p17"/>
          <p:cNvPicPr preferRelativeResize="0"/>
          <p:nvPr/>
        </p:nvPicPr>
        <p:blipFill>
          <a:blip r:embed="rId3">
            <a:alphaModFix/>
          </a:blip>
          <a:stretch>
            <a:fillRect/>
          </a:stretch>
        </p:blipFill>
        <p:spPr>
          <a:xfrm rot="-9899999">
            <a:off x="7708031" y="-130211"/>
            <a:ext cx="1657357" cy="988618"/>
          </a:xfrm>
          <a:prstGeom prst="rect">
            <a:avLst/>
          </a:prstGeom>
          <a:noFill/>
          <a:ln>
            <a:noFill/>
          </a:ln>
        </p:spPr>
      </p:pic>
      <p:pic>
        <p:nvPicPr>
          <p:cNvPr id="127" name="Google Shape;127;p17"/>
          <p:cNvPicPr preferRelativeResize="0"/>
          <p:nvPr/>
        </p:nvPicPr>
        <p:blipFill rotWithShape="1">
          <a:blip r:embed="rId2">
            <a:alphaModFix amt="40000"/>
          </a:blip>
          <a:srcRect r="11371" b="79270"/>
          <a:stretch/>
        </p:blipFill>
        <p:spPr>
          <a:xfrm rot="5400000">
            <a:off x="-1831287" y="2471388"/>
            <a:ext cx="4495775" cy="8255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79"/>
        <p:cNvGrpSpPr/>
        <p:nvPr/>
      </p:nvGrpSpPr>
      <p:grpSpPr>
        <a:xfrm>
          <a:off x="0" y="0"/>
          <a:ext cx="0" cy="0"/>
          <a:chOff x="0" y="0"/>
          <a:chExt cx="0" cy="0"/>
        </a:xfrm>
      </p:grpSpPr>
      <p:sp>
        <p:nvSpPr>
          <p:cNvPr id="180" name="Google Shape;180;p22"/>
          <p:cNvSpPr txBox="1">
            <a:spLocks noGrp="1"/>
          </p:cNvSpPr>
          <p:nvPr>
            <p:ph type="title" hasCustomPrompt="1"/>
          </p:nvPr>
        </p:nvSpPr>
        <p:spPr>
          <a:xfrm>
            <a:off x="4572000" y="748725"/>
            <a:ext cx="3856800" cy="799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3"/>
              </a:buClr>
              <a:buSzPts val="6200"/>
              <a:buNone/>
              <a:defRPr sz="40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181" name="Google Shape;181;p22"/>
          <p:cNvSpPr txBox="1">
            <a:spLocks noGrp="1"/>
          </p:cNvSpPr>
          <p:nvPr>
            <p:ph type="subTitle" idx="1"/>
          </p:nvPr>
        </p:nvSpPr>
        <p:spPr>
          <a:xfrm>
            <a:off x="4572000" y="1395575"/>
            <a:ext cx="3856800" cy="44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2"/>
          <p:cNvSpPr txBox="1">
            <a:spLocks noGrp="1"/>
          </p:cNvSpPr>
          <p:nvPr>
            <p:ph type="title" idx="2" hasCustomPrompt="1"/>
          </p:nvPr>
        </p:nvSpPr>
        <p:spPr>
          <a:xfrm>
            <a:off x="4572000" y="3237625"/>
            <a:ext cx="3856800" cy="799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3"/>
              </a:buClr>
              <a:buSzPts val="6200"/>
              <a:buNone/>
              <a:defRPr sz="40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183" name="Google Shape;183;p22"/>
          <p:cNvSpPr txBox="1">
            <a:spLocks noGrp="1"/>
          </p:cNvSpPr>
          <p:nvPr>
            <p:ph type="subTitle" idx="3"/>
          </p:nvPr>
        </p:nvSpPr>
        <p:spPr>
          <a:xfrm>
            <a:off x="4572000" y="3884475"/>
            <a:ext cx="3856800" cy="44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2"/>
          <p:cNvSpPr txBox="1">
            <a:spLocks noGrp="1"/>
          </p:cNvSpPr>
          <p:nvPr>
            <p:ph type="title" idx="4" hasCustomPrompt="1"/>
          </p:nvPr>
        </p:nvSpPr>
        <p:spPr>
          <a:xfrm>
            <a:off x="4572000" y="1993175"/>
            <a:ext cx="3856800" cy="799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3"/>
              </a:buClr>
              <a:buSzPts val="6200"/>
              <a:buNone/>
              <a:defRPr sz="40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185" name="Google Shape;185;p22"/>
          <p:cNvSpPr txBox="1">
            <a:spLocks noGrp="1"/>
          </p:cNvSpPr>
          <p:nvPr>
            <p:ph type="subTitle" idx="5"/>
          </p:nvPr>
        </p:nvSpPr>
        <p:spPr>
          <a:xfrm>
            <a:off x="4572000" y="2640025"/>
            <a:ext cx="3856800" cy="445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86" name="Google Shape;186;p22"/>
          <p:cNvPicPr preferRelativeResize="0"/>
          <p:nvPr/>
        </p:nvPicPr>
        <p:blipFill rotWithShape="1">
          <a:blip r:embed="rId2">
            <a:alphaModFix amt="40000"/>
          </a:blip>
          <a:srcRect l="31058" b="72673"/>
          <a:stretch/>
        </p:blipFill>
        <p:spPr>
          <a:xfrm>
            <a:off x="0" y="4027300"/>
            <a:ext cx="3586550" cy="1116201"/>
          </a:xfrm>
          <a:prstGeom prst="rect">
            <a:avLst/>
          </a:prstGeom>
          <a:noFill/>
          <a:ln>
            <a:noFill/>
          </a:ln>
        </p:spPr>
      </p:pic>
      <p:pic>
        <p:nvPicPr>
          <p:cNvPr id="187" name="Google Shape;187;p22"/>
          <p:cNvPicPr preferRelativeResize="0"/>
          <p:nvPr/>
        </p:nvPicPr>
        <p:blipFill rotWithShape="1">
          <a:blip r:embed="rId2">
            <a:alphaModFix amt="40000"/>
          </a:blip>
          <a:srcRect t="78792"/>
          <a:stretch/>
        </p:blipFill>
        <p:spPr>
          <a:xfrm flipH="1">
            <a:off x="2005552" y="0"/>
            <a:ext cx="6550948" cy="1090775"/>
          </a:xfrm>
          <a:prstGeom prst="rect">
            <a:avLst/>
          </a:prstGeom>
          <a:noFill/>
          <a:ln>
            <a:noFill/>
          </a:ln>
        </p:spPr>
      </p:pic>
      <p:pic>
        <p:nvPicPr>
          <p:cNvPr id="188" name="Google Shape;188;p22"/>
          <p:cNvPicPr preferRelativeResize="0"/>
          <p:nvPr/>
        </p:nvPicPr>
        <p:blipFill>
          <a:blip r:embed="rId3">
            <a:alphaModFix/>
          </a:blip>
          <a:stretch>
            <a:fillRect/>
          </a:stretch>
        </p:blipFill>
        <p:spPr>
          <a:xfrm rot="10800000">
            <a:off x="8050413" y="-256008"/>
            <a:ext cx="1210002" cy="98862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89"/>
        <p:cNvGrpSpPr/>
        <p:nvPr/>
      </p:nvGrpSpPr>
      <p:grpSpPr>
        <a:xfrm>
          <a:off x="0" y="0"/>
          <a:ext cx="0" cy="0"/>
          <a:chOff x="0" y="0"/>
          <a:chExt cx="0" cy="0"/>
        </a:xfrm>
      </p:grpSpPr>
      <p:pic>
        <p:nvPicPr>
          <p:cNvPr id="190" name="Google Shape;190;p23"/>
          <p:cNvPicPr preferRelativeResize="0"/>
          <p:nvPr/>
        </p:nvPicPr>
        <p:blipFill rotWithShape="1">
          <a:blip r:embed="rId2">
            <a:alphaModFix amt="40000"/>
          </a:blip>
          <a:srcRect b="82951"/>
          <a:stretch/>
        </p:blipFill>
        <p:spPr>
          <a:xfrm>
            <a:off x="0" y="4266575"/>
            <a:ext cx="6550927" cy="876927"/>
          </a:xfrm>
          <a:prstGeom prst="rect">
            <a:avLst/>
          </a:prstGeom>
          <a:noFill/>
          <a:ln>
            <a:noFill/>
          </a:ln>
        </p:spPr>
      </p:pic>
      <p:pic>
        <p:nvPicPr>
          <p:cNvPr id="191" name="Google Shape;191;p23"/>
          <p:cNvPicPr preferRelativeResize="0"/>
          <p:nvPr/>
        </p:nvPicPr>
        <p:blipFill>
          <a:blip r:embed="rId3">
            <a:alphaModFix/>
          </a:blip>
          <a:stretch>
            <a:fillRect/>
          </a:stretch>
        </p:blipFill>
        <p:spPr>
          <a:xfrm rot="-9900006">
            <a:off x="-194701" y="4116282"/>
            <a:ext cx="1210002" cy="988620"/>
          </a:xfrm>
          <a:prstGeom prst="rect">
            <a:avLst/>
          </a:prstGeom>
          <a:noFill/>
          <a:ln>
            <a:noFill/>
          </a:ln>
        </p:spPr>
      </p:pic>
      <p:pic>
        <p:nvPicPr>
          <p:cNvPr id="192" name="Google Shape;192;p23"/>
          <p:cNvPicPr preferRelativeResize="0"/>
          <p:nvPr/>
        </p:nvPicPr>
        <p:blipFill rotWithShape="1">
          <a:blip r:embed="rId2">
            <a:alphaModFix amt="40000"/>
          </a:blip>
          <a:srcRect l="40596" b="68056"/>
          <a:stretch/>
        </p:blipFill>
        <p:spPr>
          <a:xfrm rot="10800000">
            <a:off x="5252723" y="2"/>
            <a:ext cx="3891277" cy="1642998"/>
          </a:xfrm>
          <a:prstGeom prst="rect">
            <a:avLst/>
          </a:prstGeom>
          <a:noFill/>
          <a:ln>
            <a:noFill/>
          </a:ln>
        </p:spPr>
      </p:pic>
      <p:sp>
        <p:nvSpPr>
          <p:cNvPr id="193" name="Google Shape;193;p23"/>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pic>
        <p:nvPicPr>
          <p:cNvPr id="196" name="Google Shape;196;p24"/>
          <p:cNvPicPr preferRelativeResize="0"/>
          <p:nvPr/>
        </p:nvPicPr>
        <p:blipFill>
          <a:blip r:embed="rId2">
            <a:alphaModFix/>
          </a:blip>
          <a:stretch>
            <a:fillRect/>
          </a:stretch>
        </p:blipFill>
        <p:spPr>
          <a:xfrm rot="900069" flipH="1">
            <a:off x="7483128" y="-188493"/>
            <a:ext cx="1248361" cy="944001"/>
          </a:xfrm>
          <a:prstGeom prst="rect">
            <a:avLst/>
          </a:prstGeom>
          <a:noFill/>
          <a:ln>
            <a:noFill/>
          </a:ln>
        </p:spPr>
      </p:pic>
      <p:pic>
        <p:nvPicPr>
          <p:cNvPr id="197" name="Google Shape;197;p24"/>
          <p:cNvPicPr preferRelativeResize="0"/>
          <p:nvPr/>
        </p:nvPicPr>
        <p:blipFill>
          <a:blip r:embed="rId3">
            <a:alphaModFix/>
          </a:blip>
          <a:stretch>
            <a:fillRect/>
          </a:stretch>
        </p:blipFill>
        <p:spPr>
          <a:xfrm rot="4499876" flipH="1">
            <a:off x="8374192" y="-308966"/>
            <a:ext cx="1155032" cy="1359370"/>
          </a:xfrm>
          <a:prstGeom prst="rect">
            <a:avLst/>
          </a:prstGeom>
          <a:noFill/>
          <a:ln>
            <a:noFill/>
          </a:ln>
        </p:spPr>
      </p:pic>
      <p:pic>
        <p:nvPicPr>
          <p:cNvPr id="198" name="Google Shape;198;p24"/>
          <p:cNvPicPr preferRelativeResize="0"/>
          <p:nvPr/>
        </p:nvPicPr>
        <p:blipFill rotWithShape="1">
          <a:blip r:embed="rId4">
            <a:alphaModFix amt="40000"/>
          </a:blip>
          <a:srcRect l="26664" r="39599" b="74009"/>
          <a:stretch/>
        </p:blipFill>
        <p:spPr>
          <a:xfrm flipH="1">
            <a:off x="7281682" y="4016975"/>
            <a:ext cx="1862323" cy="1126525"/>
          </a:xfrm>
          <a:prstGeom prst="rect">
            <a:avLst/>
          </a:prstGeom>
          <a:noFill/>
          <a:ln>
            <a:noFill/>
          </a:ln>
        </p:spPr>
      </p:pic>
      <p:pic>
        <p:nvPicPr>
          <p:cNvPr id="199" name="Google Shape;199;p24"/>
          <p:cNvPicPr preferRelativeResize="0"/>
          <p:nvPr/>
        </p:nvPicPr>
        <p:blipFill rotWithShape="1">
          <a:blip r:embed="rId4">
            <a:alphaModFix amt="40000"/>
          </a:blip>
          <a:srcRect l="57589" b="59299"/>
          <a:stretch/>
        </p:blipFill>
        <p:spPr>
          <a:xfrm rot="10800000" flipH="1">
            <a:off x="0" y="2"/>
            <a:ext cx="2341176" cy="17640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8"/>
        <p:cNvGrpSpPr/>
        <p:nvPr/>
      </p:nvGrpSpPr>
      <p:grpSpPr>
        <a:xfrm>
          <a:off x="0" y="0"/>
          <a:ext cx="0" cy="0"/>
          <a:chOff x="0" y="0"/>
          <a:chExt cx="0" cy="0"/>
        </a:xfrm>
      </p:grpSpPr>
      <p:pic>
        <p:nvPicPr>
          <p:cNvPr id="209" name="Google Shape;209;p26"/>
          <p:cNvPicPr preferRelativeResize="0"/>
          <p:nvPr/>
        </p:nvPicPr>
        <p:blipFill>
          <a:blip r:embed="rId2">
            <a:alphaModFix/>
          </a:blip>
          <a:stretch>
            <a:fillRect/>
          </a:stretch>
        </p:blipFill>
        <p:spPr>
          <a:xfrm>
            <a:off x="155555" y="-384588"/>
            <a:ext cx="1657359" cy="988620"/>
          </a:xfrm>
          <a:prstGeom prst="rect">
            <a:avLst/>
          </a:prstGeom>
          <a:noFill/>
          <a:ln>
            <a:noFill/>
          </a:ln>
        </p:spPr>
      </p:pic>
      <p:pic>
        <p:nvPicPr>
          <p:cNvPr id="210" name="Google Shape;210;p26"/>
          <p:cNvPicPr preferRelativeResize="0"/>
          <p:nvPr/>
        </p:nvPicPr>
        <p:blipFill>
          <a:blip r:embed="rId3">
            <a:alphaModFix/>
          </a:blip>
          <a:stretch>
            <a:fillRect/>
          </a:stretch>
        </p:blipFill>
        <p:spPr>
          <a:xfrm>
            <a:off x="-533687" y="-73958"/>
            <a:ext cx="1210002" cy="988622"/>
          </a:xfrm>
          <a:prstGeom prst="rect">
            <a:avLst/>
          </a:prstGeom>
          <a:noFill/>
          <a:ln>
            <a:noFill/>
          </a:ln>
        </p:spPr>
      </p:pic>
      <p:pic>
        <p:nvPicPr>
          <p:cNvPr id="211" name="Google Shape;211;p26"/>
          <p:cNvPicPr preferRelativeResize="0"/>
          <p:nvPr/>
        </p:nvPicPr>
        <p:blipFill rotWithShape="1">
          <a:blip r:embed="rId4">
            <a:alphaModFix amt="40000"/>
          </a:blip>
          <a:srcRect l="37398" b="61389"/>
          <a:stretch/>
        </p:blipFill>
        <p:spPr>
          <a:xfrm rot="10800000">
            <a:off x="5043177" y="12"/>
            <a:ext cx="4100823" cy="1985876"/>
          </a:xfrm>
          <a:prstGeom prst="rect">
            <a:avLst/>
          </a:prstGeom>
          <a:noFill/>
          <a:ln>
            <a:noFill/>
          </a:ln>
        </p:spPr>
      </p:pic>
      <p:pic>
        <p:nvPicPr>
          <p:cNvPr id="212" name="Google Shape;212;p26"/>
          <p:cNvPicPr preferRelativeResize="0"/>
          <p:nvPr/>
        </p:nvPicPr>
        <p:blipFill rotWithShape="1">
          <a:blip r:embed="rId4">
            <a:alphaModFix amt="40000"/>
          </a:blip>
          <a:srcRect l="57560" b="57239"/>
          <a:stretch/>
        </p:blipFill>
        <p:spPr>
          <a:xfrm>
            <a:off x="0" y="2944075"/>
            <a:ext cx="2780175" cy="2199426"/>
          </a:xfrm>
          <a:prstGeom prst="rect">
            <a:avLst/>
          </a:prstGeom>
          <a:noFill/>
          <a:ln>
            <a:noFill/>
          </a:ln>
        </p:spPr>
      </p:pic>
      <p:pic>
        <p:nvPicPr>
          <p:cNvPr id="213" name="Google Shape;213;p26"/>
          <p:cNvPicPr preferRelativeResize="0"/>
          <p:nvPr/>
        </p:nvPicPr>
        <p:blipFill>
          <a:blip r:embed="rId5">
            <a:alphaModFix/>
          </a:blip>
          <a:stretch>
            <a:fillRect/>
          </a:stretch>
        </p:blipFill>
        <p:spPr>
          <a:xfrm rot="9899931">
            <a:off x="7483120" y="4417162"/>
            <a:ext cx="1248361" cy="944001"/>
          </a:xfrm>
          <a:prstGeom prst="rect">
            <a:avLst/>
          </a:prstGeom>
          <a:noFill/>
          <a:ln>
            <a:noFill/>
          </a:ln>
        </p:spPr>
      </p:pic>
      <p:pic>
        <p:nvPicPr>
          <p:cNvPr id="214" name="Google Shape;214;p26"/>
          <p:cNvPicPr preferRelativeResize="0"/>
          <p:nvPr/>
        </p:nvPicPr>
        <p:blipFill>
          <a:blip r:embed="rId6">
            <a:alphaModFix/>
          </a:blip>
          <a:stretch>
            <a:fillRect/>
          </a:stretch>
        </p:blipFill>
        <p:spPr>
          <a:xfrm rot="6300124">
            <a:off x="8297983" y="3969867"/>
            <a:ext cx="1155032" cy="1359370"/>
          </a:xfrm>
          <a:prstGeom prst="rect">
            <a:avLst/>
          </a:prstGeom>
          <a:noFill/>
          <a:ln>
            <a:noFill/>
          </a:ln>
        </p:spPr>
      </p:pic>
      <p:pic>
        <p:nvPicPr>
          <p:cNvPr id="215" name="Google Shape;215;p26"/>
          <p:cNvPicPr preferRelativeResize="0"/>
          <p:nvPr/>
        </p:nvPicPr>
        <p:blipFill rotWithShape="1">
          <a:blip r:embed="rId4">
            <a:alphaModFix amt="40000"/>
          </a:blip>
          <a:srcRect l="14542" r="25063" b="77275"/>
          <a:stretch/>
        </p:blipFill>
        <p:spPr>
          <a:xfrm rot="-5400000">
            <a:off x="6984662" y="2984164"/>
            <a:ext cx="3333750" cy="9849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6"/>
        <p:cNvGrpSpPr/>
        <p:nvPr/>
      </p:nvGrpSpPr>
      <p:grpSpPr>
        <a:xfrm>
          <a:off x="0" y="0"/>
          <a:ext cx="0" cy="0"/>
          <a:chOff x="0" y="0"/>
          <a:chExt cx="0" cy="0"/>
        </a:xfrm>
      </p:grpSpPr>
      <p:pic>
        <p:nvPicPr>
          <p:cNvPr id="217" name="Google Shape;217;p27"/>
          <p:cNvPicPr preferRelativeResize="0"/>
          <p:nvPr/>
        </p:nvPicPr>
        <p:blipFill rotWithShape="1">
          <a:blip r:embed="rId2">
            <a:alphaModFix amt="40000"/>
          </a:blip>
          <a:srcRect t="79468" r="31829"/>
          <a:stretch/>
        </p:blipFill>
        <p:spPr>
          <a:xfrm>
            <a:off x="4678300" y="0"/>
            <a:ext cx="4465700" cy="1056050"/>
          </a:xfrm>
          <a:prstGeom prst="rect">
            <a:avLst/>
          </a:prstGeom>
          <a:noFill/>
          <a:ln>
            <a:noFill/>
          </a:ln>
        </p:spPr>
      </p:pic>
      <p:pic>
        <p:nvPicPr>
          <p:cNvPr id="218" name="Google Shape;218;p27"/>
          <p:cNvPicPr preferRelativeResize="0"/>
          <p:nvPr/>
        </p:nvPicPr>
        <p:blipFill>
          <a:blip r:embed="rId3">
            <a:alphaModFix/>
          </a:blip>
          <a:stretch>
            <a:fillRect/>
          </a:stretch>
        </p:blipFill>
        <p:spPr>
          <a:xfrm rot="-9899999">
            <a:off x="7708031" y="-130211"/>
            <a:ext cx="1657357" cy="988618"/>
          </a:xfrm>
          <a:prstGeom prst="rect">
            <a:avLst/>
          </a:prstGeom>
          <a:noFill/>
          <a:ln>
            <a:noFill/>
          </a:ln>
        </p:spPr>
      </p:pic>
      <p:pic>
        <p:nvPicPr>
          <p:cNvPr id="219" name="Google Shape;219;p27"/>
          <p:cNvPicPr preferRelativeResize="0"/>
          <p:nvPr/>
        </p:nvPicPr>
        <p:blipFill rotWithShape="1">
          <a:blip r:embed="rId2">
            <a:alphaModFix amt="40000"/>
          </a:blip>
          <a:srcRect r="11371" b="79270"/>
          <a:stretch/>
        </p:blipFill>
        <p:spPr>
          <a:xfrm rot="5400000">
            <a:off x="-1831287" y="2471388"/>
            <a:ext cx="4495775" cy="8255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428600" y="535000"/>
            <a:ext cx="3613500" cy="97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2101900" y="535000"/>
            <a:ext cx="1174200" cy="978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6000"/>
              <a:buNone/>
              <a:defRPr sz="5200">
                <a:solidFill>
                  <a:schemeClr val="accent3"/>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pic>
        <p:nvPicPr>
          <p:cNvPr id="19" name="Google Shape;19;p3"/>
          <p:cNvPicPr preferRelativeResize="0"/>
          <p:nvPr/>
        </p:nvPicPr>
        <p:blipFill>
          <a:blip r:embed="rId2">
            <a:alphaModFix/>
          </a:blip>
          <a:stretch>
            <a:fillRect/>
          </a:stretch>
        </p:blipFill>
        <p:spPr>
          <a:xfrm>
            <a:off x="155555" y="-384588"/>
            <a:ext cx="1657359" cy="988620"/>
          </a:xfrm>
          <a:prstGeom prst="rect">
            <a:avLst/>
          </a:prstGeom>
          <a:noFill/>
          <a:ln>
            <a:noFill/>
          </a:ln>
        </p:spPr>
      </p:pic>
      <p:pic>
        <p:nvPicPr>
          <p:cNvPr id="20" name="Google Shape;20;p3"/>
          <p:cNvPicPr preferRelativeResize="0"/>
          <p:nvPr/>
        </p:nvPicPr>
        <p:blipFill>
          <a:blip r:embed="rId3">
            <a:alphaModFix/>
          </a:blip>
          <a:stretch>
            <a:fillRect/>
          </a:stretch>
        </p:blipFill>
        <p:spPr>
          <a:xfrm>
            <a:off x="-533687" y="-73958"/>
            <a:ext cx="1210002" cy="988622"/>
          </a:xfrm>
          <a:prstGeom prst="rect">
            <a:avLst/>
          </a:prstGeom>
          <a:noFill/>
          <a:ln>
            <a:noFill/>
          </a:ln>
        </p:spPr>
      </p:pic>
      <p:pic>
        <p:nvPicPr>
          <p:cNvPr id="21" name="Google Shape;21;p3"/>
          <p:cNvPicPr preferRelativeResize="0"/>
          <p:nvPr/>
        </p:nvPicPr>
        <p:blipFill>
          <a:blip r:embed="rId4">
            <a:alphaModFix/>
          </a:blip>
          <a:stretch>
            <a:fillRect/>
          </a:stretch>
        </p:blipFill>
        <p:spPr>
          <a:xfrm rot="9899931">
            <a:off x="7483120" y="4417162"/>
            <a:ext cx="1248361" cy="944001"/>
          </a:xfrm>
          <a:prstGeom prst="rect">
            <a:avLst/>
          </a:prstGeom>
          <a:noFill/>
          <a:ln>
            <a:noFill/>
          </a:ln>
        </p:spPr>
      </p:pic>
      <p:pic>
        <p:nvPicPr>
          <p:cNvPr id="22" name="Google Shape;22;p3"/>
          <p:cNvPicPr preferRelativeResize="0"/>
          <p:nvPr/>
        </p:nvPicPr>
        <p:blipFill>
          <a:blip r:embed="rId5">
            <a:alphaModFix/>
          </a:blip>
          <a:stretch>
            <a:fillRect/>
          </a:stretch>
        </p:blipFill>
        <p:spPr>
          <a:xfrm rot="6300124">
            <a:off x="8297983" y="3969867"/>
            <a:ext cx="1155032" cy="1359370"/>
          </a:xfrm>
          <a:prstGeom prst="rect">
            <a:avLst/>
          </a:prstGeom>
          <a:noFill/>
          <a:ln>
            <a:noFill/>
          </a:ln>
        </p:spPr>
      </p:pic>
      <p:pic>
        <p:nvPicPr>
          <p:cNvPr id="23" name="Google Shape;23;p3"/>
          <p:cNvPicPr preferRelativeResize="0"/>
          <p:nvPr/>
        </p:nvPicPr>
        <p:blipFill rotWithShape="1">
          <a:blip r:embed="rId6">
            <a:alphaModFix amt="40000"/>
          </a:blip>
          <a:srcRect l="67433"/>
          <a:stretch/>
        </p:blipFill>
        <p:spPr>
          <a:xfrm>
            <a:off x="-2" y="718325"/>
            <a:ext cx="1761777" cy="4247452"/>
          </a:xfrm>
          <a:prstGeom prst="rect">
            <a:avLst/>
          </a:prstGeom>
          <a:noFill/>
          <a:ln>
            <a:noFill/>
          </a:ln>
        </p:spPr>
      </p:pic>
      <p:pic>
        <p:nvPicPr>
          <p:cNvPr id="24" name="Google Shape;24;p3"/>
          <p:cNvPicPr preferRelativeResize="0"/>
          <p:nvPr/>
        </p:nvPicPr>
        <p:blipFill rotWithShape="1">
          <a:blip r:embed="rId6">
            <a:alphaModFix amt="40000"/>
          </a:blip>
          <a:srcRect t="49987" r="74413"/>
          <a:stretch/>
        </p:blipFill>
        <p:spPr>
          <a:xfrm>
            <a:off x="7759850" y="0"/>
            <a:ext cx="1384151" cy="21243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mt="40000"/>
          </a:blip>
          <a:srcRect l="65423" t="69623"/>
          <a:stretch/>
        </p:blipFill>
        <p:spPr>
          <a:xfrm rot="5400000">
            <a:off x="7230273" y="351326"/>
            <a:ext cx="2265052" cy="1562401"/>
          </a:xfrm>
          <a:prstGeom prst="rect">
            <a:avLst/>
          </a:prstGeom>
          <a:noFill/>
          <a:ln>
            <a:noFill/>
          </a:ln>
        </p:spPr>
      </p:pic>
      <p:pic>
        <p:nvPicPr>
          <p:cNvPr id="27" name="Google Shape;27;p4"/>
          <p:cNvPicPr preferRelativeResize="0"/>
          <p:nvPr/>
        </p:nvPicPr>
        <p:blipFill rotWithShape="1">
          <a:blip r:embed="rId2">
            <a:alphaModFix amt="40000"/>
          </a:blip>
          <a:srcRect b="78321"/>
          <a:stretch/>
        </p:blipFill>
        <p:spPr>
          <a:xfrm>
            <a:off x="0" y="4205150"/>
            <a:ext cx="5430349" cy="924299"/>
          </a:xfrm>
          <a:prstGeom prst="rect">
            <a:avLst/>
          </a:prstGeom>
          <a:noFill/>
          <a:ln>
            <a:noFill/>
          </a:ln>
        </p:spPr>
      </p:pic>
      <p:sp>
        <p:nvSpPr>
          <p:cNvPr id="28" name="Google Shape;28;p4"/>
          <p:cNvSpPr txBox="1">
            <a:spLocks noGrp="1"/>
          </p:cNvSpPr>
          <p:nvPr>
            <p:ph type="title"/>
          </p:nvPr>
        </p:nvSpPr>
        <p:spPr>
          <a:xfrm>
            <a:off x="715100" y="535000"/>
            <a:ext cx="3121200" cy="1557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29" name="Google Shape;29;p4"/>
          <p:cNvSpPr txBox="1">
            <a:spLocks noGrp="1"/>
          </p:cNvSpPr>
          <p:nvPr>
            <p:ph type="body" idx="1"/>
          </p:nvPr>
        </p:nvSpPr>
        <p:spPr>
          <a:xfrm>
            <a:off x="715100" y="2092600"/>
            <a:ext cx="3121200" cy="11655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
        <p:nvSpPr>
          <p:cNvPr id="30" name="Google Shape;30;p4"/>
          <p:cNvSpPr>
            <a:spLocks noGrp="1"/>
          </p:cNvSpPr>
          <p:nvPr>
            <p:ph type="pic" idx="2"/>
          </p:nvPr>
        </p:nvSpPr>
        <p:spPr>
          <a:xfrm>
            <a:off x="4572075" y="535000"/>
            <a:ext cx="3856800" cy="4073400"/>
          </a:xfrm>
          <a:prstGeom prst="rect">
            <a:avLst/>
          </a:prstGeom>
          <a:noFill/>
          <a:ln>
            <a:noFill/>
          </a:ln>
        </p:spPr>
      </p:sp>
      <p:pic>
        <p:nvPicPr>
          <p:cNvPr id="31" name="Google Shape;31;p4"/>
          <p:cNvPicPr preferRelativeResize="0"/>
          <p:nvPr/>
        </p:nvPicPr>
        <p:blipFill>
          <a:blip r:embed="rId3">
            <a:alphaModFix/>
          </a:blip>
          <a:stretch>
            <a:fillRect/>
          </a:stretch>
        </p:blipFill>
        <p:spPr>
          <a:xfrm rot="-5400000">
            <a:off x="-384212" y="4114192"/>
            <a:ext cx="1210002" cy="988622"/>
          </a:xfrm>
          <a:prstGeom prst="rect">
            <a:avLst/>
          </a:prstGeom>
          <a:noFill/>
          <a:ln>
            <a:noFill/>
          </a:ln>
        </p:spPr>
      </p:pic>
      <p:pic>
        <p:nvPicPr>
          <p:cNvPr id="32" name="Google Shape;32;p4"/>
          <p:cNvPicPr preferRelativeResize="0"/>
          <p:nvPr/>
        </p:nvPicPr>
        <p:blipFill>
          <a:blip r:embed="rId4">
            <a:alphaModFix/>
          </a:blip>
          <a:stretch>
            <a:fillRect/>
          </a:stretch>
        </p:blipFill>
        <p:spPr>
          <a:xfrm rot="6300124">
            <a:off x="394683" y="4259217"/>
            <a:ext cx="1155032" cy="13593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pic>
        <p:nvPicPr>
          <p:cNvPr id="43" name="Google Shape;43;p6"/>
          <p:cNvPicPr preferRelativeResize="0"/>
          <p:nvPr/>
        </p:nvPicPr>
        <p:blipFill rotWithShape="1">
          <a:blip r:embed="rId2">
            <a:alphaModFix amt="40000"/>
          </a:blip>
          <a:srcRect t="68478" r="39083"/>
          <a:stretch/>
        </p:blipFill>
        <p:spPr>
          <a:xfrm>
            <a:off x="5153425" y="0"/>
            <a:ext cx="3990574" cy="1621326"/>
          </a:xfrm>
          <a:prstGeom prst="rect">
            <a:avLst/>
          </a:prstGeom>
          <a:noFill/>
          <a:ln>
            <a:noFill/>
          </a:ln>
        </p:spPr>
      </p:pic>
      <p:pic>
        <p:nvPicPr>
          <p:cNvPr id="44" name="Google Shape;44;p6"/>
          <p:cNvPicPr preferRelativeResize="0"/>
          <p:nvPr/>
        </p:nvPicPr>
        <p:blipFill>
          <a:blip r:embed="rId3">
            <a:alphaModFix/>
          </a:blip>
          <a:stretch>
            <a:fillRect/>
          </a:stretch>
        </p:blipFill>
        <p:spPr>
          <a:xfrm rot="10800000">
            <a:off x="8050413" y="-256008"/>
            <a:ext cx="1210002" cy="988622"/>
          </a:xfrm>
          <a:prstGeom prst="rect">
            <a:avLst/>
          </a:prstGeom>
          <a:noFill/>
          <a:ln>
            <a:noFill/>
          </a:ln>
        </p:spPr>
      </p:pic>
      <p:pic>
        <p:nvPicPr>
          <p:cNvPr id="45" name="Google Shape;45;p6"/>
          <p:cNvPicPr preferRelativeResize="0"/>
          <p:nvPr/>
        </p:nvPicPr>
        <p:blipFill rotWithShape="1">
          <a:blip r:embed="rId2">
            <a:alphaModFix amt="40000"/>
          </a:blip>
          <a:srcRect b="82468"/>
          <a:stretch/>
        </p:blipFill>
        <p:spPr>
          <a:xfrm>
            <a:off x="715100" y="4427400"/>
            <a:ext cx="5202299" cy="7160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0" y="1576800"/>
            <a:ext cx="3857100" cy="19899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54" name="Google Shape;54;p8"/>
          <p:cNvPicPr preferRelativeResize="0"/>
          <p:nvPr/>
        </p:nvPicPr>
        <p:blipFill>
          <a:blip r:embed="rId2">
            <a:alphaModFix/>
          </a:blip>
          <a:stretch>
            <a:fillRect/>
          </a:stretch>
        </p:blipFill>
        <p:spPr>
          <a:xfrm rot="9899931">
            <a:off x="7483120" y="4417162"/>
            <a:ext cx="1248361" cy="944001"/>
          </a:xfrm>
          <a:prstGeom prst="rect">
            <a:avLst/>
          </a:prstGeom>
          <a:noFill/>
          <a:ln>
            <a:noFill/>
          </a:ln>
        </p:spPr>
      </p:pic>
      <p:pic>
        <p:nvPicPr>
          <p:cNvPr id="55" name="Google Shape;55;p8"/>
          <p:cNvPicPr preferRelativeResize="0"/>
          <p:nvPr/>
        </p:nvPicPr>
        <p:blipFill>
          <a:blip r:embed="rId3">
            <a:alphaModFix/>
          </a:blip>
          <a:stretch>
            <a:fillRect/>
          </a:stretch>
        </p:blipFill>
        <p:spPr>
          <a:xfrm rot="6300124">
            <a:off x="8297983" y="3969867"/>
            <a:ext cx="1155032" cy="1359370"/>
          </a:xfrm>
          <a:prstGeom prst="rect">
            <a:avLst/>
          </a:prstGeom>
          <a:noFill/>
          <a:ln>
            <a:noFill/>
          </a:ln>
        </p:spPr>
      </p:pic>
      <p:pic>
        <p:nvPicPr>
          <p:cNvPr id="56" name="Google Shape;56;p8"/>
          <p:cNvPicPr preferRelativeResize="0"/>
          <p:nvPr/>
        </p:nvPicPr>
        <p:blipFill rotWithShape="1">
          <a:blip r:embed="rId4">
            <a:alphaModFix amt="40000"/>
          </a:blip>
          <a:srcRect l="14543" r="255" b="77275"/>
          <a:stretch/>
        </p:blipFill>
        <p:spPr>
          <a:xfrm rot="-5400000">
            <a:off x="6299924" y="1859149"/>
            <a:ext cx="4703227" cy="984924"/>
          </a:xfrm>
          <a:prstGeom prst="rect">
            <a:avLst/>
          </a:prstGeom>
          <a:noFill/>
          <a:ln>
            <a:noFill/>
          </a:ln>
        </p:spPr>
      </p:pic>
      <p:pic>
        <p:nvPicPr>
          <p:cNvPr id="57" name="Google Shape;57;p8"/>
          <p:cNvPicPr preferRelativeResize="0"/>
          <p:nvPr/>
        </p:nvPicPr>
        <p:blipFill rotWithShape="1">
          <a:blip r:embed="rId4">
            <a:alphaModFix amt="40000"/>
          </a:blip>
          <a:srcRect l="50843" b="54681"/>
          <a:stretch/>
        </p:blipFill>
        <p:spPr>
          <a:xfrm>
            <a:off x="0" y="3179250"/>
            <a:ext cx="2713574" cy="1964248"/>
          </a:xfrm>
          <a:prstGeom prst="rect">
            <a:avLst/>
          </a:prstGeom>
          <a:noFill/>
          <a:ln>
            <a:noFill/>
          </a:ln>
        </p:spPr>
      </p:pic>
      <p:pic>
        <p:nvPicPr>
          <p:cNvPr id="58" name="Google Shape;58;p8"/>
          <p:cNvPicPr preferRelativeResize="0"/>
          <p:nvPr/>
        </p:nvPicPr>
        <p:blipFill rotWithShape="1">
          <a:blip r:embed="rId4">
            <a:alphaModFix amt="40000"/>
          </a:blip>
          <a:srcRect t="62731"/>
          <a:stretch/>
        </p:blipFill>
        <p:spPr>
          <a:xfrm>
            <a:off x="3187100" y="0"/>
            <a:ext cx="4390600" cy="12848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1850550" y="1473263"/>
            <a:ext cx="5442900" cy="1641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9600"/>
              <a:buNone/>
              <a:defRPr sz="9600">
                <a:solidFill>
                  <a:schemeClr val="accent3"/>
                </a:solidFill>
              </a:defRPr>
            </a:lvl1pPr>
            <a:lvl2pPr lvl="1" algn="ctr">
              <a:spcBef>
                <a:spcPts val="0"/>
              </a:spcBef>
              <a:spcAft>
                <a:spcPts val="0"/>
              </a:spcAft>
              <a:buClr>
                <a:schemeClr val="accent3"/>
              </a:buClr>
              <a:buSzPts val="9600"/>
              <a:buNone/>
              <a:defRPr sz="9600">
                <a:solidFill>
                  <a:schemeClr val="accent3"/>
                </a:solidFill>
              </a:defRPr>
            </a:lvl2pPr>
            <a:lvl3pPr lvl="2" algn="ctr">
              <a:spcBef>
                <a:spcPts val="0"/>
              </a:spcBef>
              <a:spcAft>
                <a:spcPts val="0"/>
              </a:spcAft>
              <a:buClr>
                <a:schemeClr val="accent3"/>
              </a:buClr>
              <a:buSzPts val="9600"/>
              <a:buNone/>
              <a:defRPr sz="9600">
                <a:solidFill>
                  <a:schemeClr val="accent3"/>
                </a:solidFill>
              </a:defRPr>
            </a:lvl3pPr>
            <a:lvl4pPr lvl="3" algn="ctr">
              <a:spcBef>
                <a:spcPts val="0"/>
              </a:spcBef>
              <a:spcAft>
                <a:spcPts val="0"/>
              </a:spcAft>
              <a:buClr>
                <a:schemeClr val="accent3"/>
              </a:buClr>
              <a:buSzPts val="9600"/>
              <a:buNone/>
              <a:defRPr sz="9600">
                <a:solidFill>
                  <a:schemeClr val="accent3"/>
                </a:solidFill>
              </a:defRPr>
            </a:lvl4pPr>
            <a:lvl5pPr lvl="4" algn="ctr">
              <a:spcBef>
                <a:spcPts val="0"/>
              </a:spcBef>
              <a:spcAft>
                <a:spcPts val="0"/>
              </a:spcAft>
              <a:buClr>
                <a:schemeClr val="accent3"/>
              </a:buClr>
              <a:buSzPts val="9600"/>
              <a:buNone/>
              <a:defRPr sz="9600">
                <a:solidFill>
                  <a:schemeClr val="accent3"/>
                </a:solidFill>
              </a:defRPr>
            </a:lvl5pPr>
            <a:lvl6pPr lvl="5" algn="ctr">
              <a:spcBef>
                <a:spcPts val="0"/>
              </a:spcBef>
              <a:spcAft>
                <a:spcPts val="0"/>
              </a:spcAft>
              <a:buClr>
                <a:schemeClr val="accent3"/>
              </a:buClr>
              <a:buSzPts val="9600"/>
              <a:buNone/>
              <a:defRPr sz="9600">
                <a:solidFill>
                  <a:schemeClr val="accent3"/>
                </a:solidFill>
              </a:defRPr>
            </a:lvl6pPr>
            <a:lvl7pPr lvl="6" algn="ctr">
              <a:spcBef>
                <a:spcPts val="0"/>
              </a:spcBef>
              <a:spcAft>
                <a:spcPts val="0"/>
              </a:spcAft>
              <a:buClr>
                <a:schemeClr val="accent3"/>
              </a:buClr>
              <a:buSzPts val="9600"/>
              <a:buNone/>
              <a:defRPr sz="9600">
                <a:solidFill>
                  <a:schemeClr val="accent3"/>
                </a:solidFill>
              </a:defRPr>
            </a:lvl7pPr>
            <a:lvl8pPr lvl="7" algn="ctr">
              <a:spcBef>
                <a:spcPts val="0"/>
              </a:spcBef>
              <a:spcAft>
                <a:spcPts val="0"/>
              </a:spcAft>
              <a:buClr>
                <a:schemeClr val="accent3"/>
              </a:buClr>
              <a:buSzPts val="9600"/>
              <a:buNone/>
              <a:defRPr sz="9600">
                <a:solidFill>
                  <a:schemeClr val="accent3"/>
                </a:solidFill>
              </a:defRPr>
            </a:lvl8pPr>
            <a:lvl9pPr lvl="8" algn="ctr">
              <a:spcBef>
                <a:spcPts val="0"/>
              </a:spcBef>
              <a:spcAft>
                <a:spcPts val="0"/>
              </a:spcAft>
              <a:buClr>
                <a:schemeClr val="accent3"/>
              </a:buClr>
              <a:buSzPts val="9600"/>
              <a:buNone/>
              <a:defRPr sz="9600">
                <a:solidFill>
                  <a:schemeClr val="accent3"/>
                </a:solidFill>
              </a:defRPr>
            </a:lvl9pPr>
          </a:lstStyle>
          <a:p>
            <a:r>
              <a:t>xx%</a:t>
            </a:r>
          </a:p>
        </p:txBody>
      </p:sp>
      <p:sp>
        <p:nvSpPr>
          <p:cNvPr id="67" name="Google Shape;67;p11"/>
          <p:cNvSpPr txBox="1">
            <a:spLocks noGrp="1"/>
          </p:cNvSpPr>
          <p:nvPr>
            <p:ph type="subTitle" idx="1"/>
          </p:nvPr>
        </p:nvSpPr>
        <p:spPr>
          <a:xfrm>
            <a:off x="1850550" y="2962038"/>
            <a:ext cx="5442900" cy="43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8" name="Google Shape;68;p11"/>
          <p:cNvPicPr preferRelativeResize="0"/>
          <p:nvPr/>
        </p:nvPicPr>
        <p:blipFill rotWithShape="1">
          <a:blip r:embed="rId2">
            <a:alphaModFix amt="40000"/>
          </a:blip>
          <a:srcRect t="62731"/>
          <a:stretch/>
        </p:blipFill>
        <p:spPr>
          <a:xfrm>
            <a:off x="4192500" y="0"/>
            <a:ext cx="4390600" cy="1284824"/>
          </a:xfrm>
          <a:prstGeom prst="rect">
            <a:avLst/>
          </a:prstGeom>
          <a:noFill/>
          <a:ln>
            <a:noFill/>
          </a:ln>
        </p:spPr>
      </p:pic>
      <p:pic>
        <p:nvPicPr>
          <p:cNvPr id="69" name="Google Shape;69;p11"/>
          <p:cNvPicPr preferRelativeResize="0"/>
          <p:nvPr/>
        </p:nvPicPr>
        <p:blipFill rotWithShape="1">
          <a:blip r:embed="rId2">
            <a:alphaModFix amt="40000"/>
          </a:blip>
          <a:srcRect l="41448" b="45890"/>
          <a:stretch/>
        </p:blipFill>
        <p:spPr>
          <a:xfrm>
            <a:off x="0" y="2798250"/>
            <a:ext cx="3232148" cy="2345252"/>
          </a:xfrm>
          <a:prstGeom prst="rect">
            <a:avLst/>
          </a:prstGeom>
          <a:noFill/>
          <a:ln>
            <a:noFill/>
          </a:ln>
        </p:spPr>
      </p:pic>
      <p:pic>
        <p:nvPicPr>
          <p:cNvPr id="70" name="Google Shape;70;p11"/>
          <p:cNvPicPr preferRelativeResize="0"/>
          <p:nvPr/>
        </p:nvPicPr>
        <p:blipFill>
          <a:blip r:embed="rId3">
            <a:alphaModFix/>
          </a:blip>
          <a:stretch>
            <a:fillRect/>
          </a:stretch>
        </p:blipFill>
        <p:spPr>
          <a:xfrm>
            <a:off x="155555" y="-384588"/>
            <a:ext cx="1657359" cy="988620"/>
          </a:xfrm>
          <a:prstGeom prst="rect">
            <a:avLst/>
          </a:prstGeom>
          <a:noFill/>
          <a:ln>
            <a:noFill/>
          </a:ln>
        </p:spPr>
      </p:pic>
      <p:pic>
        <p:nvPicPr>
          <p:cNvPr id="71" name="Google Shape;71;p11"/>
          <p:cNvPicPr preferRelativeResize="0"/>
          <p:nvPr/>
        </p:nvPicPr>
        <p:blipFill>
          <a:blip r:embed="rId4">
            <a:alphaModFix/>
          </a:blip>
          <a:stretch>
            <a:fillRect/>
          </a:stretch>
        </p:blipFill>
        <p:spPr>
          <a:xfrm>
            <a:off x="-533687" y="-73958"/>
            <a:ext cx="1210002" cy="988622"/>
          </a:xfrm>
          <a:prstGeom prst="rect">
            <a:avLst/>
          </a:prstGeom>
          <a:noFill/>
          <a:ln>
            <a:noFill/>
          </a:ln>
        </p:spPr>
      </p:pic>
      <p:pic>
        <p:nvPicPr>
          <p:cNvPr id="72" name="Google Shape;72;p11"/>
          <p:cNvPicPr preferRelativeResize="0"/>
          <p:nvPr/>
        </p:nvPicPr>
        <p:blipFill>
          <a:blip r:embed="rId5">
            <a:alphaModFix/>
          </a:blip>
          <a:stretch>
            <a:fillRect/>
          </a:stretch>
        </p:blipFill>
        <p:spPr>
          <a:xfrm rot="9899931">
            <a:off x="7483120" y="4417162"/>
            <a:ext cx="1248361" cy="944001"/>
          </a:xfrm>
          <a:prstGeom prst="rect">
            <a:avLst/>
          </a:prstGeom>
          <a:noFill/>
          <a:ln>
            <a:noFill/>
          </a:ln>
        </p:spPr>
      </p:pic>
      <p:pic>
        <p:nvPicPr>
          <p:cNvPr id="73" name="Google Shape;73;p11"/>
          <p:cNvPicPr preferRelativeResize="0"/>
          <p:nvPr/>
        </p:nvPicPr>
        <p:blipFill>
          <a:blip r:embed="rId6">
            <a:alphaModFix/>
          </a:blip>
          <a:stretch>
            <a:fillRect/>
          </a:stretch>
        </p:blipFill>
        <p:spPr>
          <a:xfrm rot="6300124">
            <a:off x="8297983" y="3969867"/>
            <a:ext cx="1155032" cy="1359370"/>
          </a:xfrm>
          <a:prstGeom prst="rect">
            <a:avLst/>
          </a:prstGeom>
          <a:noFill/>
          <a:ln>
            <a:noFill/>
          </a:ln>
        </p:spPr>
      </p:pic>
      <p:pic>
        <p:nvPicPr>
          <p:cNvPr id="74" name="Google Shape;74;p11"/>
          <p:cNvPicPr preferRelativeResize="0"/>
          <p:nvPr/>
        </p:nvPicPr>
        <p:blipFill rotWithShape="1">
          <a:blip r:embed="rId2">
            <a:alphaModFix amt="40000"/>
          </a:blip>
          <a:srcRect l="14542" r="25063" b="77275"/>
          <a:stretch/>
        </p:blipFill>
        <p:spPr>
          <a:xfrm rot="-5400000">
            <a:off x="6984662" y="2984164"/>
            <a:ext cx="3333750" cy="9849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6"/>
        <p:cNvGrpSpPr/>
        <p:nvPr/>
      </p:nvGrpSpPr>
      <p:grpSpPr>
        <a:xfrm>
          <a:off x="0" y="0"/>
          <a:ext cx="0" cy="0"/>
          <a:chOff x="0" y="0"/>
          <a:chExt cx="0" cy="0"/>
        </a:xfrm>
      </p:grpSpPr>
      <p:sp>
        <p:nvSpPr>
          <p:cNvPr id="77" name="Google Shape;77;p13"/>
          <p:cNvSpPr txBox="1">
            <a:spLocks noGrp="1"/>
          </p:cNvSpPr>
          <p:nvPr>
            <p:ph type="title" hasCustomPrompt="1"/>
          </p:nvPr>
        </p:nvSpPr>
        <p:spPr>
          <a:xfrm>
            <a:off x="4572000" y="14131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78" name="Google Shape;78;p13"/>
          <p:cNvSpPr txBox="1">
            <a:spLocks noGrp="1"/>
          </p:cNvSpPr>
          <p:nvPr>
            <p:ph type="subTitle" idx="1"/>
          </p:nvPr>
        </p:nvSpPr>
        <p:spPr>
          <a:xfrm>
            <a:off x="5108100" y="14131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79" name="Google Shape;79;p13"/>
          <p:cNvSpPr txBox="1">
            <a:spLocks noGrp="1"/>
          </p:cNvSpPr>
          <p:nvPr>
            <p:ph type="title" idx="2"/>
          </p:nvPr>
        </p:nvSpPr>
        <p:spPr>
          <a:xfrm>
            <a:off x="4572000" y="535000"/>
            <a:ext cx="38568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723C37"/>
              </a:buClr>
              <a:buSzPts val="3000"/>
              <a:buFont typeface="Tilt Warp"/>
              <a:buNone/>
              <a:defRPr sz="3000">
                <a:latin typeface="Tilt Warp"/>
                <a:ea typeface="Tilt Warp"/>
                <a:cs typeface="Tilt Warp"/>
                <a:sym typeface="Tilt Warp"/>
              </a:defRPr>
            </a:lvl1pPr>
            <a:lvl2pPr lvl="1"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2pPr>
            <a:lvl3pPr lvl="2"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3pPr>
            <a:lvl4pPr lvl="3"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4pPr>
            <a:lvl5pPr lvl="4"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5pPr>
            <a:lvl6pPr lvl="5"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6pPr>
            <a:lvl7pPr lvl="6"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7pPr>
            <a:lvl8pPr lvl="7"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8pPr>
            <a:lvl9pPr lvl="8"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9pPr>
          </a:lstStyle>
          <a:p>
            <a:endParaRPr/>
          </a:p>
        </p:txBody>
      </p:sp>
      <p:sp>
        <p:nvSpPr>
          <p:cNvPr id="80" name="Google Shape;80;p13"/>
          <p:cNvSpPr txBox="1">
            <a:spLocks noGrp="1"/>
          </p:cNvSpPr>
          <p:nvPr>
            <p:ph type="title" idx="3" hasCustomPrompt="1"/>
          </p:nvPr>
        </p:nvSpPr>
        <p:spPr>
          <a:xfrm>
            <a:off x="4572000" y="19060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1" name="Google Shape;81;p13"/>
          <p:cNvSpPr txBox="1">
            <a:spLocks noGrp="1"/>
          </p:cNvSpPr>
          <p:nvPr>
            <p:ph type="subTitle" idx="4"/>
          </p:nvPr>
        </p:nvSpPr>
        <p:spPr>
          <a:xfrm>
            <a:off x="5108100" y="19060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2" name="Google Shape;82;p13"/>
          <p:cNvSpPr txBox="1">
            <a:spLocks noGrp="1"/>
          </p:cNvSpPr>
          <p:nvPr>
            <p:ph type="title" idx="5" hasCustomPrompt="1"/>
          </p:nvPr>
        </p:nvSpPr>
        <p:spPr>
          <a:xfrm>
            <a:off x="4572000" y="23989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3" name="Google Shape;83;p13"/>
          <p:cNvSpPr txBox="1">
            <a:spLocks noGrp="1"/>
          </p:cNvSpPr>
          <p:nvPr>
            <p:ph type="subTitle" idx="6"/>
          </p:nvPr>
        </p:nvSpPr>
        <p:spPr>
          <a:xfrm>
            <a:off x="5108100" y="23989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4" name="Google Shape;84;p13"/>
          <p:cNvSpPr txBox="1">
            <a:spLocks noGrp="1"/>
          </p:cNvSpPr>
          <p:nvPr>
            <p:ph type="title" idx="7" hasCustomPrompt="1"/>
          </p:nvPr>
        </p:nvSpPr>
        <p:spPr>
          <a:xfrm>
            <a:off x="4572000" y="28918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5" name="Google Shape;85;p13"/>
          <p:cNvSpPr txBox="1">
            <a:spLocks noGrp="1"/>
          </p:cNvSpPr>
          <p:nvPr>
            <p:ph type="subTitle" idx="8"/>
          </p:nvPr>
        </p:nvSpPr>
        <p:spPr>
          <a:xfrm>
            <a:off x="5108100" y="28918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6" name="Google Shape;86;p13"/>
          <p:cNvSpPr txBox="1">
            <a:spLocks noGrp="1"/>
          </p:cNvSpPr>
          <p:nvPr>
            <p:ph type="title" idx="9" hasCustomPrompt="1"/>
          </p:nvPr>
        </p:nvSpPr>
        <p:spPr>
          <a:xfrm>
            <a:off x="4572000" y="33847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7" name="Google Shape;87;p13"/>
          <p:cNvSpPr txBox="1">
            <a:spLocks noGrp="1"/>
          </p:cNvSpPr>
          <p:nvPr>
            <p:ph type="subTitle" idx="13"/>
          </p:nvPr>
        </p:nvSpPr>
        <p:spPr>
          <a:xfrm>
            <a:off x="5108100" y="33847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8" name="Google Shape;88;p13"/>
          <p:cNvSpPr txBox="1">
            <a:spLocks noGrp="1"/>
          </p:cNvSpPr>
          <p:nvPr>
            <p:ph type="title" idx="14" hasCustomPrompt="1"/>
          </p:nvPr>
        </p:nvSpPr>
        <p:spPr>
          <a:xfrm>
            <a:off x="4572000" y="38776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9" name="Google Shape;89;p13"/>
          <p:cNvSpPr txBox="1">
            <a:spLocks noGrp="1"/>
          </p:cNvSpPr>
          <p:nvPr>
            <p:ph type="subTitle" idx="15"/>
          </p:nvPr>
        </p:nvSpPr>
        <p:spPr>
          <a:xfrm>
            <a:off x="5108100" y="38776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pic>
        <p:nvPicPr>
          <p:cNvPr id="90" name="Google Shape;90;p13"/>
          <p:cNvPicPr preferRelativeResize="0"/>
          <p:nvPr/>
        </p:nvPicPr>
        <p:blipFill rotWithShape="1">
          <a:blip r:embed="rId2">
            <a:alphaModFix amt="40000"/>
          </a:blip>
          <a:srcRect r="28540" b="78298"/>
          <a:stretch/>
        </p:blipFill>
        <p:spPr>
          <a:xfrm>
            <a:off x="4427762" y="4027300"/>
            <a:ext cx="4681375" cy="1116201"/>
          </a:xfrm>
          <a:prstGeom prst="rect">
            <a:avLst/>
          </a:prstGeom>
          <a:noFill/>
          <a:ln>
            <a:noFill/>
          </a:ln>
        </p:spPr>
      </p:pic>
      <p:pic>
        <p:nvPicPr>
          <p:cNvPr id="91" name="Google Shape;91;p13"/>
          <p:cNvPicPr preferRelativeResize="0"/>
          <p:nvPr/>
        </p:nvPicPr>
        <p:blipFill>
          <a:blip r:embed="rId3">
            <a:alphaModFix/>
          </a:blip>
          <a:stretch>
            <a:fillRect/>
          </a:stretch>
        </p:blipFill>
        <p:spPr>
          <a:xfrm rot="6300124">
            <a:off x="34833" y="4259217"/>
            <a:ext cx="1155032" cy="1359370"/>
          </a:xfrm>
          <a:prstGeom prst="rect">
            <a:avLst/>
          </a:prstGeom>
          <a:noFill/>
          <a:ln>
            <a:noFill/>
          </a:ln>
        </p:spPr>
      </p:pic>
      <p:pic>
        <p:nvPicPr>
          <p:cNvPr id="92" name="Google Shape;92;p13"/>
          <p:cNvPicPr preferRelativeResize="0"/>
          <p:nvPr/>
        </p:nvPicPr>
        <p:blipFill rotWithShape="1">
          <a:blip r:embed="rId2">
            <a:alphaModFix amt="40000"/>
          </a:blip>
          <a:srcRect l="61572" t="71468"/>
          <a:stretch/>
        </p:blipFill>
        <p:spPr>
          <a:xfrm>
            <a:off x="0" y="0"/>
            <a:ext cx="2517274" cy="14675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9">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4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7" name="Google Shape;7;p1"/>
          <p:cNvSpPr txBox="1">
            <a:spLocks noGrp="1"/>
          </p:cNvSpPr>
          <p:nvPr>
            <p:ph type="body" idx="1"/>
          </p:nvPr>
        </p:nvSpPr>
        <p:spPr>
          <a:xfrm>
            <a:off x="715100" y="1175200"/>
            <a:ext cx="7713900" cy="3433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59" r:id="rId9"/>
    <p:sldLayoutId id="2147483660" r:id="rId10"/>
    <p:sldLayoutId id="2147483662" r:id="rId11"/>
    <p:sldLayoutId id="2147483663" r:id="rId12"/>
    <p:sldLayoutId id="2147483668" r:id="rId13"/>
    <p:sldLayoutId id="2147483669" r:id="rId14"/>
    <p:sldLayoutId id="2147483670" r:id="rId15"/>
    <p:sldLayoutId id="2147483672" r:id="rId16"/>
    <p:sldLayoutId id="214748367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46962"/>
          </p15:clr>
        </p15:guide>
        <p15:guide id="6" orient="horz" pos="162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drzreflects.blogspot.com/2012/07/professional-development-meme-2012.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45.jfi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hyperlink" Target="https://ncc.gov.pk/Detail/M2JiZTk0YzUtYjZmZi00N2ZmLThlZTEtYjVlMWEzZGRmN2I2" TargetMode="External"/><Relationship Id="rId3" Type="http://schemas.openxmlformats.org/officeDocument/2006/relationships/image" Target="../media/image4.png"/><Relationship Id="rId7" Type="http://schemas.openxmlformats.org/officeDocument/2006/relationships/hyperlink" Target="https://ncc.gov.pk/"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hyperlink" Target="https://www.maxpixel.net/Idea-Question-Mark-Questions-Problem-Light-Bulb-5976736"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50.sv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49.png"/><Relationship Id="rId5" Type="http://schemas.openxmlformats.org/officeDocument/2006/relationships/image" Target="../media/image20.png"/><Relationship Id="rId10" Type="http://schemas.openxmlformats.org/officeDocument/2006/relationships/image" Target="../media/image48.svg"/><Relationship Id="rId4" Type="http://schemas.openxmlformats.org/officeDocument/2006/relationships/image" Target="../media/image6.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4"/>
          <p:cNvPicPr preferRelativeResize="0"/>
          <p:nvPr/>
        </p:nvPicPr>
        <p:blipFill>
          <a:blip r:embed="rId3">
            <a:alphaModFix/>
          </a:blip>
          <a:stretch>
            <a:fillRect/>
          </a:stretch>
        </p:blipFill>
        <p:spPr>
          <a:xfrm rot="10800000">
            <a:off x="2044515" y="1762827"/>
            <a:ext cx="1404774" cy="1147775"/>
          </a:xfrm>
          <a:prstGeom prst="rect">
            <a:avLst/>
          </a:prstGeom>
          <a:noFill/>
          <a:ln>
            <a:noFill/>
          </a:ln>
        </p:spPr>
      </p:pic>
      <p:pic>
        <p:nvPicPr>
          <p:cNvPr id="281" name="Google Shape;281;p34"/>
          <p:cNvPicPr preferRelativeResize="0"/>
          <p:nvPr/>
        </p:nvPicPr>
        <p:blipFill>
          <a:blip r:embed="rId3">
            <a:alphaModFix/>
          </a:blip>
          <a:stretch>
            <a:fillRect/>
          </a:stretch>
        </p:blipFill>
        <p:spPr>
          <a:xfrm rot="10800000" flipH="1">
            <a:off x="5694690" y="1762827"/>
            <a:ext cx="1404800" cy="1147775"/>
          </a:xfrm>
          <a:prstGeom prst="rect">
            <a:avLst/>
          </a:prstGeom>
          <a:noFill/>
          <a:ln>
            <a:noFill/>
          </a:ln>
        </p:spPr>
      </p:pic>
      <p:sp>
        <p:nvSpPr>
          <p:cNvPr id="284" name="Google Shape;284;p34"/>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85" name="Google Shape;285;p34"/>
          <p:cNvPicPr preferRelativeResize="0"/>
          <p:nvPr/>
        </p:nvPicPr>
        <p:blipFill>
          <a:blip r:embed="rId4">
            <a:alphaModFix/>
          </a:blip>
          <a:stretch>
            <a:fillRect/>
          </a:stretch>
        </p:blipFill>
        <p:spPr>
          <a:xfrm>
            <a:off x="2988799" y="2001896"/>
            <a:ext cx="3166403" cy="2549507"/>
          </a:xfrm>
          <a:prstGeom prst="rect">
            <a:avLst/>
          </a:prstGeom>
          <a:noFill/>
          <a:ln>
            <a:noFill/>
          </a:ln>
        </p:spPr>
      </p:pic>
      <p:sp>
        <p:nvSpPr>
          <p:cNvPr id="2" name="TextBox 1">
            <a:extLst>
              <a:ext uri="{FF2B5EF4-FFF2-40B4-BE49-F238E27FC236}">
                <a16:creationId xmlns:a16="http://schemas.microsoft.com/office/drawing/2014/main" id="{756D0512-31B8-2485-E9EA-4DAE33F08307}"/>
              </a:ext>
            </a:extLst>
          </p:cNvPr>
          <p:cNvSpPr txBox="1"/>
          <p:nvPr/>
        </p:nvSpPr>
        <p:spPr>
          <a:xfrm>
            <a:off x="4591482" y="2425048"/>
            <a:ext cx="1661017" cy="2188676"/>
          </a:xfrm>
          <a:prstGeom prst="rect">
            <a:avLst/>
          </a:prstGeom>
          <a:noFill/>
          <a:scene3d>
            <a:camera prst="isometricRightUp"/>
            <a:lightRig rig="threePt" dir="t"/>
          </a:scene3d>
        </p:spPr>
        <p:txBody>
          <a:bodyPr wrap="square">
            <a:spAutoFit/>
          </a:bodyPr>
          <a:lstStyle/>
          <a:p>
            <a:pPr marL="0" marR="0" algn="ctr" rtl="1">
              <a:lnSpc>
                <a:spcPct val="115000"/>
              </a:lnSpc>
              <a:spcBef>
                <a:spcPts val="0"/>
              </a:spcBef>
              <a:spcAft>
                <a:spcPts val="0"/>
              </a:spcAft>
              <a:tabLst>
                <a:tab pos="2203450" algn="l"/>
                <a:tab pos="2997200" algn="ctr"/>
              </a:tabLst>
            </a:pPr>
            <a:r>
              <a:rPr lang="ur-PK" sz="3600" b="1" dirty="0">
                <a:solidFill>
                  <a:schemeClr val="accent2">
                    <a:lumMod val="10000"/>
                  </a:schemeClr>
                </a:solidFill>
                <a:effectLst/>
                <a:latin typeface="Aptos" panose="020B0004020202020204" pitchFamily="34" charset="0"/>
                <a:ea typeface="Aptos" panose="020B0004020202020204" pitchFamily="34" charset="0"/>
                <a:cs typeface="Jameel Noori Nastaleeq" panose="02000503000000020004" pitchFamily="2" charset="-78"/>
              </a:rPr>
              <a:t>سہ  روزہ تربیتی پروگرام</a:t>
            </a:r>
            <a:r>
              <a:rPr lang="ur-PK" sz="1600" b="1" dirty="0">
                <a:solidFill>
                  <a:schemeClr val="accent2">
                    <a:lumMod val="10000"/>
                  </a:schemeClr>
                </a:solidFill>
                <a:latin typeface="Aptos" panose="020B0004020202020204" pitchFamily="34" charset="0"/>
                <a:ea typeface="Aptos" panose="020B0004020202020204" pitchFamily="34" charset="0"/>
                <a:cs typeface="Arial" panose="020B0604020202020204" pitchFamily="34" charset="0"/>
              </a:rPr>
              <a:t> </a:t>
            </a:r>
            <a:r>
              <a:rPr lang="ur-PK" sz="2000" b="1" dirty="0" err="1">
                <a:solidFill>
                  <a:schemeClr val="accent2">
                    <a:lumMod val="10000"/>
                  </a:schemeClr>
                </a:solidFill>
                <a:effectLst/>
                <a:latin typeface="Aptos" panose="020B0004020202020204" pitchFamily="34" charset="0"/>
                <a:ea typeface="Aptos" panose="020B0004020202020204" pitchFamily="34" charset="0"/>
                <a:cs typeface="Jameel Noori Nastaleeq" panose="02000503000000020004" pitchFamily="2" charset="-78"/>
              </a:rPr>
              <a:t>برائے</a:t>
            </a:r>
            <a:r>
              <a:rPr lang="ur-PK" sz="2000" b="1" dirty="0">
                <a:solidFill>
                  <a:schemeClr val="accent2">
                    <a:lumMod val="10000"/>
                  </a:schemeClr>
                </a:solidFill>
                <a:latin typeface="Aptos" panose="020B0004020202020204" pitchFamily="34" charset="0"/>
                <a:ea typeface="Aptos" panose="020B0004020202020204" pitchFamily="34" charset="0"/>
                <a:cs typeface="Arial" panose="020B0604020202020204" pitchFamily="34" charset="0"/>
              </a:rPr>
              <a:t> </a:t>
            </a:r>
            <a:r>
              <a:rPr lang="ur-PK" sz="3600" b="1" dirty="0">
                <a:solidFill>
                  <a:schemeClr val="accent2">
                    <a:lumMod val="10000"/>
                  </a:schemeClr>
                </a:solidFill>
                <a:effectLst/>
                <a:latin typeface="Aptos" panose="020B0004020202020204" pitchFamily="34" charset="0"/>
                <a:ea typeface="Aptos" panose="020B0004020202020204" pitchFamily="34" charset="0"/>
                <a:cs typeface="Jameel Noori Nastaleeq" panose="02000503000000020004" pitchFamily="2" charset="-78"/>
              </a:rPr>
              <a:t>اساتذہ</a:t>
            </a:r>
            <a:endParaRPr lang="ur-PK" sz="2800" b="1" dirty="0">
              <a:solidFill>
                <a:schemeClr val="accent2">
                  <a:lumMod val="10000"/>
                </a:schemeClr>
              </a:solidFill>
              <a:effectLst/>
              <a:latin typeface="Aptos" panose="020B0004020202020204" pitchFamily="34" charset="0"/>
              <a:ea typeface="Aptos" panose="020B0004020202020204" pitchFamily="34" charset="0"/>
              <a:cs typeface="Jameel Noori Nastaleeq" panose="02000503000000020004" pitchFamily="2" charset="-78"/>
            </a:endParaRPr>
          </a:p>
          <a:p>
            <a:pPr marL="0" marR="0" algn="ctr" rtl="1">
              <a:lnSpc>
                <a:spcPct val="115000"/>
              </a:lnSpc>
              <a:spcBef>
                <a:spcPts val="0"/>
              </a:spcBef>
              <a:spcAft>
                <a:spcPts val="0"/>
              </a:spcAft>
              <a:tabLst>
                <a:tab pos="2203450" algn="l"/>
                <a:tab pos="2997200" algn="ctr"/>
              </a:tabLst>
            </a:pPr>
            <a:endParaRPr lang="en-US" sz="1200" b="1" dirty="0">
              <a:solidFill>
                <a:schemeClr val="accent2">
                  <a:lumMod val="10000"/>
                </a:schemeClr>
              </a:solidFill>
              <a:effectLst/>
              <a:latin typeface="Aptos" panose="020B0004020202020204" pitchFamily="34" charset="0"/>
              <a:ea typeface="Aptos" panose="020B0004020202020204" pitchFamily="34" charset="0"/>
              <a:cs typeface="Arial" panose="020B0604020202020204" pitchFamily="34" charset="0"/>
            </a:endParaRPr>
          </a:p>
        </p:txBody>
      </p:sp>
      <p:sp>
        <p:nvSpPr>
          <p:cNvPr id="3" name="Google Shape;230;p31">
            <a:extLst>
              <a:ext uri="{FF2B5EF4-FFF2-40B4-BE49-F238E27FC236}">
                <a16:creationId xmlns:a16="http://schemas.microsoft.com/office/drawing/2014/main" id="{75C7EBAA-8E8A-04F6-A063-65424C374C42}"/>
              </a:ext>
            </a:extLst>
          </p:cNvPr>
          <p:cNvSpPr txBox="1">
            <a:spLocks/>
          </p:cNvSpPr>
          <p:nvPr/>
        </p:nvSpPr>
        <p:spPr>
          <a:xfrm>
            <a:off x="2722488" y="2960038"/>
            <a:ext cx="1846616" cy="874475"/>
          </a:xfrm>
          <a:prstGeom prst="rect">
            <a:avLst/>
          </a:prstGeom>
          <a:noFill/>
          <a:ln>
            <a:noFill/>
          </a:ln>
          <a:scene3d>
            <a:camera prst="perspectiveHeroicExtremeLeftFacing"/>
            <a:lightRig rig="threePt" dir="t"/>
          </a:scene3d>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200"/>
              <a:buFont typeface="Tilt Warp"/>
              <a:buNone/>
              <a:defRPr sz="8500" b="0" i="0" u="none" strike="noStrike" cap="none">
                <a:solidFill>
                  <a:schemeClr val="dk1"/>
                </a:solidFill>
                <a:latin typeface="Tilt Warp"/>
                <a:ea typeface="Tilt Warp"/>
                <a:cs typeface="Tilt Warp"/>
                <a:sym typeface="Tilt Warp"/>
              </a:defRPr>
            </a:lvl1pPr>
            <a:lvl2pPr marR="0" lvl="1"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2pPr>
            <a:lvl3pPr marR="0" lvl="2"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3pPr>
            <a:lvl4pPr marR="0" lvl="3"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4pPr>
            <a:lvl5pPr marR="0" lvl="4"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5pPr>
            <a:lvl6pPr marR="0" lvl="5"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6pPr>
            <a:lvl7pPr marR="0" lvl="6"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7pPr>
            <a:lvl8pPr marR="0" lvl="7"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8pPr>
            <a:lvl9pPr marR="0" lvl="8"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9pPr>
          </a:lstStyle>
          <a:p>
            <a:pPr algn="ctr" rtl="1"/>
            <a:r>
              <a:rPr lang="ur-PK" sz="6000" dirty="0">
                <a:solidFill>
                  <a:srgbClr val="C00000"/>
                </a:solidFill>
                <a:latin typeface="Jameel Noori Nastaleeq" panose="02000503000000020004" pitchFamily="2" charset="-78"/>
                <a:cs typeface="Jameel Noori Nastaleeq" panose="02000503000000020004" pitchFamily="2" charset="-78"/>
              </a:rPr>
              <a:t>پہلا دن</a:t>
            </a:r>
            <a:endParaRPr lang="en-US" sz="4800" dirty="0">
              <a:solidFill>
                <a:srgbClr val="C00000"/>
              </a:solidFill>
              <a:latin typeface="Jameel Noori Nastaleeq" panose="02000503000000020004" pitchFamily="2" charset="-78"/>
              <a:cs typeface="Jameel Noori Nastaleeq" panose="02000503000000020004" pitchFamily="2" charset="-78"/>
            </a:endParaRPr>
          </a:p>
        </p:txBody>
      </p:sp>
      <p:pic>
        <p:nvPicPr>
          <p:cNvPr id="11" name="Picture 10">
            <a:extLst>
              <a:ext uri="{FF2B5EF4-FFF2-40B4-BE49-F238E27FC236}">
                <a16:creationId xmlns:a16="http://schemas.microsoft.com/office/drawing/2014/main" id="{2B1FE07D-05BF-40CE-A1AB-3AB1D7043971}"/>
              </a:ext>
            </a:extLst>
          </p:cNvPr>
          <p:cNvPicPr>
            <a:picLocks noChangeAspect="1"/>
          </p:cNvPicPr>
          <p:nvPr/>
        </p:nvPicPr>
        <p:blipFill>
          <a:blip r:embed="rId5"/>
          <a:stretch>
            <a:fillRect/>
          </a:stretch>
        </p:blipFill>
        <p:spPr>
          <a:xfrm>
            <a:off x="2578484" y="591005"/>
            <a:ext cx="3981239" cy="10522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4A294-1DAF-238F-A1AB-7F74D08CE98B}"/>
              </a:ext>
            </a:extLst>
          </p:cNvPr>
          <p:cNvSpPr txBox="1"/>
          <p:nvPr/>
        </p:nvSpPr>
        <p:spPr>
          <a:xfrm>
            <a:off x="1705708" y="195880"/>
            <a:ext cx="5111262" cy="640175"/>
          </a:xfrm>
          <a:prstGeom prst="rect">
            <a:avLst/>
          </a:prstGeom>
          <a:noFill/>
        </p:spPr>
        <p:txBody>
          <a:bodyPr wrap="square">
            <a:spAutoFit/>
          </a:bodyPr>
          <a:lstStyle/>
          <a:p>
            <a:pPr marL="0" marR="0" algn="ctr" rtl="1">
              <a:lnSpc>
                <a:spcPct val="115000"/>
              </a:lnSpc>
              <a:spcBef>
                <a:spcPts val="0"/>
              </a:spcBef>
              <a:spcAft>
                <a:spcPts val="0"/>
              </a:spcAft>
            </a:pPr>
            <a:r>
              <a:rPr lang="ur-PK" sz="3200" b="1" dirty="0">
                <a:solidFill>
                  <a:schemeClr val="accent5">
                    <a:lumMod val="50000"/>
                  </a:schemeClr>
                </a:solidFill>
                <a:latin typeface="Aptos" panose="020B0004020202020204" pitchFamily="34" charset="0"/>
                <a:ea typeface="Aptos" panose="020B0004020202020204" pitchFamily="34" charset="0"/>
                <a:cs typeface="Jameel Noori Nastaleeq" panose="02000503000000020004" pitchFamily="2" charset="-78"/>
              </a:rPr>
              <a:t>تین  روزہ تربیتی پروگرام کا اجمالی  خاکہ </a:t>
            </a:r>
            <a:endParaRPr lang="en-US" dirty="0">
              <a:solidFill>
                <a:schemeClr val="accent5">
                  <a:lumMod val="50000"/>
                </a:schemeClr>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4" name="Google Shape;301;p36">
            <a:extLst>
              <a:ext uri="{FF2B5EF4-FFF2-40B4-BE49-F238E27FC236}">
                <a16:creationId xmlns:a16="http://schemas.microsoft.com/office/drawing/2014/main" id="{7CE01588-B18D-4E5B-7660-E954ABAA3902}"/>
              </a:ext>
            </a:extLst>
          </p:cNvPr>
          <p:cNvPicPr preferRelativeResize="0"/>
          <p:nvPr/>
        </p:nvPicPr>
        <p:blipFill>
          <a:blip r:embed="rId2">
            <a:alphaModFix/>
          </a:blip>
          <a:stretch>
            <a:fillRect/>
          </a:stretch>
        </p:blipFill>
        <p:spPr>
          <a:xfrm rot="9625005">
            <a:off x="7516290" y="4316878"/>
            <a:ext cx="1248361" cy="944002"/>
          </a:xfrm>
          <a:prstGeom prst="rect">
            <a:avLst/>
          </a:prstGeom>
          <a:noFill/>
          <a:ln>
            <a:noFill/>
          </a:ln>
        </p:spPr>
      </p:pic>
      <p:graphicFrame>
        <p:nvGraphicFramePr>
          <p:cNvPr id="2" name="Table 1">
            <a:extLst>
              <a:ext uri="{FF2B5EF4-FFF2-40B4-BE49-F238E27FC236}">
                <a16:creationId xmlns:a16="http://schemas.microsoft.com/office/drawing/2014/main" id="{955CBC75-C670-C450-8361-5EE913F24C83}"/>
              </a:ext>
            </a:extLst>
          </p:cNvPr>
          <p:cNvGraphicFramePr>
            <a:graphicFrameLocks noGrp="1"/>
          </p:cNvGraphicFramePr>
          <p:nvPr>
            <p:extLst>
              <p:ext uri="{D42A27DB-BD31-4B8C-83A1-F6EECF244321}">
                <p14:modId xmlns:p14="http://schemas.microsoft.com/office/powerpoint/2010/main" val="646382435"/>
              </p:ext>
            </p:extLst>
          </p:nvPr>
        </p:nvGraphicFramePr>
        <p:xfrm>
          <a:off x="1828799" y="1111149"/>
          <a:ext cx="5751439" cy="3153120"/>
        </p:xfrm>
        <a:graphic>
          <a:graphicData uri="http://schemas.openxmlformats.org/drawingml/2006/table">
            <a:tbl>
              <a:tblPr rtl="1" firstRow="1" firstCol="1" bandRow="1">
                <a:tableStyleId>{74C1A8A3-306A-4EB7-A6B1-4F7E0EB9C5D6}</a:tableStyleId>
              </a:tblPr>
              <a:tblGrid>
                <a:gridCol w="1334325">
                  <a:extLst>
                    <a:ext uri="{9D8B030D-6E8A-4147-A177-3AD203B41FA5}">
                      <a16:colId xmlns:a16="http://schemas.microsoft.com/office/drawing/2014/main" val="1222712223"/>
                    </a:ext>
                  </a:extLst>
                </a:gridCol>
                <a:gridCol w="4417114">
                  <a:extLst>
                    <a:ext uri="{9D8B030D-6E8A-4147-A177-3AD203B41FA5}">
                      <a16:colId xmlns:a16="http://schemas.microsoft.com/office/drawing/2014/main" val="163845796"/>
                    </a:ext>
                  </a:extLst>
                </a:gridCol>
              </a:tblGrid>
              <a:tr h="287020">
                <a:tc>
                  <a:txBody>
                    <a:bodyPr/>
                    <a:lstStyle/>
                    <a:p>
                      <a:pPr marL="0" marR="0" algn="ctr" rtl="1">
                        <a:lnSpc>
                          <a:spcPct val="150000"/>
                        </a:lnSpc>
                        <a:spcBef>
                          <a:spcPts val="0"/>
                        </a:spcBef>
                        <a:spcAft>
                          <a:spcPts val="0"/>
                        </a:spcAft>
                      </a:pPr>
                      <a:r>
                        <a:rPr lang="ur-PK" sz="2000" kern="100" dirty="0">
                          <a:solidFill>
                            <a:schemeClr val="accent5">
                              <a:lumMod val="50000"/>
                            </a:schemeClr>
                          </a:solidFill>
                          <a:effectLst/>
                          <a:latin typeface="Jameel Noori Nastaleeq" panose="02000503000000020004" pitchFamily="2" charset="-78"/>
                          <a:cs typeface="Jameel Noori Nastaleeq" panose="02000503000000020004" pitchFamily="2" charset="-78"/>
                        </a:rPr>
                        <a:t>دن</a:t>
                      </a:r>
                      <a:endParaRPr lang="en-US" sz="2000" kern="100" dirty="0">
                        <a:solidFill>
                          <a:schemeClr val="accent5">
                            <a:lumMod val="50000"/>
                          </a:schemeClr>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B698"/>
                    </a:solidFill>
                  </a:tcPr>
                </a:tc>
                <a:tc>
                  <a:txBody>
                    <a:bodyPr/>
                    <a:lstStyle/>
                    <a:p>
                      <a:pPr marL="0" marR="0" algn="ctr" rtl="1">
                        <a:lnSpc>
                          <a:spcPct val="150000"/>
                        </a:lnSpc>
                        <a:spcBef>
                          <a:spcPts val="0"/>
                        </a:spcBef>
                        <a:spcAft>
                          <a:spcPts val="0"/>
                        </a:spcAft>
                      </a:pPr>
                      <a:r>
                        <a:rPr lang="ur-PK" sz="2000" kern="100" dirty="0">
                          <a:solidFill>
                            <a:schemeClr val="accent5">
                              <a:lumMod val="50000"/>
                            </a:schemeClr>
                          </a:solidFill>
                          <a:effectLst/>
                          <a:latin typeface="Jameel Noori Nastaleeq" panose="02000503000000020004" pitchFamily="2" charset="-78"/>
                          <a:cs typeface="Jameel Noori Nastaleeq" panose="02000503000000020004" pitchFamily="2" charset="-78"/>
                        </a:rPr>
                        <a:t>موضوع  </a:t>
                      </a:r>
                      <a:r>
                        <a:rPr lang="en-US" sz="2000" kern="100" dirty="0">
                          <a:solidFill>
                            <a:schemeClr val="accent5">
                              <a:lumMod val="50000"/>
                            </a:schemeClr>
                          </a:solidFill>
                          <a:effectLst/>
                          <a:latin typeface="Jameel Noori Nastaleeq" panose="02000503000000020004" pitchFamily="2" charset="-78"/>
                          <a:cs typeface="Jameel Noori Nastaleeq" panose="02000503000000020004" pitchFamily="2" charset="-78"/>
                        </a:rPr>
                        <a:t>/</a:t>
                      </a:r>
                      <a:r>
                        <a:rPr lang="ur-PK" sz="2000" kern="100" dirty="0">
                          <a:solidFill>
                            <a:schemeClr val="accent5">
                              <a:lumMod val="50000"/>
                            </a:schemeClr>
                          </a:solidFill>
                          <a:effectLst/>
                          <a:latin typeface="Jameel Noori Nastaleeq" panose="02000503000000020004" pitchFamily="2" charset="-78"/>
                          <a:cs typeface="Jameel Noori Nastaleeq" panose="02000503000000020004" pitchFamily="2" charset="-78"/>
                        </a:rPr>
                        <a:t>موضوعات</a:t>
                      </a:r>
                      <a:endParaRPr lang="en-US" sz="2000" kern="100" dirty="0">
                        <a:solidFill>
                          <a:schemeClr val="accent5">
                            <a:lumMod val="50000"/>
                          </a:schemeClr>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B698"/>
                    </a:solidFill>
                  </a:tcPr>
                </a:tc>
                <a:extLst>
                  <a:ext uri="{0D108BD9-81ED-4DB2-BD59-A6C34878D82A}">
                    <a16:rowId xmlns:a16="http://schemas.microsoft.com/office/drawing/2014/main" val="3232906350"/>
                  </a:ext>
                </a:extLst>
              </a:tr>
              <a:tr h="790920">
                <a:tc>
                  <a:txBody>
                    <a:bodyPr/>
                    <a:lstStyle/>
                    <a:p>
                      <a:pPr marL="0" marR="0" algn="ctr" rtl="1">
                        <a:lnSpc>
                          <a:spcPct val="150000"/>
                        </a:lnSpc>
                        <a:spcBef>
                          <a:spcPts val="0"/>
                        </a:spcBef>
                        <a:spcAft>
                          <a:spcPts val="0"/>
                        </a:spcAft>
                      </a:pPr>
                      <a:r>
                        <a:rPr lang="ur-PK" sz="2000" kern="100" dirty="0">
                          <a:solidFill>
                            <a:schemeClr val="accent5">
                              <a:lumMod val="50000"/>
                            </a:schemeClr>
                          </a:solidFill>
                          <a:effectLst/>
                          <a:latin typeface="Jameel Noori Nastaleeq" panose="02000503000000020004" pitchFamily="2" charset="-78"/>
                          <a:cs typeface="Jameel Noori Nastaleeq" panose="02000503000000020004" pitchFamily="2" charset="-78"/>
                        </a:rPr>
                        <a:t>پہلا دن</a:t>
                      </a:r>
                      <a:endParaRPr lang="en-US" sz="2000" kern="100" dirty="0">
                        <a:solidFill>
                          <a:schemeClr val="accent5">
                            <a:lumMod val="50000"/>
                          </a:schemeClr>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B698"/>
                    </a:solidFill>
                  </a:tcPr>
                </a:tc>
                <a:tc>
                  <a:txBody>
                    <a:bodyPr/>
                    <a:lstStyle/>
                    <a:p>
                      <a:pPr marL="0" marR="0" algn="r" rtl="1">
                        <a:lnSpc>
                          <a:spcPct val="150000"/>
                        </a:lnSpc>
                        <a:spcBef>
                          <a:spcPts val="0"/>
                        </a:spcBef>
                        <a:spcAft>
                          <a:spcPts val="0"/>
                        </a:spcAft>
                      </a:pPr>
                      <a:r>
                        <a:rPr lang="ur-PK" sz="2000" kern="100" dirty="0">
                          <a:solidFill>
                            <a:schemeClr val="tx1"/>
                          </a:solidFill>
                          <a:effectLst/>
                          <a:latin typeface="Jameel Noori Nastaleeq" panose="02000503000000020004" pitchFamily="2" charset="-78"/>
                          <a:cs typeface="Jameel Noori Nastaleeq" panose="02000503000000020004" pitchFamily="2" charset="-78"/>
                        </a:rPr>
                        <a:t>اردو زبان کی تدریس: ایک تعارف</a:t>
                      </a:r>
                      <a:endParaRPr lang="en-US" sz="2000" kern="100" dirty="0">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978665"/>
                  </a:ext>
                </a:extLst>
              </a:tr>
              <a:tr h="369570">
                <a:tc>
                  <a:txBody>
                    <a:bodyPr/>
                    <a:lstStyle/>
                    <a:p>
                      <a:pPr marL="0" marR="0" algn="ctr" rtl="1">
                        <a:lnSpc>
                          <a:spcPct val="150000"/>
                        </a:lnSpc>
                        <a:spcBef>
                          <a:spcPts val="0"/>
                        </a:spcBef>
                        <a:spcAft>
                          <a:spcPts val="0"/>
                        </a:spcAft>
                      </a:pPr>
                      <a:r>
                        <a:rPr lang="ur-PK" sz="2000" kern="100" dirty="0">
                          <a:solidFill>
                            <a:schemeClr val="accent5">
                              <a:lumMod val="50000"/>
                            </a:schemeClr>
                          </a:solidFill>
                          <a:effectLst/>
                          <a:latin typeface="Jameel Noori Nastaleeq" panose="02000503000000020004" pitchFamily="2" charset="-78"/>
                          <a:cs typeface="Jameel Noori Nastaleeq" panose="02000503000000020004" pitchFamily="2" charset="-78"/>
                        </a:rPr>
                        <a:t>دوسرا دن</a:t>
                      </a:r>
                      <a:endParaRPr lang="en-US" sz="2000" kern="100" dirty="0">
                        <a:solidFill>
                          <a:schemeClr val="accent5">
                            <a:lumMod val="50000"/>
                          </a:schemeClr>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B698"/>
                    </a:solidFill>
                  </a:tcPr>
                </a:tc>
                <a:tc>
                  <a:txBody>
                    <a:bodyPr/>
                    <a:lstStyle/>
                    <a:p>
                      <a:pPr marL="0" marR="0" algn="r" rtl="1">
                        <a:lnSpc>
                          <a:spcPct val="150000"/>
                        </a:lnSpc>
                        <a:spcBef>
                          <a:spcPts val="0"/>
                        </a:spcBef>
                        <a:spcAft>
                          <a:spcPts val="0"/>
                        </a:spcAft>
                      </a:pPr>
                      <a:r>
                        <a:rPr lang="ur-PK" sz="2000" kern="100" dirty="0">
                          <a:solidFill>
                            <a:schemeClr val="tx1"/>
                          </a:solidFill>
                          <a:effectLst/>
                          <a:latin typeface="Jameel Noori Nastaleeq" panose="02000503000000020004" pitchFamily="2" charset="-78"/>
                          <a:cs typeface="Jameel Noori Nastaleeq" panose="02000503000000020004" pitchFamily="2" charset="-78"/>
                        </a:rPr>
                        <a:t>لسانی مہارتیں اور ان کی تدریس </a:t>
                      </a:r>
                      <a:endParaRPr lang="en-US" sz="2000" kern="100" dirty="0">
                        <a:solidFill>
                          <a:schemeClr val="tx1"/>
                        </a:solidFill>
                        <a:effectLst/>
                        <a:latin typeface="Jameel Noori Nastaleeq" panose="02000503000000020004" pitchFamily="2" charset="-78"/>
                        <a:cs typeface="Jameel Noori Nastaleeq" panose="02000503000000020004" pitchFamily="2" charset="-78"/>
                      </a:endParaRPr>
                    </a:p>
                    <a:p>
                      <a:pPr marL="0" marR="0" algn="r" rtl="1">
                        <a:lnSpc>
                          <a:spcPct val="150000"/>
                        </a:lnSpc>
                        <a:spcBef>
                          <a:spcPts val="0"/>
                        </a:spcBef>
                        <a:spcAft>
                          <a:spcPts val="0"/>
                        </a:spcAft>
                      </a:pPr>
                      <a:r>
                        <a:rPr lang="ur-PK" sz="2000" kern="100" dirty="0">
                          <a:solidFill>
                            <a:schemeClr val="tx1"/>
                          </a:solidFill>
                          <a:effectLst/>
                          <a:latin typeface="Jameel Noori Nastaleeq" panose="02000503000000020004" pitchFamily="2" charset="-78"/>
                          <a:cs typeface="Jameel Noori Nastaleeq" panose="02000503000000020004" pitchFamily="2" charset="-78"/>
                        </a:rPr>
                        <a:t>(گفت و شنید اور پڑھنا)</a:t>
                      </a:r>
                      <a:endParaRPr lang="en-US" sz="2000" kern="100" dirty="0">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0147178"/>
                  </a:ext>
                </a:extLst>
              </a:tr>
              <a:tr h="362585">
                <a:tc>
                  <a:txBody>
                    <a:bodyPr/>
                    <a:lstStyle/>
                    <a:p>
                      <a:pPr marL="0" marR="0" algn="ctr" rtl="1">
                        <a:lnSpc>
                          <a:spcPct val="150000"/>
                        </a:lnSpc>
                        <a:spcBef>
                          <a:spcPts val="0"/>
                        </a:spcBef>
                        <a:spcAft>
                          <a:spcPts val="0"/>
                        </a:spcAft>
                      </a:pPr>
                      <a:r>
                        <a:rPr lang="ur-PK" sz="2000" kern="100" dirty="0">
                          <a:solidFill>
                            <a:schemeClr val="accent5">
                              <a:lumMod val="50000"/>
                            </a:schemeClr>
                          </a:solidFill>
                          <a:effectLst/>
                          <a:latin typeface="Jameel Noori Nastaleeq" panose="02000503000000020004" pitchFamily="2" charset="-78"/>
                          <a:cs typeface="Jameel Noori Nastaleeq" panose="02000503000000020004" pitchFamily="2" charset="-78"/>
                        </a:rPr>
                        <a:t>تیسرا دن</a:t>
                      </a:r>
                      <a:endParaRPr lang="en-US" sz="2000" kern="100" dirty="0">
                        <a:solidFill>
                          <a:schemeClr val="accent5">
                            <a:lumMod val="50000"/>
                          </a:schemeClr>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B698"/>
                    </a:solidFill>
                  </a:tcPr>
                </a:tc>
                <a:tc>
                  <a:txBody>
                    <a:bodyPr/>
                    <a:lstStyle/>
                    <a:p>
                      <a:pPr marL="0" marR="0" algn="r" rtl="1">
                        <a:lnSpc>
                          <a:spcPct val="150000"/>
                        </a:lnSpc>
                        <a:spcBef>
                          <a:spcPts val="0"/>
                        </a:spcBef>
                        <a:spcAft>
                          <a:spcPts val="0"/>
                        </a:spcAft>
                      </a:pPr>
                      <a:r>
                        <a:rPr lang="ur-PK" sz="2000" kern="100" dirty="0">
                          <a:solidFill>
                            <a:schemeClr val="tx1"/>
                          </a:solidFill>
                          <a:effectLst/>
                          <a:latin typeface="Jameel Noori Nastaleeq" panose="02000503000000020004" pitchFamily="2" charset="-78"/>
                          <a:cs typeface="Jameel Noori Nastaleeq" panose="02000503000000020004" pitchFamily="2" charset="-78"/>
                        </a:rPr>
                        <a:t>لسانی مہارتوں کی مربوط سبقی منصوبہ سازی</a:t>
                      </a:r>
                      <a:r>
                        <a:rPr lang="en-US" sz="2000" kern="100" dirty="0">
                          <a:solidFill>
                            <a:schemeClr val="tx1"/>
                          </a:solidFill>
                          <a:effectLst/>
                          <a:latin typeface="Jameel Noori Nastaleeq" panose="02000503000000020004" pitchFamily="2" charset="-78"/>
                          <a:cs typeface="Jameel Noori Nastaleeq" panose="02000503000000020004" pitchFamily="2" charset="-78"/>
                        </a:rPr>
                        <a:t>   </a:t>
                      </a:r>
                      <a:endParaRPr lang="ur-PK" sz="2000" kern="100" dirty="0">
                        <a:solidFill>
                          <a:schemeClr val="tx1"/>
                        </a:solidFill>
                        <a:effectLst/>
                        <a:latin typeface="Jameel Noori Nastaleeq" panose="02000503000000020004" pitchFamily="2" charset="-78"/>
                        <a:cs typeface="Jameel Noori Nastaleeq" panose="02000503000000020004" pitchFamily="2" charset="-78"/>
                      </a:endParaRPr>
                    </a:p>
                    <a:p>
                      <a:pPr marL="0" marR="0" algn="r" rtl="1">
                        <a:lnSpc>
                          <a:spcPct val="100000"/>
                        </a:lnSpc>
                        <a:spcBef>
                          <a:spcPts val="0"/>
                        </a:spcBef>
                        <a:spcAft>
                          <a:spcPts val="0"/>
                        </a:spcAft>
                      </a:pPr>
                      <a:r>
                        <a:rPr lang="ur-PK" sz="2000" kern="100" dirty="0">
                          <a:solidFill>
                            <a:schemeClr val="tx1"/>
                          </a:solidFill>
                          <a:effectLst/>
                          <a:latin typeface="Jameel Noori Nastaleeq" panose="02000503000000020004" pitchFamily="2" charset="-78"/>
                          <a:cs typeface="Jameel Noori Nastaleeq" panose="02000503000000020004" pitchFamily="2" charset="-78"/>
                        </a:rPr>
                        <a:t>(لکھنا ، قواعد ) (چاروں مہارتوں کا ارتباط)</a:t>
                      </a:r>
                      <a:endParaRPr lang="en-US" sz="2000" kern="100" dirty="0">
                        <a:solidFill>
                          <a:schemeClr val="tx1"/>
                        </a:solidFill>
                        <a:effectLst/>
                        <a:latin typeface="Jameel Noori Nastaleeq" panose="02000503000000020004" pitchFamily="2" charset="-78"/>
                        <a:cs typeface="Jameel Noori Nastaleeq" panose="02000503000000020004" pitchFamily="2" charset="-78"/>
                      </a:endParaRPr>
                    </a:p>
                    <a:p>
                      <a:pPr marL="0" marR="0" algn="r" rtl="1">
                        <a:lnSpc>
                          <a:spcPct val="100000"/>
                        </a:lnSpc>
                        <a:spcBef>
                          <a:spcPts val="0"/>
                        </a:spcBef>
                        <a:spcAft>
                          <a:spcPts val="0"/>
                        </a:spcAft>
                      </a:pPr>
                      <a:r>
                        <a:rPr lang="ur-PK" sz="2000" kern="100" dirty="0">
                          <a:solidFill>
                            <a:schemeClr val="tx1"/>
                          </a:solidFill>
                          <a:effectLst/>
                          <a:latin typeface="Jameel Noori Nastaleeq" panose="02000503000000020004" pitchFamily="2" charset="-78"/>
                          <a:cs typeface="Jameel Noori Nastaleeq" panose="02000503000000020004" pitchFamily="2" charset="-78"/>
                        </a:rPr>
                        <a:t> جائزہ اور عکاسی</a:t>
                      </a:r>
                      <a:endParaRPr lang="en-US" sz="2000" kern="100" dirty="0">
                        <a:solidFill>
                          <a:schemeClr val="tx1"/>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662230"/>
                  </a:ext>
                </a:extLst>
              </a:tr>
            </a:tbl>
          </a:graphicData>
        </a:graphic>
      </p:graphicFrame>
    </p:spTree>
    <p:extLst>
      <p:ext uri="{BB962C8B-B14F-4D97-AF65-F5344CB8AC3E}">
        <p14:creationId xmlns:p14="http://schemas.microsoft.com/office/powerpoint/2010/main" val="428292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ctrTitle"/>
          </p:nvPr>
        </p:nvSpPr>
        <p:spPr>
          <a:xfrm>
            <a:off x="404978" y="2748022"/>
            <a:ext cx="4009200" cy="874475"/>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ur-PK" sz="5200" dirty="0">
                <a:solidFill>
                  <a:schemeClr val="dk1"/>
                </a:solidFill>
                <a:latin typeface="Jameel Noori Nastaleeq" panose="02000503000000020004" pitchFamily="2" charset="-78"/>
                <a:cs typeface="Jameel Noori Nastaleeq" panose="02000503000000020004" pitchFamily="2" charset="-78"/>
              </a:rPr>
              <a:t>اردو زبان کی تدریس</a:t>
            </a:r>
            <a:endParaRPr lang="en-US" sz="4200" dirty="0">
              <a:solidFill>
                <a:schemeClr val="accent3"/>
              </a:solidFill>
              <a:latin typeface="Jameel Noori Nastaleeq" panose="02000503000000020004" pitchFamily="2" charset="-78"/>
              <a:cs typeface="Jameel Noori Nastaleeq" panose="02000503000000020004" pitchFamily="2" charset="-78"/>
            </a:endParaRPr>
          </a:p>
        </p:txBody>
      </p:sp>
      <p:sp>
        <p:nvSpPr>
          <p:cNvPr id="231" name="Google Shape;231;p31"/>
          <p:cNvSpPr txBox="1">
            <a:spLocks noGrp="1"/>
          </p:cNvSpPr>
          <p:nvPr>
            <p:ph type="subTitle" idx="1"/>
          </p:nvPr>
        </p:nvSpPr>
        <p:spPr>
          <a:xfrm>
            <a:off x="-155145" y="4249044"/>
            <a:ext cx="4009200" cy="444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ur-PK" sz="2800" b="1" dirty="0">
                <a:latin typeface="Jameel Noori Nastaleeq" panose="02000503000000020004" pitchFamily="2" charset="-78"/>
                <a:cs typeface="Jameel Noori Nastaleeq" panose="02000503000000020004" pitchFamily="2" charset="-78"/>
              </a:rPr>
              <a:t>بروز منگل ، 23 ستمبر 2024  </a:t>
            </a:r>
            <a:endParaRPr sz="2800" b="1" dirty="0">
              <a:solidFill>
                <a:schemeClr val="dk1"/>
              </a:solidFill>
              <a:latin typeface="Jameel Noori Nastaleeq" panose="02000503000000020004" pitchFamily="2" charset="-78"/>
              <a:cs typeface="Jameel Noori Nastaleeq" panose="02000503000000020004" pitchFamily="2" charset="-78"/>
            </a:endParaRPr>
          </a:p>
        </p:txBody>
      </p:sp>
      <p:pic>
        <p:nvPicPr>
          <p:cNvPr id="232" name="Google Shape;232;p31"/>
          <p:cNvPicPr preferRelativeResize="0"/>
          <p:nvPr/>
        </p:nvPicPr>
        <p:blipFill>
          <a:blip r:embed="rId3">
            <a:alphaModFix/>
          </a:blip>
          <a:stretch>
            <a:fillRect/>
          </a:stretch>
        </p:blipFill>
        <p:spPr>
          <a:xfrm rot="-7199903" flipH="1">
            <a:off x="7494488" y="2905454"/>
            <a:ext cx="899612" cy="1058770"/>
          </a:xfrm>
          <a:prstGeom prst="rect">
            <a:avLst/>
          </a:prstGeom>
          <a:noFill/>
          <a:ln>
            <a:noFill/>
          </a:ln>
        </p:spPr>
      </p:pic>
      <p:pic>
        <p:nvPicPr>
          <p:cNvPr id="233" name="Google Shape;233;p31"/>
          <p:cNvPicPr preferRelativeResize="0"/>
          <p:nvPr/>
        </p:nvPicPr>
        <p:blipFill>
          <a:blip r:embed="rId4">
            <a:alphaModFix/>
          </a:blip>
          <a:stretch>
            <a:fillRect/>
          </a:stretch>
        </p:blipFill>
        <p:spPr>
          <a:xfrm rot="-9899924">
            <a:off x="5214486" y="3020870"/>
            <a:ext cx="834382" cy="681735"/>
          </a:xfrm>
          <a:prstGeom prst="rect">
            <a:avLst/>
          </a:prstGeom>
          <a:noFill/>
          <a:ln>
            <a:noFill/>
          </a:ln>
        </p:spPr>
      </p:pic>
      <p:pic>
        <p:nvPicPr>
          <p:cNvPr id="234" name="Google Shape;234;p31"/>
          <p:cNvPicPr preferRelativeResize="0"/>
          <p:nvPr/>
        </p:nvPicPr>
        <p:blipFill>
          <a:blip r:embed="rId5">
            <a:alphaModFix/>
          </a:blip>
          <a:stretch>
            <a:fillRect/>
          </a:stretch>
        </p:blipFill>
        <p:spPr>
          <a:xfrm rot="4499952" flipH="1">
            <a:off x="5082297" y="1464973"/>
            <a:ext cx="1134140" cy="676521"/>
          </a:xfrm>
          <a:prstGeom prst="rect">
            <a:avLst/>
          </a:prstGeom>
          <a:noFill/>
          <a:ln>
            <a:noFill/>
          </a:ln>
        </p:spPr>
      </p:pic>
      <p:pic>
        <p:nvPicPr>
          <p:cNvPr id="235" name="Google Shape;235;p31"/>
          <p:cNvPicPr preferRelativeResize="0"/>
          <p:nvPr/>
        </p:nvPicPr>
        <p:blipFill>
          <a:blip r:embed="rId6">
            <a:alphaModFix/>
          </a:blip>
          <a:stretch>
            <a:fillRect/>
          </a:stretch>
        </p:blipFill>
        <p:spPr>
          <a:xfrm rot="8999996">
            <a:off x="7016838" y="1246107"/>
            <a:ext cx="975969" cy="738012"/>
          </a:xfrm>
          <a:prstGeom prst="rect">
            <a:avLst/>
          </a:prstGeom>
          <a:noFill/>
          <a:ln>
            <a:noFill/>
          </a:ln>
        </p:spPr>
      </p:pic>
      <p:sp>
        <p:nvSpPr>
          <p:cNvPr id="236" name="Google Shape;236;p31"/>
          <p:cNvSpPr/>
          <p:nvPr/>
        </p:nvSpPr>
        <p:spPr>
          <a:xfrm>
            <a:off x="5168063" y="3681395"/>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37" name="Google Shape;237;p31"/>
          <p:cNvPicPr preferRelativeResize="0"/>
          <p:nvPr/>
        </p:nvPicPr>
        <p:blipFill>
          <a:blip r:embed="rId7">
            <a:alphaModFix/>
          </a:blip>
          <a:stretch>
            <a:fillRect/>
          </a:stretch>
        </p:blipFill>
        <p:spPr>
          <a:xfrm>
            <a:off x="5487814" y="2653347"/>
            <a:ext cx="2624108" cy="1720793"/>
          </a:xfrm>
          <a:prstGeom prst="rect">
            <a:avLst/>
          </a:prstGeom>
          <a:noFill/>
          <a:ln>
            <a:noFill/>
          </a:ln>
        </p:spPr>
      </p:pic>
      <p:pic>
        <p:nvPicPr>
          <p:cNvPr id="238" name="Google Shape;238;p31"/>
          <p:cNvPicPr preferRelativeResize="0"/>
          <p:nvPr/>
        </p:nvPicPr>
        <p:blipFill>
          <a:blip r:embed="rId8">
            <a:alphaModFix/>
          </a:blip>
          <a:stretch>
            <a:fillRect/>
          </a:stretch>
        </p:blipFill>
        <p:spPr>
          <a:xfrm>
            <a:off x="5255443" y="1601184"/>
            <a:ext cx="3088850" cy="1179414"/>
          </a:xfrm>
          <a:prstGeom prst="rect">
            <a:avLst/>
          </a:prstGeom>
          <a:noFill/>
          <a:ln>
            <a:noFill/>
          </a:ln>
        </p:spPr>
      </p:pic>
      <p:sp>
        <p:nvSpPr>
          <p:cNvPr id="239" name="Google Shape;239;p31"/>
          <p:cNvSpPr/>
          <p:nvPr/>
        </p:nvSpPr>
        <p:spPr>
          <a:xfrm rot="10800000" flipH="1">
            <a:off x="6429219" y="2119702"/>
            <a:ext cx="847800" cy="237300"/>
          </a:xfrm>
          <a:prstGeom prst="ellipse">
            <a:avLst/>
          </a:prstGeom>
          <a:solidFill>
            <a:srgbClr val="F4AB97">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40" name="Google Shape;240;p31"/>
          <p:cNvPicPr preferRelativeResize="0"/>
          <p:nvPr/>
        </p:nvPicPr>
        <p:blipFill>
          <a:blip r:embed="rId9">
            <a:alphaModFix/>
          </a:blip>
          <a:stretch>
            <a:fillRect/>
          </a:stretch>
        </p:blipFill>
        <p:spPr>
          <a:xfrm>
            <a:off x="6166859" y="1503301"/>
            <a:ext cx="1130609" cy="807365"/>
          </a:xfrm>
          <a:prstGeom prst="rect">
            <a:avLst/>
          </a:prstGeom>
          <a:noFill/>
          <a:ln>
            <a:noFill/>
          </a:ln>
        </p:spPr>
      </p:pic>
      <p:sp>
        <p:nvSpPr>
          <p:cNvPr id="6" name="TextBox 5">
            <a:extLst>
              <a:ext uri="{FF2B5EF4-FFF2-40B4-BE49-F238E27FC236}">
                <a16:creationId xmlns:a16="http://schemas.microsoft.com/office/drawing/2014/main" id="{8DB65A2C-B415-E296-E5AC-8C3E09DF6E8B}"/>
              </a:ext>
            </a:extLst>
          </p:cNvPr>
          <p:cNvSpPr txBox="1"/>
          <p:nvPr/>
        </p:nvSpPr>
        <p:spPr>
          <a:xfrm>
            <a:off x="220381" y="942736"/>
            <a:ext cx="5035062" cy="931281"/>
          </a:xfrm>
          <a:prstGeom prst="rect">
            <a:avLst/>
          </a:prstGeom>
          <a:noFill/>
        </p:spPr>
        <p:txBody>
          <a:bodyPr wrap="square">
            <a:spAutoFit/>
          </a:bodyPr>
          <a:lstStyle/>
          <a:p>
            <a:pPr marL="0" marR="0" algn="ctr" rtl="1">
              <a:lnSpc>
                <a:spcPct val="115000"/>
              </a:lnSpc>
              <a:spcBef>
                <a:spcPts val="0"/>
              </a:spcBef>
              <a:spcAft>
                <a:spcPts val="0"/>
              </a:spcAft>
              <a:tabLst>
                <a:tab pos="2203450" algn="l"/>
                <a:tab pos="2997200" algn="ctr"/>
              </a:tabLst>
            </a:pPr>
            <a:r>
              <a:rPr lang="ur-PK" sz="3600" b="1"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سہ  روزہ</a:t>
            </a:r>
            <a:r>
              <a:rPr lang="ur-PK" sz="3600"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 تربیتی پروگرام</a:t>
            </a:r>
            <a:r>
              <a:rPr lang="ur-PK" sz="1600" dirty="0">
                <a:latin typeface="Aptos" panose="020B0004020202020204" pitchFamily="34" charset="0"/>
                <a:ea typeface="Aptos" panose="020B0004020202020204" pitchFamily="34" charset="0"/>
                <a:cs typeface="Arial" panose="020B0604020202020204" pitchFamily="34" charset="0"/>
              </a:rPr>
              <a:t> </a:t>
            </a:r>
            <a:r>
              <a:rPr lang="ur-PK" sz="2000" dirty="0" err="1">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برائے</a:t>
            </a:r>
            <a:r>
              <a:rPr lang="ur-PK" sz="2000" dirty="0">
                <a:latin typeface="Aptos" panose="020B0004020202020204" pitchFamily="34" charset="0"/>
                <a:ea typeface="Aptos" panose="020B0004020202020204" pitchFamily="34" charset="0"/>
                <a:cs typeface="Arial" panose="020B0604020202020204" pitchFamily="34" charset="0"/>
              </a:rPr>
              <a:t> </a:t>
            </a:r>
            <a:r>
              <a:rPr lang="ur-PK" sz="3600"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rPr>
              <a:t>اساتذہ</a:t>
            </a:r>
            <a:endParaRPr lang="ur-PK" sz="2800" dirty="0">
              <a:solidFill>
                <a:srgbClr val="275317"/>
              </a:solidFill>
              <a:effectLst/>
              <a:latin typeface="Aptos" panose="020B0004020202020204" pitchFamily="34" charset="0"/>
              <a:ea typeface="Aptos" panose="020B0004020202020204" pitchFamily="34" charset="0"/>
              <a:cs typeface="Jameel Noori Nastaleeq" panose="02000503000000020004" pitchFamily="2" charset="-78"/>
            </a:endParaRPr>
          </a:p>
          <a:p>
            <a:pPr marL="0" marR="0" algn="ctr" rtl="1">
              <a:lnSpc>
                <a:spcPct val="115000"/>
              </a:lnSpc>
              <a:spcBef>
                <a:spcPts val="0"/>
              </a:spcBef>
              <a:spcAft>
                <a:spcPts val="0"/>
              </a:spcAft>
              <a:tabLst>
                <a:tab pos="2203450" algn="l"/>
                <a:tab pos="2997200" algn="ctr"/>
              </a:tabLst>
            </a:pPr>
            <a:endParaRPr lang="en-US" sz="1200" dirty="0">
              <a:effectLst/>
              <a:latin typeface="Aptos" panose="020B0004020202020204" pitchFamily="34" charset="0"/>
              <a:ea typeface="Aptos" panose="020B00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C3C4F76-E94A-B459-BF8D-4ADB7953E3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10800000" flipH="1" flipV="1">
            <a:off x="7883460" y="1803233"/>
            <a:ext cx="1187128" cy="2880660"/>
          </a:xfrm>
          <a:prstGeom prst="rect">
            <a:avLst/>
          </a:prstGeom>
        </p:spPr>
      </p:pic>
      <p:sp>
        <p:nvSpPr>
          <p:cNvPr id="11" name="TextBox 10">
            <a:extLst>
              <a:ext uri="{FF2B5EF4-FFF2-40B4-BE49-F238E27FC236}">
                <a16:creationId xmlns:a16="http://schemas.microsoft.com/office/drawing/2014/main" id="{37141149-0CFD-9BF4-7B28-1BACCAF9EC72}"/>
              </a:ext>
            </a:extLst>
          </p:cNvPr>
          <p:cNvSpPr txBox="1"/>
          <p:nvPr/>
        </p:nvSpPr>
        <p:spPr>
          <a:xfrm>
            <a:off x="1931163" y="3569572"/>
            <a:ext cx="1851611" cy="523220"/>
          </a:xfrm>
          <a:prstGeom prst="rect">
            <a:avLst/>
          </a:prstGeom>
          <a:noFill/>
        </p:spPr>
        <p:txBody>
          <a:bodyPr wrap="square">
            <a:spAutoFit/>
          </a:bodyPr>
          <a:lstStyle/>
          <a:p>
            <a:r>
              <a:rPr lang="ur-PK" sz="2800" kern="0" dirty="0">
                <a:solidFill>
                  <a:srgbClr val="80340D"/>
                </a:solidFill>
                <a:effectLst/>
                <a:ea typeface="Aptos" panose="020B0004020202020204" pitchFamily="34" charset="0"/>
                <a:cs typeface="Jameel Noori Nastaleeq" panose="02000503000000020004" pitchFamily="2" charset="-78"/>
              </a:rPr>
              <a:t>ایک تعارف</a:t>
            </a:r>
            <a:endParaRPr lang="en-US" sz="2800" dirty="0"/>
          </a:p>
        </p:txBody>
      </p:sp>
      <p:sp>
        <p:nvSpPr>
          <p:cNvPr id="12" name="Google Shape;230;p31">
            <a:extLst>
              <a:ext uri="{FF2B5EF4-FFF2-40B4-BE49-F238E27FC236}">
                <a16:creationId xmlns:a16="http://schemas.microsoft.com/office/drawing/2014/main" id="{870B1EA4-BB10-5F61-DFC9-B196586D4CFB}"/>
              </a:ext>
            </a:extLst>
          </p:cNvPr>
          <p:cNvSpPr txBox="1">
            <a:spLocks/>
          </p:cNvSpPr>
          <p:nvPr/>
        </p:nvSpPr>
        <p:spPr>
          <a:xfrm>
            <a:off x="412423" y="1808252"/>
            <a:ext cx="4009200" cy="8744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200"/>
              <a:buFont typeface="Tilt Warp"/>
              <a:buNone/>
              <a:defRPr sz="8500" b="0" i="0" u="none" strike="noStrike" cap="none">
                <a:solidFill>
                  <a:schemeClr val="dk1"/>
                </a:solidFill>
                <a:latin typeface="Tilt Warp"/>
                <a:ea typeface="Tilt Warp"/>
                <a:cs typeface="Tilt Warp"/>
                <a:sym typeface="Tilt Warp"/>
              </a:defRPr>
            </a:lvl1pPr>
            <a:lvl2pPr marR="0" lvl="1"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2pPr>
            <a:lvl3pPr marR="0" lvl="2"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3pPr>
            <a:lvl4pPr marR="0" lvl="3"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4pPr>
            <a:lvl5pPr marR="0" lvl="4"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5pPr>
            <a:lvl6pPr marR="0" lvl="5"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6pPr>
            <a:lvl7pPr marR="0" lvl="6"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7pPr>
            <a:lvl8pPr marR="0" lvl="7"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8pPr>
            <a:lvl9pPr marR="0" lvl="8" algn="ctr" rtl="0">
              <a:lnSpc>
                <a:spcPct val="100000"/>
              </a:lnSpc>
              <a:spcBef>
                <a:spcPts val="0"/>
              </a:spcBef>
              <a:spcAft>
                <a:spcPts val="0"/>
              </a:spcAft>
              <a:buClr>
                <a:schemeClr val="dk1"/>
              </a:buClr>
              <a:buSzPts val="5200"/>
              <a:buFont typeface="Tilt Warp"/>
              <a:buNone/>
              <a:defRPr sz="5200" b="0" i="0" u="none" strike="noStrike" cap="none">
                <a:solidFill>
                  <a:schemeClr val="dk1"/>
                </a:solidFill>
                <a:latin typeface="Tilt Warp"/>
                <a:ea typeface="Tilt Warp"/>
                <a:cs typeface="Tilt Warp"/>
                <a:sym typeface="Tilt Warp"/>
              </a:defRPr>
            </a:lvl9pPr>
          </a:lstStyle>
          <a:p>
            <a:pPr algn="ctr" rtl="1"/>
            <a:r>
              <a:rPr lang="ur-PK" sz="6600" dirty="0">
                <a:solidFill>
                  <a:srgbClr val="C00000"/>
                </a:solidFill>
                <a:latin typeface="Jameel Noori Nastaleeq" panose="02000503000000020004" pitchFamily="2" charset="-78"/>
                <a:cs typeface="Jameel Noori Nastaleeq" panose="02000503000000020004" pitchFamily="2" charset="-78"/>
              </a:rPr>
              <a:t>پہلا دن</a:t>
            </a:r>
            <a:endParaRPr lang="en-US" sz="5400" dirty="0">
              <a:solidFill>
                <a:srgbClr val="C00000"/>
              </a:solidFill>
              <a:latin typeface="Jameel Noori Nastaleeq" panose="02000503000000020004" pitchFamily="2" charset="-78"/>
              <a:cs typeface="Jameel Noori Nastaleeq" panose="02000503000000020004" pitchFamily="2"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4" name="Google Shape;74;p15">
            <a:extLst>
              <a:ext uri="{FF2B5EF4-FFF2-40B4-BE49-F238E27FC236}">
                <a16:creationId xmlns:a16="http://schemas.microsoft.com/office/drawing/2014/main" id="{B278DED3-04A2-7361-DF06-0B121DA19105}"/>
              </a:ext>
            </a:extLst>
          </p:cNvPr>
          <p:cNvSpPr txBox="1">
            <a:spLocks noGrp="1"/>
          </p:cNvSpPr>
          <p:nvPr>
            <p:ph type="title"/>
          </p:nvPr>
        </p:nvSpPr>
        <p:spPr>
          <a:xfrm>
            <a:off x="1282550" y="141311"/>
            <a:ext cx="6616800" cy="6999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ur-PK" sz="4000" b="1" dirty="0">
                <a:latin typeface="Tahoma" pitchFamily="34" charset="0"/>
                <a:ea typeface="Tahoma" pitchFamily="34" charset="0"/>
                <a:cs typeface="Tahoma" pitchFamily="34" charset="0"/>
              </a:rPr>
              <a:t>آج کے مقاصد </a:t>
            </a:r>
            <a:endParaRPr sz="4000" b="1" dirty="0">
              <a:latin typeface="Tahoma" pitchFamily="34" charset="0"/>
              <a:ea typeface="Tahoma" pitchFamily="34" charset="0"/>
              <a:cs typeface="Tahoma" pitchFamily="34" charset="0"/>
            </a:endParaRPr>
          </a:p>
        </p:txBody>
      </p:sp>
      <p:sp>
        <p:nvSpPr>
          <p:cNvPr id="5" name="Google Shape;78;p15">
            <a:extLst>
              <a:ext uri="{FF2B5EF4-FFF2-40B4-BE49-F238E27FC236}">
                <a16:creationId xmlns:a16="http://schemas.microsoft.com/office/drawing/2014/main" id="{486272F7-FF61-A96C-9F06-9AF8EF040410}"/>
              </a:ext>
            </a:extLst>
          </p:cNvPr>
          <p:cNvSpPr txBox="1">
            <a:spLocks/>
          </p:cNvSpPr>
          <p:nvPr/>
        </p:nvSpPr>
        <p:spPr>
          <a:xfrm>
            <a:off x="8173700" y="459079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12</a:t>
            </a:fld>
            <a:endParaRPr lang="en" dirty="0"/>
          </a:p>
        </p:txBody>
      </p:sp>
      <p:sp>
        <p:nvSpPr>
          <p:cNvPr id="6" name="Text Placeholder 6">
            <a:extLst>
              <a:ext uri="{FF2B5EF4-FFF2-40B4-BE49-F238E27FC236}">
                <a16:creationId xmlns:a16="http://schemas.microsoft.com/office/drawing/2014/main" id="{96B4859B-E754-1B77-17A7-AF0FA34C4027}"/>
              </a:ext>
            </a:extLst>
          </p:cNvPr>
          <p:cNvSpPr txBox="1">
            <a:spLocks/>
          </p:cNvSpPr>
          <p:nvPr/>
        </p:nvSpPr>
        <p:spPr>
          <a:xfrm>
            <a:off x="1221930" y="886813"/>
            <a:ext cx="7591825" cy="419345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0" lvl="3" algn="r" rtl="1">
              <a:spcAft>
                <a:spcPts val="300"/>
              </a:spcAft>
            </a:pPr>
            <a:r>
              <a:rPr lang="ur-PK" sz="2400" dirty="0">
                <a:latin typeface="Jameel Noori Nastaleeq" pitchFamily="2" charset="-78"/>
                <a:cs typeface="Jameel Noori Nastaleeq" pitchFamily="2" charset="-78"/>
              </a:rPr>
              <a:t>نشست کے اختتام پر طلبہ اس قابل ہو سکیں گے کہ :</a:t>
            </a:r>
          </a:p>
          <a:p>
            <a:pPr marL="88900" lvl="3" algn="r" rtl="1">
              <a:spcAft>
                <a:spcPts val="300"/>
              </a:spcAft>
            </a:pPr>
            <a:endParaRPr lang="en-US" sz="1050" dirty="0">
              <a:latin typeface="Jameel Noori Nastaleeq" pitchFamily="2" charset="-78"/>
              <a:cs typeface="Jameel Noori Nastaleeq" pitchFamily="2" charset="-78"/>
            </a:endParaRP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تعارفی پیغام  تحریر کر سکیں اور اس پر تبادلہ کرتے ہوئے اس کی توجیہہ بیان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مؤثر اور اچھے اردو اساتذہ کی خصوصیات کی نشاندہی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مختص پہلو کی روشنی میں اردو زبان کی تدریسی اہمیت  رول پلے کی صورت واضح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قومی نصاب پاکستان کی دستاویز  کی </a:t>
            </a:r>
            <a:r>
              <a:rPr lang="ur-PK" sz="2400" dirty="0" err="1">
                <a:latin typeface="Jameel Noori Nastaleeq" pitchFamily="2" charset="-78"/>
                <a:cs typeface="Jameel Noori Nastaleeq" pitchFamily="2" charset="-78"/>
              </a:rPr>
              <a:t>اجزائے</a:t>
            </a:r>
            <a:r>
              <a:rPr lang="ur-PK" sz="2400" dirty="0">
                <a:latin typeface="Jameel Noori Nastaleeq" pitchFamily="2" charset="-78"/>
                <a:cs typeface="Jameel Noori Nastaleeq" pitchFamily="2" charset="-78"/>
              </a:rPr>
              <a:t> ترکیبی  سے تعارف  کے ساتھ  اصطلاحات ، ترتیب و پیشکش اور  مقاصد کی اہمیت کا اعادہ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پیش رفت کے خاکہ /</a:t>
            </a:r>
            <a:r>
              <a:rPr lang="ur-PK" sz="2400" dirty="0" err="1">
                <a:latin typeface="Jameel Noori Nastaleeq" pitchFamily="2" charset="-78"/>
                <a:cs typeface="Jameel Noori Nastaleeq" pitchFamily="2" charset="-78"/>
              </a:rPr>
              <a:t>پروگریشن</a:t>
            </a:r>
            <a:r>
              <a:rPr lang="ur-PK" sz="2400" dirty="0">
                <a:latin typeface="Jameel Noori Nastaleeq" pitchFamily="2" charset="-78"/>
                <a:cs typeface="Jameel Noori Nastaleeq" pitchFamily="2" charset="-78"/>
              </a:rPr>
              <a:t> گرڈ  کا </a:t>
            </a:r>
            <a:r>
              <a:rPr lang="ur-PK" sz="2400" dirty="0" err="1">
                <a:latin typeface="Jameel Noori Nastaleeq" pitchFamily="2" charset="-78"/>
                <a:cs typeface="Jameel Noori Nastaleeq" pitchFamily="2" charset="-78"/>
              </a:rPr>
              <a:t>استعما</a:t>
            </a:r>
            <a:r>
              <a:rPr lang="ur-PK" sz="2400" dirty="0">
                <a:latin typeface="Jameel Noori Nastaleeq" pitchFamily="2" charset="-78"/>
                <a:cs typeface="Jameel Noori Nastaleeq" pitchFamily="2" charset="-78"/>
              </a:rPr>
              <a:t> ل کرتے ہوئے سرگرمیاں وضع کر سکیں  اور پیش کر سکیں؛</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سرگرمیوں کے فیڈ بیک سے پیش رفت کی اہمیت کے استعمال کی اہمیت پر اپنی رائے دے سکیں۔</a:t>
            </a:r>
          </a:p>
          <a:p>
            <a:pPr marL="231775" indent="-142875" algn="r" rtl="1"/>
            <a:endParaRPr lang="en-US" sz="2000" dirty="0">
              <a:latin typeface="Jameel Noori Nastaleeq" pitchFamily="2" charset="-78"/>
              <a:cs typeface="Jameel Noori Nastaleeq" pitchFamily="2" charset="-78"/>
            </a:endParaRPr>
          </a:p>
        </p:txBody>
      </p:sp>
      <p:pic>
        <p:nvPicPr>
          <p:cNvPr id="7" name="Picture 4" descr="Emo-target - Hit Emoji Transparent PNG - 900x600 - Free Download on NicePNG">
            <a:extLst>
              <a:ext uri="{FF2B5EF4-FFF2-40B4-BE49-F238E27FC236}">
                <a16:creationId xmlns:a16="http://schemas.microsoft.com/office/drawing/2014/main" id="{F11D77B1-AF49-86FA-169F-C8E054822058}"/>
              </a:ext>
            </a:extLst>
          </p:cNvPr>
          <p:cNvPicPr>
            <a:picLocks noChangeAspect="1" noChangeArrowheads="1"/>
          </p:cNvPicPr>
          <p:nvPr/>
        </p:nvPicPr>
        <p:blipFill>
          <a:blip r:embed="rId3">
            <a:clrChange>
              <a:clrFrom>
                <a:srgbClr val="F6F6F6"/>
              </a:clrFrom>
              <a:clrTo>
                <a:srgbClr val="F6F6F6">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650895">
            <a:off x="420998" y="269570"/>
            <a:ext cx="2018463"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ve writing - Free education icons">
            <a:extLst>
              <a:ext uri="{FF2B5EF4-FFF2-40B4-BE49-F238E27FC236}">
                <a16:creationId xmlns:a16="http://schemas.microsoft.com/office/drawing/2014/main" id="{3FBF58E8-1411-05CD-9DC4-34821BA88C7E}"/>
              </a:ext>
            </a:extLst>
          </p:cNvPr>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19849139">
            <a:off x="47001" y="2823766"/>
            <a:ext cx="1397555" cy="1397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405503-D55C-5CA3-848C-C038608DCA7C}"/>
              </a:ext>
            </a:extLst>
          </p:cNvPr>
          <p:cNvSpPr txBox="1">
            <a:spLocks/>
          </p:cNvSpPr>
          <p:nvPr/>
        </p:nvSpPr>
        <p:spPr>
          <a:xfrm>
            <a:off x="1178167" y="1187677"/>
            <a:ext cx="3686909" cy="1696200"/>
          </a:xfrm>
          <a:prstGeom prst="roundRect">
            <a:avLst>
              <a:gd name="adj" fmla="val 36791"/>
            </a:avLst>
          </a:prstGeom>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3"/>
              </a:solidFill>
              <a:latin typeface="Noto Nastaliq Urdu" panose="020B0502040504020204" pitchFamily="34" charset="-78"/>
              <a:cs typeface="Noto Nastaliq Urdu" panose="020B0502040504020204" pitchFamily="34" charset="-78"/>
            </a:endParaRPr>
          </a:p>
          <a:p>
            <a:pPr marL="64008" indent="0" algn="ctr" rtl="1">
              <a:buNone/>
            </a:pPr>
            <a:r>
              <a:rPr lang="ur-PK" sz="4400" dirty="0">
                <a:solidFill>
                  <a:schemeClr val="accent3"/>
                </a:solidFill>
                <a:latin typeface="Noto Nastaliq Urdu" panose="020B0502040504020204" pitchFamily="34" charset="-78"/>
                <a:cs typeface="Noto Nastaliq Urdu" panose="020B0502040504020204" pitchFamily="34" charset="-78"/>
              </a:rPr>
              <a:t>گروہ بندی</a:t>
            </a:r>
          </a:p>
          <a:p>
            <a:pPr marL="64008" indent="0" algn="r" rtl="1">
              <a:lnSpc>
                <a:spcPct val="150000"/>
              </a:lnSpc>
              <a:buNone/>
            </a:pPr>
            <a:endParaRPr lang="ur-PK" sz="4000" dirty="0">
              <a:solidFill>
                <a:schemeClr val="accent3"/>
              </a:solidFill>
              <a:latin typeface="Noto Nastaliq Urdu" panose="020B0502040504020204" pitchFamily="34" charset="-78"/>
              <a:cs typeface="Noto Nastaliq Urdu" panose="020B0502040504020204" pitchFamily="34" charset="-78"/>
            </a:endParaRPr>
          </a:p>
        </p:txBody>
      </p:sp>
      <p:sp>
        <p:nvSpPr>
          <p:cNvPr id="6" name="Google Shape;74;p15">
            <a:extLst>
              <a:ext uri="{FF2B5EF4-FFF2-40B4-BE49-F238E27FC236}">
                <a16:creationId xmlns:a16="http://schemas.microsoft.com/office/drawing/2014/main" id="{98DEDF83-7FCB-A748-AB8C-BDDE6568DBC7}"/>
              </a:ext>
            </a:extLst>
          </p:cNvPr>
          <p:cNvSpPr txBox="1">
            <a:spLocks/>
          </p:cNvSpPr>
          <p:nvPr/>
        </p:nvSpPr>
        <p:spPr>
          <a:xfrm>
            <a:off x="914400" y="96991"/>
            <a:ext cx="6174720" cy="903512"/>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40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 1 </a:t>
            </a:r>
            <a:r>
              <a:rPr lang="ur-PK" sz="4000" b="1" dirty="0">
                <a:solidFill>
                  <a:schemeClr val="accent3"/>
                </a:solidFill>
                <a:latin typeface="Jameel Noori Nastaleeq" panose="02000503000000020004" pitchFamily="2" charset="-78"/>
                <a:ea typeface="Tahoma" pitchFamily="34" charset="0"/>
                <a:cs typeface="Jameel Noori Nastaleeq" panose="02000503000000020004" pitchFamily="2" charset="-78"/>
              </a:rPr>
              <a:t>شروع کر</a:t>
            </a:r>
            <a:r>
              <a:rPr kumimoji="0" lang="ur-PK" sz="40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نے سے پہلے ۔۔۔۔</a:t>
            </a:r>
          </a:p>
        </p:txBody>
      </p:sp>
      <p:sp>
        <p:nvSpPr>
          <p:cNvPr id="7" name="TextBox 6">
            <a:extLst>
              <a:ext uri="{FF2B5EF4-FFF2-40B4-BE49-F238E27FC236}">
                <a16:creationId xmlns:a16="http://schemas.microsoft.com/office/drawing/2014/main" id="{64288582-5815-F749-37D9-9D3CA26E6947}"/>
              </a:ext>
            </a:extLst>
          </p:cNvPr>
          <p:cNvSpPr txBox="1"/>
          <p:nvPr/>
        </p:nvSpPr>
        <p:spPr>
          <a:xfrm>
            <a:off x="553914" y="2703477"/>
            <a:ext cx="4935417" cy="1515800"/>
          </a:xfrm>
          <a:prstGeom prst="rect">
            <a:avLst/>
          </a:prstGeom>
          <a:noFill/>
        </p:spPr>
        <p:txBody>
          <a:bodyPr wrap="square">
            <a:spAutoFit/>
          </a:bodyPr>
          <a:lstStyle/>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  </a:t>
            </a:r>
            <a:r>
              <a:rPr lang="ur-PK" sz="2800" dirty="0">
                <a:solidFill>
                  <a:schemeClr val="accent4">
                    <a:lumMod val="50000"/>
                  </a:schemeClr>
                </a:solidFill>
                <a:latin typeface="Jameel Noori Nastaleeq" pitchFamily="2" charset="-78"/>
                <a:cs typeface="Jameel Noori Nastaleeq" pitchFamily="2" charset="-78"/>
              </a:rPr>
              <a:t>ناموں کی پرچیوں  کو دیکھیے</a:t>
            </a:r>
          </a:p>
          <a:p>
            <a:pPr algn="ctr" rtl="1">
              <a:lnSpc>
                <a:spcPct val="150000"/>
              </a:lnSpc>
            </a:pPr>
            <a:r>
              <a:rPr lang="ur-PK" sz="2800" dirty="0">
                <a:solidFill>
                  <a:schemeClr val="accent4">
                    <a:lumMod val="50000"/>
                  </a:schemeClr>
                </a:solidFill>
                <a:latin typeface="Jameel Noori Nastaleeq" pitchFamily="2" charset="-78"/>
                <a:cs typeface="Jameel Noori Nastaleeq" pitchFamily="2" charset="-78"/>
              </a:rPr>
              <a:t> ایک رنگ کی پرچیوں کے نام ایک جگہ ایک گروپ </a:t>
            </a:r>
            <a:endParaRPr lang="ur-PK" sz="4400" dirty="0">
              <a:solidFill>
                <a:srgbClr val="C00000"/>
              </a:solidFill>
              <a:latin typeface="Jameel Noori Nastaleeq" pitchFamily="2" charset="-78"/>
              <a:cs typeface="Jameel Noori Nastaleeq" pitchFamily="2" charset="-78"/>
            </a:endParaRPr>
          </a:p>
        </p:txBody>
      </p:sp>
      <p:pic>
        <p:nvPicPr>
          <p:cNvPr id="4102" name="Picture 6" descr="Teamwork Illustrazioni, Vettoriali E Clipart Stock – (836,393 Illustrazioni  Stock)">
            <a:extLst>
              <a:ext uri="{FF2B5EF4-FFF2-40B4-BE49-F238E27FC236}">
                <a16:creationId xmlns:a16="http://schemas.microsoft.com/office/drawing/2014/main" id="{3C946911-A9E6-9FA1-7746-1DC5EE5A4C7B}"/>
              </a:ext>
            </a:extLst>
          </p:cNvPr>
          <p:cNvPicPr>
            <a:picLocks noChangeAspect="1" noChangeArrowheads="1"/>
          </p:cNvPicPr>
          <p:nvPr/>
        </p:nvPicPr>
        <p:blipFill rotWithShape="1">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p:blipFill>
        <p:spPr bwMode="auto">
          <a:xfrm>
            <a:off x="5052647" y="924223"/>
            <a:ext cx="3847232" cy="372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EA26C-4ADE-2947-FDBC-C98272AB4925}"/>
              </a:ext>
            </a:extLst>
          </p:cNvPr>
          <p:cNvSpPr txBox="1"/>
          <p:nvPr/>
        </p:nvSpPr>
        <p:spPr>
          <a:xfrm rot="21373915">
            <a:off x="6107113" y="2170994"/>
            <a:ext cx="1530045" cy="1341656"/>
          </a:xfrm>
          <a:prstGeom prst="ellipse">
            <a:avLst/>
          </a:prstGeom>
          <a:effectLst>
            <a:glow rad="63500">
              <a:schemeClr val="accent3">
                <a:satMod val="175000"/>
                <a:alpha val="40000"/>
              </a:schemeClr>
            </a:glow>
            <a:outerShdw blurRad="40000" dist="23000" dir="5400000" rotWithShape="0">
              <a:srgbClr val="000000">
                <a:alpha val="35000"/>
              </a:srgbClr>
            </a:outerShdw>
          </a:effectLst>
          <a:scene3d>
            <a:camera prst="perspectiveHeroicExtremeLeftFacing"/>
            <a:lightRig rig="threePt" dir="t"/>
          </a:scene3d>
          <a:sp3d>
            <a:bevelT w="101600" prst="rible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ur-PK"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rPr>
              <a:t>مل جل کر کام</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endParaRPr>
          </a:p>
        </p:txBody>
      </p:sp>
    </p:spTree>
    <p:extLst>
      <p:ext uri="{BB962C8B-B14F-4D97-AF65-F5344CB8AC3E}">
        <p14:creationId xmlns:p14="http://schemas.microsoft.com/office/powerpoint/2010/main" val="335536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73" name="Google Shape;273;p33"/>
          <p:cNvSpPr/>
          <p:nvPr/>
        </p:nvSpPr>
        <p:spPr>
          <a:xfrm>
            <a:off x="715088" y="3962747"/>
            <a:ext cx="3263700" cy="692700"/>
          </a:xfrm>
          <a:prstGeom prst="ellipse">
            <a:avLst/>
          </a:prstGeom>
          <a:solidFill>
            <a:srgbClr val="6A959B">
              <a:alpha val="30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4" name="Content Placeholder 2">
            <a:extLst>
              <a:ext uri="{FF2B5EF4-FFF2-40B4-BE49-F238E27FC236}">
                <a16:creationId xmlns:a16="http://schemas.microsoft.com/office/drawing/2014/main" id="{C3A9761A-5264-9F01-EE23-E05BD8C093CE}"/>
              </a:ext>
            </a:extLst>
          </p:cNvPr>
          <p:cNvSpPr txBox="1">
            <a:spLocks/>
          </p:cNvSpPr>
          <p:nvPr/>
        </p:nvSpPr>
        <p:spPr>
          <a:xfrm>
            <a:off x="2577493" y="893339"/>
            <a:ext cx="6145595" cy="862910"/>
          </a:xfrm>
          <a:prstGeom prst="roundRect">
            <a:avLst>
              <a:gd name="adj" fmla="val 50000"/>
            </a:avLst>
          </a:prstGeom>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buNone/>
            </a:pPr>
            <a:r>
              <a:rPr lang="ur-PK" sz="2800" dirty="0">
                <a:solidFill>
                  <a:schemeClr val="accent3">
                    <a:lumMod val="50000"/>
                  </a:schemeClr>
                </a:solidFill>
                <a:latin typeface="Jameel Noori Nastaleeq" panose="02000503000000020004" pitchFamily="2" charset="-78"/>
                <a:cs typeface="Jameel Noori Nastaleeq" panose="02000503000000020004" pitchFamily="2" charset="-78"/>
              </a:rPr>
              <a:t>سرگرمی نمبر1:</a:t>
            </a:r>
            <a:r>
              <a:rPr lang="ur-PK" sz="2800" dirty="0">
                <a:solidFill>
                  <a:schemeClr val="accent3">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 تربیتی نشست میں شریک ہونے کے اصول بنائیے </a:t>
            </a:r>
            <a:r>
              <a:rPr lang="ur-PK" sz="2800" dirty="0">
                <a:solidFill>
                  <a:schemeClr val="accent3">
                    <a:lumMod val="50000"/>
                  </a:schemeClr>
                </a:solidFill>
                <a:effectLst/>
                <a:latin typeface="Jameel Noori Nastaleeq" panose="02000503000000020004" pitchFamily="2" charset="-78"/>
                <a:ea typeface="Aptos" panose="020B0004020202020204" pitchFamily="34" charset="0"/>
                <a:cs typeface="Jameel Noori Nastaleeq" panose="02000503000000020004" pitchFamily="2" charset="-78"/>
              </a:rPr>
              <a:t>۔</a:t>
            </a:r>
            <a:endParaRPr lang="ur-PK" sz="2800" dirty="0">
              <a:solidFill>
                <a:schemeClr val="accent3">
                  <a:lumMod val="50000"/>
                </a:schemeClr>
              </a:solidFill>
              <a:latin typeface="Jameel Noori Nastaleeq" panose="02000503000000020004" pitchFamily="2" charset="-78"/>
              <a:cs typeface="Jameel Noori Nastaleeq" panose="02000503000000020004" pitchFamily="2" charset="-78"/>
            </a:endParaRPr>
          </a:p>
        </p:txBody>
      </p:sp>
      <p:pic>
        <p:nvPicPr>
          <p:cNvPr id="5122" name="Picture 2" descr="77,200+ Rules Stock Illustrations, Royalty-Free Vector Graphics &amp; Clip Art  - iStock | Guidelines, Law, Rule book">
            <a:extLst>
              <a:ext uri="{FF2B5EF4-FFF2-40B4-BE49-F238E27FC236}">
                <a16:creationId xmlns:a16="http://schemas.microsoft.com/office/drawing/2014/main" id="{5FADAA3F-AC24-D487-B47F-D5A3DBAE52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31531" y="1367130"/>
            <a:ext cx="3496407" cy="3018512"/>
          </a:xfrm>
          <a:prstGeom prst="rect">
            <a:avLst/>
          </a:prstGeom>
          <a:noFill/>
          <a:extLst>
            <a:ext uri="{909E8E84-426E-40DD-AFC4-6F175D3DCCD1}">
              <a14:hiddenFill xmlns:a14="http://schemas.microsoft.com/office/drawing/2010/main">
                <a:solidFill>
                  <a:srgbClr val="FFFFFF"/>
                </a:solidFill>
              </a14:hiddenFill>
            </a:ext>
          </a:extLst>
        </p:spPr>
      </p:pic>
      <p:pic>
        <p:nvPicPr>
          <p:cNvPr id="207" name="Google Shape;275;p33"/>
          <p:cNvPicPr preferRelativeResize="0"/>
          <p:nvPr/>
        </p:nvPicPr>
        <p:blipFill>
          <a:blip r:embed="rId4">
            <a:alphaModFix/>
          </a:blip>
          <a:stretch>
            <a:fillRect/>
          </a:stretch>
        </p:blipFill>
        <p:spPr>
          <a:xfrm rot="20694256">
            <a:off x="1985424" y="3987348"/>
            <a:ext cx="1184139" cy="483744"/>
          </a:xfrm>
          <a:prstGeom prst="rect">
            <a:avLst/>
          </a:prstGeom>
          <a:noFill/>
          <a:ln>
            <a:noFill/>
          </a:ln>
        </p:spPr>
      </p:pic>
      <p:sp>
        <p:nvSpPr>
          <p:cNvPr id="208" name="Google Shape;74;p15">
            <a:extLst>
              <a:ext uri="{FF2B5EF4-FFF2-40B4-BE49-F238E27FC236}">
                <a16:creationId xmlns:a16="http://schemas.microsoft.com/office/drawing/2014/main" id="{C240B741-F77E-6547-9991-674709179539}"/>
              </a:ext>
            </a:extLst>
          </p:cNvPr>
          <p:cNvSpPr txBox="1">
            <a:spLocks noGrp="1"/>
          </p:cNvSpPr>
          <p:nvPr>
            <p:ph type="title"/>
          </p:nvPr>
        </p:nvSpPr>
        <p:spPr>
          <a:xfrm>
            <a:off x="1418473" y="171006"/>
            <a:ext cx="5767773" cy="862910"/>
          </a:xfrm>
          <a:prstGeom prst="rect">
            <a:avLst/>
          </a:prstGeom>
        </p:spPr>
        <p:txBody>
          <a:bodyPr spcFirstLastPara="1" wrap="square" lIns="91425" tIns="91425" rIns="91425" bIns="91425" anchor="b" anchorCtr="0">
            <a:noAutofit/>
          </a:bodyPr>
          <a:lstStyle/>
          <a:p>
            <a:pPr marL="0" lvl="0" indent="0" rtl="1">
              <a:spcBef>
                <a:spcPts val="0"/>
              </a:spcBef>
              <a:spcAft>
                <a:spcPts val="0"/>
              </a:spcAft>
              <a:buNone/>
            </a:pPr>
            <a:r>
              <a:rPr lang="ur-PK" sz="5400" b="1" dirty="0">
                <a:latin typeface="Jameel Noori Nastaleeq" panose="02000503000000020004" pitchFamily="2" charset="-78"/>
                <a:ea typeface="Tahoma" panose="020B0604030504040204" pitchFamily="34" charset="0"/>
                <a:cs typeface="Jameel Noori Nastaleeq" panose="02000503000000020004" pitchFamily="2" charset="-78"/>
              </a:rPr>
              <a:t>ہم </a:t>
            </a:r>
            <a:r>
              <a:rPr lang="ur-PK" sz="4800" b="1" dirty="0" err="1">
                <a:latin typeface="Jameel Noori Nastaleeq" panose="02000503000000020004" pitchFamily="2" charset="-78"/>
                <a:ea typeface="Tahoma" panose="020B0604030504040204" pitchFamily="34" charset="0"/>
                <a:cs typeface="Jameel Noori Nastaleeq" panose="02000503000000020004" pitchFamily="2" charset="-78"/>
              </a:rPr>
              <a:t>رکھیں</a:t>
            </a:r>
            <a:r>
              <a:rPr lang="ur-PK" sz="5400" b="1" dirty="0">
                <a:latin typeface="Jameel Noori Nastaleeq" panose="02000503000000020004" pitchFamily="2" charset="-78"/>
                <a:ea typeface="Tahoma" panose="020B0604030504040204" pitchFamily="34" charset="0"/>
                <a:cs typeface="Jameel Noori Nastaleeq" panose="02000503000000020004" pitchFamily="2" charset="-78"/>
              </a:rPr>
              <a:t> گے خیال ۔۔۔</a:t>
            </a:r>
            <a:endParaRPr sz="5400" b="1" dirty="0">
              <a:latin typeface="Jameel Noori Nastaleeq" panose="02000503000000020004" pitchFamily="2" charset="-78"/>
              <a:ea typeface="Tahoma" panose="020B0604030504040204" pitchFamily="34" charset="0"/>
              <a:cs typeface="Jameel Noori Nastaleeq" panose="02000503000000020004" pitchFamily="2" charset="-78"/>
            </a:endParaRPr>
          </a:p>
        </p:txBody>
      </p:sp>
      <p:sp>
        <p:nvSpPr>
          <p:cNvPr id="209" name="TextBox 208">
            <a:extLst>
              <a:ext uri="{FF2B5EF4-FFF2-40B4-BE49-F238E27FC236}">
                <a16:creationId xmlns:a16="http://schemas.microsoft.com/office/drawing/2014/main" id="{F8EBC3F9-56B3-7738-5E27-506F633F0389}"/>
              </a:ext>
            </a:extLst>
          </p:cNvPr>
          <p:cNvSpPr txBox="1"/>
          <p:nvPr/>
        </p:nvSpPr>
        <p:spPr>
          <a:xfrm>
            <a:off x="3212124" y="1844130"/>
            <a:ext cx="5451231" cy="2626873"/>
          </a:xfrm>
          <a:prstGeom prst="rect">
            <a:avLst/>
          </a:prstGeom>
          <a:noFill/>
        </p:spPr>
        <p:txBody>
          <a:bodyPr wrap="square">
            <a:spAutoFit/>
          </a:bodyPr>
          <a:lstStyle/>
          <a:p>
            <a:pPr marL="342900" marR="0" lvl="0" indent="-342900" algn="r" rtl="1">
              <a:lnSpc>
                <a:spcPct val="115000"/>
              </a:lnSpc>
              <a:spcBef>
                <a:spcPts val="0"/>
              </a:spcBef>
              <a:spcAft>
                <a:spcPts val="0"/>
              </a:spcAft>
              <a:buFont typeface="Symbol" panose="05050102010706020507" pitchFamily="18" charset="2"/>
              <a:buChar char=""/>
              <a:tabLst>
                <a:tab pos="228600" algn="r"/>
              </a:tabLst>
            </a:pPr>
            <a:r>
              <a:rPr lang="ur-PK" sz="2400" dirty="0">
                <a:effectLst/>
                <a:latin typeface="Aptos" panose="020B0004020202020204" pitchFamily="34" charset="0"/>
                <a:ea typeface="Aptos" panose="020B0004020202020204" pitchFamily="34" charset="0"/>
                <a:cs typeface="Jameel Noori Nastaleeq" panose="02000503000000020004" pitchFamily="2" charset="-78"/>
              </a:rPr>
              <a:t>ہر گروہ کو ایک موضوع یا اشارہ دیا جا رہا ہے ۔</a:t>
            </a:r>
          </a:p>
          <a:p>
            <a:pPr marL="342900" marR="0" lvl="0" indent="-342900" algn="r" rtl="1">
              <a:lnSpc>
                <a:spcPct val="115000"/>
              </a:lnSpc>
              <a:spcBef>
                <a:spcPts val="0"/>
              </a:spcBef>
              <a:spcAft>
                <a:spcPts val="0"/>
              </a:spcAft>
              <a:buFont typeface="Symbol" panose="05050102010706020507" pitchFamily="18" charset="2"/>
              <a:buChar char=""/>
              <a:tabLst>
                <a:tab pos="228600" algn="r"/>
              </a:tabLst>
            </a:pPr>
            <a:r>
              <a:rPr lang="ur-PK" sz="2400" dirty="0">
                <a:effectLst/>
                <a:latin typeface="Aptos" panose="020B0004020202020204" pitchFamily="34" charset="0"/>
                <a:ea typeface="Aptos" panose="020B0004020202020204" pitchFamily="34" charset="0"/>
                <a:cs typeface="Jameel Noori Nastaleeq" panose="02000503000000020004" pitchFamily="2" charset="-78"/>
              </a:rPr>
              <a:t>ہر گروہ کے پاس  چارٹ پیپر  اور مارکر موجود ہے۔</a:t>
            </a:r>
          </a:p>
          <a:p>
            <a:pPr marL="342900" marR="0" lvl="0" indent="-342900" algn="r" rtl="1">
              <a:lnSpc>
                <a:spcPct val="115000"/>
              </a:lnSpc>
              <a:spcBef>
                <a:spcPts val="0"/>
              </a:spcBef>
              <a:spcAft>
                <a:spcPts val="0"/>
              </a:spcAft>
              <a:buFont typeface="Symbol" panose="05050102010706020507" pitchFamily="18" charset="2"/>
              <a:buChar char=""/>
              <a:tabLst>
                <a:tab pos="228600" algn="r"/>
              </a:tabLst>
            </a:pPr>
            <a:r>
              <a:rPr lang="ur-PK" sz="2400" dirty="0">
                <a:latin typeface="Aptos" panose="020B0004020202020204" pitchFamily="34" charset="0"/>
                <a:ea typeface="Aptos" panose="020B0004020202020204" pitchFamily="34" charset="0"/>
                <a:cs typeface="Jameel Noori Nastaleeq" panose="02000503000000020004" pitchFamily="2" charset="-78"/>
              </a:rPr>
              <a:t>دیا گیا اشاراتی پرچہ اس پر چسپاں کیجیے  اور اس اشارے کے مطابق دو   اصول </a:t>
            </a:r>
            <a:r>
              <a:rPr lang="ur-PK" sz="2400" dirty="0" err="1">
                <a:latin typeface="Aptos" panose="020B0004020202020204" pitchFamily="34" charset="0"/>
                <a:ea typeface="Aptos" panose="020B0004020202020204" pitchFamily="34" charset="0"/>
                <a:cs typeface="Jameel Noori Nastaleeq" panose="02000503000000020004" pitchFamily="2" charset="-78"/>
              </a:rPr>
              <a:t>بنائیے۔</a:t>
            </a:r>
            <a:r>
              <a:rPr lang="ur-PK" sz="2400" dirty="0" err="1">
                <a:effectLst/>
                <a:latin typeface="Aptos" panose="020B0004020202020204" pitchFamily="34" charset="0"/>
                <a:ea typeface="Aptos" panose="020B0004020202020204" pitchFamily="34" charset="0"/>
                <a:cs typeface="Jameel Noori Nastaleeq" panose="02000503000000020004" pitchFamily="2" charset="-78"/>
              </a:rPr>
              <a:t>ان</a:t>
            </a:r>
            <a:r>
              <a:rPr lang="ur-PK" sz="2400" dirty="0">
                <a:effectLst/>
                <a:latin typeface="Aptos" panose="020B0004020202020204" pitchFamily="34" charset="0"/>
                <a:ea typeface="Aptos" panose="020B0004020202020204" pitchFamily="34" charset="0"/>
                <a:cs typeface="Jameel Noori Nastaleeq" panose="02000503000000020004" pitchFamily="2" charset="-78"/>
              </a:rPr>
              <a:t> اصولوں کو بناتے ہوئے آپ علامتی تصاویر کا استعمال بھی کر سکتے ہیں۔</a:t>
            </a:r>
            <a:endParaRPr lang="en-US" sz="24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ur-PK" sz="2400" dirty="0">
                <a:effectLst/>
                <a:latin typeface="Aptos" panose="020B0004020202020204" pitchFamily="34" charset="0"/>
                <a:ea typeface="Aptos" panose="020B0004020202020204" pitchFamily="34" charset="0"/>
                <a:cs typeface="Jameel Noori Nastaleeq" panose="02000503000000020004" pitchFamily="2" charset="-78"/>
              </a:rPr>
              <a:t>10 منٹ مختص کئے  جا رہے ہیں  ۔</a:t>
            </a:r>
          </a:p>
        </p:txBody>
      </p:sp>
    </p:spTree>
    <p:extLst>
      <p:ext uri="{BB962C8B-B14F-4D97-AF65-F5344CB8AC3E}">
        <p14:creationId xmlns:p14="http://schemas.microsoft.com/office/powerpoint/2010/main" val="19599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2400" b="1" dirty="0" err="1">
                <a:effectLst/>
                <a:latin typeface="Aptos" panose="020B0004020202020204" pitchFamily="34" charset="0"/>
                <a:ea typeface="Aptos" panose="020B0004020202020204" pitchFamily="34" charset="0"/>
                <a:cs typeface="Jameel Noori Nastaleeq" panose="02000503000000020004" pitchFamily="2" charset="-78"/>
              </a:rPr>
              <a:t>سوچئے</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 ساتھی کو بتائیے ، </a:t>
            </a:r>
            <a:r>
              <a:rPr lang="ur-PK" sz="3200" b="1" dirty="0">
                <a:effectLst/>
                <a:latin typeface="Aptos" panose="020B0004020202020204" pitchFamily="34" charset="0"/>
                <a:ea typeface="Aptos" panose="020B0004020202020204" pitchFamily="34" charset="0"/>
                <a:cs typeface="Jameel Noori Nastaleeq" panose="02000503000000020004" pitchFamily="2" charset="-78"/>
              </a:rPr>
              <a:t>اشتراک</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a:t>
            </a:r>
            <a:r>
              <a:rPr lang="ur-PK" sz="2400" b="1" dirty="0" err="1">
                <a:effectLst/>
                <a:latin typeface="Aptos" panose="020B0004020202020204" pitchFamily="34" charset="0"/>
                <a:ea typeface="Aptos" panose="020B0004020202020204" pitchFamily="34" charset="0"/>
                <a:cs typeface="Jameel Noori Nastaleeq" panose="02000503000000020004" pitchFamily="2" charset="-78"/>
              </a:rPr>
              <a:t>کیجئے</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a:t>
            </a:r>
            <a:r>
              <a:rPr lang="en-US" sz="2400" b="1" dirty="0">
                <a:effectLst/>
                <a:latin typeface="Jameel Noori Nastaleeq" panose="02000503000000020004" pitchFamily="2" charset="-78"/>
                <a:ea typeface="Aptos" panose="020B0004020202020204" pitchFamily="34" charset="0"/>
                <a:cs typeface="Arial" panose="020B0604020202020204" pitchFamily="34" charset="0"/>
              </a:rPr>
              <a:t>Think pair and Share</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2222283" y="1309784"/>
            <a:ext cx="4882660"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اچھے اردو ٹیچر کی خصوصیات </a:t>
            </a:r>
            <a:endParaRPr lang="en-US" sz="54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233456" y="3079070"/>
            <a:ext cx="2634607" cy="769441"/>
          </a:xfrm>
          <a:prstGeom prst="rect">
            <a:avLst/>
          </a:prstGeom>
          <a:noFill/>
        </p:spPr>
        <p:txBody>
          <a:bodyPr wrap="square">
            <a:spAutoFit/>
          </a:bodyPr>
          <a:lstStyle/>
          <a:p>
            <a:pPr algn="ctr" rtl="1"/>
            <a:r>
              <a:rPr kumimoji="0" lang="ur-PK" sz="4400" b="1" i="0" u="none" strike="noStrike" kern="0" cap="none" spc="0" normalizeH="0" noProof="0" dirty="0">
                <a:ln>
                  <a:noFill/>
                </a:ln>
                <a:solidFill>
                  <a:schemeClr val="tx1"/>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3600" b="1" i="0" u="none" strike="noStrike" kern="0" cap="none" spc="0" normalizeH="0" noProof="0" dirty="0">
                <a:ln>
                  <a:noFill/>
                </a:ln>
                <a:solidFill>
                  <a:schemeClr val="tx1"/>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3600" b="1" i="0" u="none" strike="noStrike" kern="0" cap="none" spc="0" normalizeH="0" noProof="0" dirty="0">
                <a:ln>
                  <a:noFill/>
                </a:ln>
                <a:solidFill>
                  <a:schemeClr val="tx1"/>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a:t>
            </a:r>
            <a:r>
              <a:rPr lang="ur-PK" sz="3600" b="1" dirty="0">
                <a:solidFill>
                  <a:schemeClr val="tx1"/>
                </a:solidFill>
                <a:latin typeface="Jameel Noori Nastaleeq" panose="02000503000000020004" pitchFamily="2" charset="-78"/>
                <a:ea typeface="Tahoma" pitchFamily="34" charset="0"/>
                <a:cs typeface="Jameel Noori Nastaleeq" panose="02000503000000020004" pitchFamily="2" charset="-78"/>
              </a:rPr>
              <a:t>۔</a:t>
            </a:r>
            <a:r>
              <a:rPr kumimoji="0" lang="ur-PK" sz="3600" b="1" i="0" u="none" strike="noStrike" kern="0" cap="none" spc="0" normalizeH="0" noProof="0" dirty="0">
                <a:ln>
                  <a:noFill/>
                </a:ln>
                <a:solidFill>
                  <a:schemeClr val="tx1"/>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2</a:t>
            </a:r>
            <a:endParaRPr lang="en-US" sz="3600" dirty="0">
              <a:solidFill>
                <a:schemeClr val="tx1"/>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59771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16" name="Slide Number Placeholder 1">
            <a:extLst>
              <a:ext uri="{FF2B5EF4-FFF2-40B4-BE49-F238E27FC236}">
                <a16:creationId xmlns:a16="http://schemas.microsoft.com/office/drawing/2014/main" id="{1D883A06-E86A-B10B-A842-67A0A48F05C4}"/>
              </a:ext>
            </a:extLst>
          </p:cNvPr>
          <p:cNvSpPr txBox="1">
            <a:spLocks/>
          </p:cNvSpPr>
          <p:nvPr/>
        </p:nvSpPr>
        <p:spPr>
          <a:xfrm>
            <a:off x="8413350" y="4627001"/>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16</a:t>
            </a:fld>
            <a:endParaRPr lang="en"/>
          </a:p>
        </p:txBody>
      </p:sp>
      <p:sp>
        <p:nvSpPr>
          <p:cNvPr id="17" name="Content Placeholder 2">
            <a:extLst>
              <a:ext uri="{FF2B5EF4-FFF2-40B4-BE49-F238E27FC236}">
                <a16:creationId xmlns:a16="http://schemas.microsoft.com/office/drawing/2014/main" id="{F9CC121A-EFA5-BB9E-DEAF-8D2DA6714AD1}"/>
              </a:ext>
            </a:extLst>
          </p:cNvPr>
          <p:cNvSpPr txBox="1">
            <a:spLocks/>
          </p:cNvSpPr>
          <p:nvPr/>
        </p:nvSpPr>
        <p:spPr>
          <a:xfrm>
            <a:off x="838200" y="819335"/>
            <a:ext cx="7470422" cy="2286000"/>
          </a:xfrm>
          <a:prstGeom prst="rect">
            <a:avLst/>
          </a:prstGeom>
          <a:solidFill>
            <a:schemeClr val="bg1">
              <a:lumMod val="85000"/>
            </a:schemeClr>
          </a:solidFill>
          <a:effectLst>
            <a:innerShdw blurRad="114300">
              <a:prstClr val="black"/>
            </a:innerShdw>
          </a:effectLst>
        </p:spPr>
        <p:style>
          <a:lnRef idx="1">
            <a:schemeClr val="accent6"/>
          </a:lnRef>
          <a:fillRef idx="2">
            <a:schemeClr val="accent6"/>
          </a:fillRef>
          <a:effectRef idx="1">
            <a:schemeClr val="accent6"/>
          </a:effectRef>
          <a:fontRef idx="minor">
            <a:schemeClr val="dk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lgn="r" rtl="1">
              <a:lnSpc>
                <a:spcPct val="150000"/>
              </a:lnSpc>
            </a:pPr>
            <a:r>
              <a:rPr lang="ur-PK" sz="32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rPr>
              <a:t>انفرادی طور پر  اپنے طالبعلمی کے زمانے کو یاد </a:t>
            </a:r>
            <a:r>
              <a:rPr lang="ur-PK" sz="3200" dirty="0" err="1">
                <a:ln w="0"/>
                <a:effectLst>
                  <a:outerShdw blurRad="38100" dist="19050" dir="2700000" algn="tl" rotWithShape="0">
                    <a:schemeClr val="dk1">
                      <a:alpha val="40000"/>
                    </a:schemeClr>
                  </a:outerShdw>
                </a:effectLst>
                <a:latin typeface="Jameel Noori Nastaleeq" pitchFamily="2" charset="-78"/>
                <a:cs typeface="Jameel Noori Nastaleeq" pitchFamily="2" charset="-78"/>
              </a:rPr>
              <a:t>کیجئے</a:t>
            </a:r>
            <a:r>
              <a:rPr lang="ur-PK" sz="32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rPr>
              <a:t> اور فہرست بنائیے کہ</a:t>
            </a:r>
          </a:p>
          <a:p>
            <a:pPr algn="r" rtl="1">
              <a:lnSpc>
                <a:spcPct val="150000"/>
              </a:lnSpc>
            </a:pPr>
            <a:r>
              <a:rPr lang="ur-PK" sz="32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rPr>
              <a:t> اردو کی جماعت میں آپ کو اپنی ٹیچر کی کون کون سی باتیں پسند تھیں اور کون کون سی باتیں نا پسند تھیں ۔(وقت ۲ منٹ )</a:t>
            </a:r>
          </a:p>
          <a:p>
            <a:pPr algn="r" rtl="1"/>
            <a:endParaRPr lang="ur-PK" sz="28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endParaRPr>
          </a:p>
        </p:txBody>
      </p:sp>
      <p:sp>
        <p:nvSpPr>
          <p:cNvPr id="18" name="Google Shape;74;p15">
            <a:extLst>
              <a:ext uri="{FF2B5EF4-FFF2-40B4-BE49-F238E27FC236}">
                <a16:creationId xmlns:a16="http://schemas.microsoft.com/office/drawing/2014/main" id="{BBD6427F-0027-4A08-8E2E-E3009C6C3403}"/>
              </a:ext>
            </a:extLst>
          </p:cNvPr>
          <p:cNvSpPr txBox="1">
            <a:spLocks/>
          </p:cNvSpPr>
          <p:nvPr/>
        </p:nvSpPr>
        <p:spPr>
          <a:xfrm>
            <a:off x="2441050" y="-19051"/>
            <a:ext cx="3101009" cy="838385"/>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ذرا </a:t>
            </a:r>
            <a:r>
              <a:rPr kumimoji="0" lang="ur-PK" sz="4000" b="1" i="0" u="none" strike="noStrike" kern="0" cap="none" spc="0" normalizeH="0" noProof="0" dirty="0" err="1">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سوچئیے</a:t>
            </a:r>
            <a:r>
              <a:rPr lang="ur-PK" sz="4000" b="1" dirty="0">
                <a:solidFill>
                  <a:schemeClr val="accent5">
                    <a:lumMod val="50000"/>
                  </a:schemeClr>
                </a:solidFill>
                <a:latin typeface="Jameel Noori Nastaleeq" panose="02000503000000020004" pitchFamily="2" charset="-78"/>
                <a:ea typeface="Tahoma" pitchFamily="34" charset="0"/>
                <a:cs typeface="Jameel Noori Nastaleeq" panose="02000503000000020004" pitchFamily="2" charset="-78"/>
              </a:rPr>
              <a:t>۔۔۔</a:t>
            </a:r>
            <a:endParaRPr kumimoji="0" lang="ur-PK" sz="4000" b="1" i="0" u="none" strike="noStrike" kern="0" cap="none" spc="0" normalizeH="0" baseline="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19" name="Content Placeholder 2">
            <a:extLst>
              <a:ext uri="{FF2B5EF4-FFF2-40B4-BE49-F238E27FC236}">
                <a16:creationId xmlns:a16="http://schemas.microsoft.com/office/drawing/2014/main" id="{B16D8A92-CB77-B2D6-CE6B-E0F5374B73BB}"/>
              </a:ext>
            </a:extLst>
          </p:cNvPr>
          <p:cNvSpPr txBox="1">
            <a:spLocks/>
          </p:cNvSpPr>
          <p:nvPr/>
        </p:nvSpPr>
        <p:spPr>
          <a:xfrm>
            <a:off x="838200" y="3333750"/>
            <a:ext cx="7470422" cy="1382051"/>
          </a:xfrm>
          <a:prstGeom prst="rect">
            <a:avLst/>
          </a:prstGeom>
          <a:solidFill>
            <a:schemeClr val="bg1">
              <a:lumMod val="8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lgn="r" rtl="1"/>
            <a:endParaRPr lang="ur-PK" sz="14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endParaRPr>
          </a:p>
          <a:p>
            <a:pPr algn="r" rtl="1"/>
            <a:r>
              <a:rPr lang="ur-PK" sz="28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rPr>
              <a:t>اب گروہی صورتحال میں ایک دوسرے سے اپنی بنائی فہرست  پر تبادلہ </a:t>
            </a:r>
            <a:r>
              <a:rPr lang="ur-PK" sz="2800" dirty="0" err="1">
                <a:ln w="0"/>
                <a:effectLst>
                  <a:outerShdw blurRad="38100" dist="19050" dir="2700000" algn="tl" rotWithShape="0">
                    <a:schemeClr val="dk1">
                      <a:alpha val="40000"/>
                    </a:schemeClr>
                  </a:outerShdw>
                </a:effectLst>
                <a:latin typeface="Jameel Noori Nastaleeq" pitchFamily="2" charset="-78"/>
                <a:cs typeface="Jameel Noori Nastaleeq" pitchFamily="2" charset="-78"/>
              </a:rPr>
              <a:t>کیجئے</a:t>
            </a:r>
            <a:r>
              <a:rPr lang="ur-PK" sz="28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rPr>
              <a:t>۔</a:t>
            </a:r>
          </a:p>
          <a:p>
            <a:pPr marL="64008" indent="0" algn="r" rtl="1">
              <a:buNone/>
            </a:pPr>
            <a:r>
              <a:rPr lang="ur-PK" sz="28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rPr>
              <a:t>(وقت ۳منٹ )</a:t>
            </a:r>
            <a:endParaRPr lang="en-US" sz="28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endParaRPr>
          </a:p>
          <a:p>
            <a:pPr algn="r" rtl="1"/>
            <a:endParaRPr lang="ur-PK" sz="2800" dirty="0">
              <a:ln w="0"/>
              <a:effectLst>
                <a:outerShdw blurRad="38100" dist="19050" dir="2700000" algn="tl" rotWithShape="0">
                  <a:schemeClr val="dk1">
                    <a:alpha val="40000"/>
                  </a:schemeClr>
                </a:outerShdw>
              </a:effectLst>
              <a:latin typeface="Jameel Noori Nastaleeq" pitchFamily="2" charset="-78"/>
              <a:cs typeface="Jameel Noori Nastaleeq" pitchFamily="2" charset="-78"/>
            </a:endParaRPr>
          </a:p>
        </p:txBody>
      </p:sp>
      <p:pic>
        <p:nvPicPr>
          <p:cNvPr id="20" name="Picture 19" descr="A cartoon of a face with a finger on his chin&#10;&#10;Description automatically generated">
            <a:extLst>
              <a:ext uri="{FF2B5EF4-FFF2-40B4-BE49-F238E27FC236}">
                <a16:creationId xmlns:a16="http://schemas.microsoft.com/office/drawing/2014/main" id="{501283DF-6F5C-2BC1-AA19-50C518FBC3DF}"/>
              </a:ext>
            </a:extLst>
          </p:cNvPr>
          <p:cNvPicPr>
            <a:picLocks noChangeAspect="1"/>
          </p:cNvPicPr>
          <p:nvPr/>
        </p:nvPicPr>
        <p:blipFill>
          <a:blip r:embed="rId3">
            <a:duotone>
              <a:prstClr val="black"/>
              <a:schemeClr val="accent5">
                <a:tint val="45000"/>
                <a:satMod val="400000"/>
              </a:schemeClr>
            </a:duotone>
            <a:extLst>
              <a:ext uri="{837473B0-CC2E-450A-ABE3-18F120FF3D39}">
                <a1611:picAttrSrcUrl xmlns:a1611="http://schemas.microsoft.com/office/drawing/2016/11/main" r:id="rId4"/>
              </a:ext>
            </a:extLst>
          </a:blip>
          <a:stretch>
            <a:fillRect/>
          </a:stretch>
        </p:blipFill>
        <p:spPr>
          <a:xfrm rot="764755">
            <a:off x="344725" y="84584"/>
            <a:ext cx="981305" cy="1331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6">
            <a:extLst>
              <a:ext uri="{FF2B5EF4-FFF2-40B4-BE49-F238E27FC236}">
                <a16:creationId xmlns:a16="http://schemas.microsoft.com/office/drawing/2014/main" id="{D7BC0CFD-98C4-700D-203F-982CAC56504B}"/>
              </a:ext>
            </a:extLst>
          </p:cNvPr>
          <p:cNvSpPr txBox="1">
            <a:spLocks/>
          </p:cNvSpPr>
          <p:nvPr/>
        </p:nvSpPr>
        <p:spPr>
          <a:xfrm>
            <a:off x="1537961" y="221542"/>
            <a:ext cx="6629400"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6000" b="1" dirty="0">
                <a:latin typeface="Jameel Noori Nastaleeq" panose="02000503000000020004" pitchFamily="2" charset="-78"/>
                <a:ea typeface="Tahoma" pitchFamily="34" charset="0"/>
                <a:cs typeface="Jameel Noori Nastaleeq" panose="02000503000000020004" pitchFamily="2" charset="-78"/>
              </a:rPr>
              <a:t>کل جماعتی فیڈ بیک</a:t>
            </a:r>
          </a:p>
        </p:txBody>
      </p:sp>
      <p:sp>
        <p:nvSpPr>
          <p:cNvPr id="5" name="Google Shape;85;p16">
            <a:extLst>
              <a:ext uri="{FF2B5EF4-FFF2-40B4-BE49-F238E27FC236}">
                <a16:creationId xmlns:a16="http://schemas.microsoft.com/office/drawing/2014/main" id="{69D0E24A-4553-4AA4-7D70-ED3F97ED089E}"/>
              </a:ext>
            </a:extLst>
          </p:cNvPr>
          <p:cNvSpPr txBox="1">
            <a:spLocks/>
          </p:cNvSpPr>
          <p:nvPr/>
        </p:nvSpPr>
        <p:spPr>
          <a:xfrm>
            <a:off x="695950" y="1710982"/>
            <a:ext cx="7602340" cy="22045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marL="0" indent="625475" algn="r" rtl="1">
              <a:lnSpc>
                <a:spcPct val="150000"/>
              </a:lnSpc>
              <a:tabLst>
                <a:tab pos="625475" algn="l"/>
              </a:tabLst>
            </a:pPr>
            <a:r>
              <a:rPr lang="ur-PK" sz="2800" dirty="0">
                <a:latin typeface="Jameel Noori Nastaleeq" pitchFamily="2" charset="-78"/>
                <a:cs typeface="Jameel Noori Nastaleeq" pitchFamily="2" charset="-78"/>
              </a:rPr>
              <a:t>ہر گروہ سے دو مشترک باتیں پسند اور ناپسند بتائیے ۔</a:t>
            </a:r>
          </a:p>
          <a:p>
            <a:pPr marL="0" indent="0" algn="r" rtl="1">
              <a:lnSpc>
                <a:spcPct val="150000"/>
              </a:lnSpc>
              <a:buNone/>
              <a:tabLst>
                <a:tab pos="625475" algn="l"/>
              </a:tabLst>
            </a:pPr>
            <a:r>
              <a:rPr lang="ur-PK" sz="2800" dirty="0">
                <a:latin typeface="Jameel Noori Nastaleeq" pitchFamily="2" charset="-78"/>
                <a:cs typeface="Jameel Noori Nastaleeq" pitchFamily="2" charset="-78"/>
              </a:rPr>
              <a:t>	         اگلا گروہ اپنے نکات بتاتے ہوئے مختلف  </a:t>
            </a:r>
            <a:r>
              <a:rPr lang="ur-PK" sz="2800" dirty="0" err="1">
                <a:latin typeface="Jameel Noori Nastaleeq" pitchFamily="2" charset="-78"/>
                <a:cs typeface="Jameel Noori Nastaleeq" pitchFamily="2" charset="-78"/>
              </a:rPr>
              <a:t>پہلوؤں</a:t>
            </a:r>
            <a:r>
              <a:rPr lang="ur-PK" sz="2800" dirty="0">
                <a:latin typeface="Jameel Noori Nastaleeq" pitchFamily="2" charset="-78"/>
                <a:cs typeface="Jameel Noori Nastaleeq" pitchFamily="2" charset="-78"/>
              </a:rPr>
              <a:t> کو </a:t>
            </a:r>
            <a:r>
              <a:rPr lang="ur-PK" sz="2800" dirty="0" err="1">
                <a:latin typeface="Jameel Noori Nastaleeq" pitchFamily="2" charset="-78"/>
                <a:cs typeface="Jameel Noori Nastaleeq" pitchFamily="2" charset="-78"/>
              </a:rPr>
              <a:t>مدِ</a:t>
            </a:r>
            <a:r>
              <a:rPr lang="ur-PK" sz="2800" dirty="0">
                <a:latin typeface="Jameel Noori Nastaleeq" pitchFamily="2" charset="-78"/>
                <a:cs typeface="Jameel Noori Nastaleeq" pitchFamily="2" charset="-78"/>
              </a:rPr>
              <a:t> نظر </a:t>
            </a:r>
            <a:r>
              <a:rPr lang="ur-PK" sz="2800" dirty="0" err="1">
                <a:latin typeface="Jameel Noori Nastaleeq" pitchFamily="2" charset="-78"/>
                <a:cs typeface="Jameel Noori Nastaleeq" pitchFamily="2" charset="-78"/>
              </a:rPr>
              <a:t>رکھے</a:t>
            </a:r>
            <a:r>
              <a:rPr lang="ur-PK" sz="2800" dirty="0">
                <a:latin typeface="Jameel Noori Nastaleeq" pitchFamily="2" charset="-78"/>
                <a:cs typeface="Jameel Noori Nastaleeq" pitchFamily="2" charset="-78"/>
              </a:rPr>
              <a:t> ۔</a:t>
            </a:r>
          </a:p>
          <a:p>
            <a:pPr marL="0" indent="625475" algn="r" rtl="1">
              <a:lnSpc>
                <a:spcPct val="150000"/>
              </a:lnSpc>
              <a:tabLst>
                <a:tab pos="625475" algn="l"/>
              </a:tabLst>
            </a:pPr>
            <a:r>
              <a:rPr lang="ur-PK" sz="2800" b="1" dirty="0">
                <a:latin typeface="Jameel Noori Nastaleeq" pitchFamily="2" charset="-78"/>
                <a:cs typeface="Jameel Noori Nastaleeq" pitchFamily="2" charset="-78"/>
              </a:rPr>
              <a:t>ایک ٹیچر  کا تدریسی انداز  طلبہ کی  پسند اور ناپسند کے پہلو پر کس طرح اثر انداز ہوتا ہے؟ </a:t>
            </a:r>
          </a:p>
        </p:txBody>
      </p:sp>
      <p:sp>
        <p:nvSpPr>
          <p:cNvPr id="6" name="Google Shape;86;p16">
            <a:extLst>
              <a:ext uri="{FF2B5EF4-FFF2-40B4-BE49-F238E27FC236}">
                <a16:creationId xmlns:a16="http://schemas.microsoft.com/office/drawing/2014/main" id="{2A756487-A2AD-9A58-FA55-96DDCCDB138E}"/>
              </a:ext>
            </a:extLst>
          </p:cNvPr>
          <p:cNvSpPr txBox="1">
            <a:spLocks/>
          </p:cNvSpPr>
          <p:nvPr/>
        </p:nvSpPr>
        <p:spPr>
          <a:xfrm>
            <a:off x="7899350" y="4098426"/>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17</a:t>
            </a:fld>
            <a:endParaRPr lang="en" dirty="0"/>
          </a:p>
        </p:txBody>
      </p:sp>
      <p:pic>
        <p:nvPicPr>
          <p:cNvPr id="7" name="Picture 4" descr="Creative writing - Free education icons">
            <a:extLst>
              <a:ext uri="{FF2B5EF4-FFF2-40B4-BE49-F238E27FC236}">
                <a16:creationId xmlns:a16="http://schemas.microsoft.com/office/drawing/2014/main" id="{AB8A1309-1AA3-32BF-E5C4-C5F091A0F417}"/>
              </a:ext>
            </a:extLst>
          </p:cNvPr>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0156393">
            <a:off x="3432790" y="452743"/>
            <a:ext cx="1084308" cy="1084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School emoji Meaning | Dictionary.com">
            <a:extLst>
              <a:ext uri="{FF2B5EF4-FFF2-40B4-BE49-F238E27FC236}">
                <a16:creationId xmlns:a16="http://schemas.microsoft.com/office/drawing/2014/main" id="{724BEA61-F755-B8A8-2D9F-DBD44468570B}"/>
              </a:ext>
            </a:extLst>
          </p:cNvPr>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031" y="1089855"/>
            <a:ext cx="1200169" cy="18247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200"/>
                                  </p:iterate>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8999960">
            <a:off x="6566720" y="1069587"/>
            <a:ext cx="1248361" cy="944002"/>
          </a:xfrm>
          <a:prstGeom prst="rect">
            <a:avLst/>
          </a:prstGeom>
          <a:noFill/>
          <a:ln>
            <a:noFill/>
          </a:ln>
        </p:spPr>
      </p:pic>
      <p:sp>
        <p:nvSpPr>
          <p:cNvPr id="302" name="Google Shape;302;p36"/>
          <p:cNvSpPr/>
          <p:nvPr/>
        </p:nvSpPr>
        <p:spPr>
          <a:xfrm>
            <a:off x="5168063"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
        <p:nvSpPr>
          <p:cNvPr id="304" name="Google Shape;304;p36"/>
          <p:cNvSpPr txBox="1">
            <a:spLocks noGrp="1"/>
          </p:cNvSpPr>
          <p:nvPr>
            <p:ph type="subTitle" idx="2"/>
          </p:nvPr>
        </p:nvSpPr>
        <p:spPr>
          <a:xfrm>
            <a:off x="1038479" y="3780029"/>
            <a:ext cx="3856800" cy="49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t>
            </a:r>
            <a:r>
              <a:rPr lang="en-US" dirty="0"/>
              <a:t>Plato </a:t>
            </a:r>
            <a:r>
              <a:rPr lang="en-US" sz="1400" i="0" dirty="0">
                <a:solidFill>
                  <a:srgbClr val="111111"/>
                </a:solidFill>
                <a:effectLst/>
                <a:latin typeface="Roboto" panose="02000000000000000000" pitchFamily="2" charset="0"/>
              </a:rPr>
              <a:t>Greek philosopher </a:t>
            </a:r>
            <a:endParaRPr dirty="0"/>
          </a:p>
        </p:txBody>
      </p:sp>
      <p:pic>
        <p:nvPicPr>
          <p:cNvPr id="305" name="Google Shape;305;p36"/>
          <p:cNvPicPr preferRelativeResize="0"/>
          <p:nvPr/>
        </p:nvPicPr>
        <p:blipFill>
          <a:blip r:embed="rId4">
            <a:alphaModFix/>
          </a:blip>
          <a:stretch>
            <a:fillRect/>
          </a:stretch>
        </p:blipFill>
        <p:spPr>
          <a:xfrm rot="-900003">
            <a:off x="5487674" y="1148129"/>
            <a:ext cx="1589385" cy="2202336"/>
          </a:xfrm>
          <a:prstGeom prst="rect">
            <a:avLst/>
          </a:prstGeom>
          <a:noFill/>
          <a:ln>
            <a:noFill/>
          </a:ln>
        </p:spPr>
      </p:pic>
      <p:pic>
        <p:nvPicPr>
          <p:cNvPr id="306" name="Google Shape;306;p36"/>
          <p:cNvPicPr preferRelativeResize="0"/>
          <p:nvPr/>
        </p:nvPicPr>
        <p:blipFill>
          <a:blip r:embed="rId5">
            <a:alphaModFix/>
          </a:blip>
          <a:stretch>
            <a:fillRect/>
          </a:stretch>
        </p:blipFill>
        <p:spPr>
          <a:xfrm>
            <a:off x="6358830" y="1955471"/>
            <a:ext cx="1664144" cy="2071828"/>
          </a:xfrm>
          <a:prstGeom prst="rect">
            <a:avLst/>
          </a:prstGeom>
          <a:noFill/>
          <a:ln>
            <a:noFill/>
          </a:ln>
        </p:spPr>
      </p:pic>
      <p:pic>
        <p:nvPicPr>
          <p:cNvPr id="307" name="Google Shape;307;p36"/>
          <p:cNvPicPr preferRelativeResize="0"/>
          <p:nvPr/>
        </p:nvPicPr>
        <p:blipFill>
          <a:blip r:embed="rId6">
            <a:alphaModFix/>
          </a:blip>
          <a:stretch>
            <a:fillRect/>
          </a:stretch>
        </p:blipFill>
        <p:spPr>
          <a:xfrm rot="-900002" flipH="1">
            <a:off x="5141178" y="1850888"/>
            <a:ext cx="1352336" cy="1441725"/>
          </a:xfrm>
          <a:prstGeom prst="rect">
            <a:avLst/>
          </a:prstGeom>
          <a:noFill/>
          <a:ln>
            <a:noFill/>
          </a:ln>
        </p:spPr>
      </p:pic>
      <p:sp>
        <p:nvSpPr>
          <p:cNvPr id="4" name="Google Shape;85;p16">
            <a:extLst>
              <a:ext uri="{FF2B5EF4-FFF2-40B4-BE49-F238E27FC236}">
                <a16:creationId xmlns:a16="http://schemas.microsoft.com/office/drawing/2014/main" id="{DDB98498-B10E-DA28-83F4-F3A8356726AC}"/>
              </a:ext>
            </a:extLst>
          </p:cNvPr>
          <p:cNvSpPr txBox="1">
            <a:spLocks/>
          </p:cNvSpPr>
          <p:nvPr/>
        </p:nvSpPr>
        <p:spPr>
          <a:xfrm>
            <a:off x="1038479" y="851579"/>
            <a:ext cx="3626728" cy="20782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marL="0" indent="0" algn="r" rtl="1">
              <a:lnSpc>
                <a:spcPct val="150000"/>
              </a:lnSpc>
              <a:buFont typeface="Albert Sans"/>
              <a:buNone/>
              <a:tabLst>
                <a:tab pos="625475" algn="l"/>
              </a:tabLst>
            </a:pPr>
            <a:r>
              <a:rPr lang="ur-PK" sz="2800" dirty="0">
                <a:latin typeface="Jameel Noori Nastaleeq" pitchFamily="2" charset="-78"/>
                <a:cs typeface="Jameel Noori Nastaleeq" pitchFamily="2" charset="-78"/>
              </a:rPr>
              <a:t>ایک فلسفی ’ افلاطون ‘   کا کہنا ہے کہ ، </a:t>
            </a:r>
            <a:endParaRPr lang="ur-PK" sz="3600" dirty="0">
              <a:latin typeface="Jameel Noori Nastaleeq" pitchFamily="2" charset="-78"/>
              <a:cs typeface="Jameel Noori Nastaleeq" pitchFamily="2" charset="-78"/>
            </a:endParaRPr>
          </a:p>
          <a:p>
            <a:pPr marL="0" indent="0" algn="ctr" rtl="1">
              <a:lnSpc>
                <a:spcPct val="150000"/>
              </a:lnSpc>
              <a:buFont typeface="Albert Sans"/>
              <a:buNone/>
              <a:tabLst>
                <a:tab pos="625475" algn="l"/>
              </a:tabLst>
            </a:pPr>
            <a:r>
              <a:rPr lang="ur-PK" sz="3200" b="1" dirty="0">
                <a:latin typeface="Jameel Noori Nastaleeq" pitchFamily="2" charset="-78"/>
                <a:cs typeface="Jameel Noori Nastaleeq" pitchFamily="2" charset="-78"/>
              </a:rPr>
              <a:t>’’ سیکھنے کی  محبت کو </a:t>
            </a:r>
            <a:r>
              <a:rPr lang="ur-PK" sz="3200" b="1" dirty="0" err="1">
                <a:latin typeface="Jameel Noori Nastaleeq" pitchFamily="2" charset="-78"/>
                <a:cs typeface="Jameel Noori Nastaleeq" pitchFamily="2" charset="-78"/>
              </a:rPr>
              <a:t>تاعمر</a:t>
            </a:r>
            <a:r>
              <a:rPr lang="ur-PK" sz="3200" b="1" dirty="0">
                <a:latin typeface="Jameel Noori Nastaleeq" pitchFamily="2" charset="-78"/>
                <a:cs typeface="Jameel Noori Nastaleeq" pitchFamily="2" charset="-78"/>
              </a:rPr>
              <a:t>   بھڑکانے کی قدرت اساتذہ کے پاس ہوتی ہے۔  ‘‘  </a:t>
            </a:r>
          </a:p>
        </p:txBody>
      </p:sp>
      <p:sp>
        <p:nvSpPr>
          <p:cNvPr id="8" name="TextBox 7">
            <a:extLst>
              <a:ext uri="{FF2B5EF4-FFF2-40B4-BE49-F238E27FC236}">
                <a16:creationId xmlns:a16="http://schemas.microsoft.com/office/drawing/2014/main" id="{58CD35AB-E06F-A587-AE72-F3F53CB3E14B}"/>
              </a:ext>
            </a:extLst>
          </p:cNvPr>
          <p:cNvSpPr txBox="1"/>
          <p:nvPr/>
        </p:nvSpPr>
        <p:spPr>
          <a:xfrm>
            <a:off x="1038479" y="3065556"/>
            <a:ext cx="4086295" cy="584775"/>
          </a:xfrm>
          <a:prstGeom prst="rect">
            <a:avLst/>
          </a:prstGeom>
          <a:noFill/>
        </p:spPr>
        <p:txBody>
          <a:bodyPr wrap="square">
            <a:spAutoFit/>
          </a:bodyPr>
          <a:lstStyle/>
          <a:p>
            <a:r>
              <a:rPr lang="en-PK" sz="1600" dirty="0"/>
              <a:t>"Teachers have the power to ignite a lifelong love for learning." </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8"/>
          <p:cNvPicPr preferRelativeResize="0"/>
          <p:nvPr/>
        </p:nvPicPr>
        <p:blipFill>
          <a:blip r:embed="rId3">
            <a:alphaModFix/>
          </a:blip>
          <a:stretch>
            <a:fillRect/>
          </a:stretch>
        </p:blipFill>
        <p:spPr>
          <a:xfrm rot="14107807" flipH="1">
            <a:off x="2278185" y="1993442"/>
            <a:ext cx="730336" cy="1004013"/>
          </a:xfrm>
          <a:prstGeom prst="rect">
            <a:avLst/>
          </a:prstGeom>
          <a:noFill/>
          <a:ln>
            <a:noFill/>
          </a:ln>
        </p:spPr>
      </p:pic>
      <p:pic>
        <p:nvPicPr>
          <p:cNvPr id="319" name="Google Shape;319;p38"/>
          <p:cNvPicPr preferRelativeResize="0"/>
          <p:nvPr/>
        </p:nvPicPr>
        <p:blipFill>
          <a:blip r:embed="rId4">
            <a:alphaModFix/>
          </a:blip>
          <a:stretch>
            <a:fillRect/>
          </a:stretch>
        </p:blipFill>
        <p:spPr>
          <a:xfrm rot="5399930">
            <a:off x="819412" y="1030506"/>
            <a:ext cx="1013463" cy="895179"/>
          </a:xfrm>
          <a:prstGeom prst="rect">
            <a:avLst/>
          </a:prstGeom>
          <a:noFill/>
          <a:ln>
            <a:noFill/>
          </a:ln>
        </p:spPr>
      </p:pic>
      <p:sp>
        <p:nvSpPr>
          <p:cNvPr id="326" name="Google Shape;326;p38"/>
          <p:cNvSpPr/>
          <p:nvPr/>
        </p:nvSpPr>
        <p:spPr>
          <a:xfrm>
            <a:off x="226289" y="3160887"/>
            <a:ext cx="3094909" cy="562358"/>
          </a:xfrm>
          <a:prstGeom prst="ellipse">
            <a:avLst/>
          </a:prstGeom>
          <a:solidFill>
            <a:srgbClr val="6A959B">
              <a:alpha val="30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27" name="Google Shape;327;p38"/>
          <p:cNvPicPr preferRelativeResize="0"/>
          <p:nvPr/>
        </p:nvPicPr>
        <p:blipFill>
          <a:blip r:embed="rId5">
            <a:alphaModFix/>
          </a:blip>
          <a:stretch>
            <a:fillRect/>
          </a:stretch>
        </p:blipFill>
        <p:spPr>
          <a:xfrm rot="-5">
            <a:off x="330382" y="1980466"/>
            <a:ext cx="1020660" cy="1433255"/>
          </a:xfrm>
          <a:prstGeom prst="rect">
            <a:avLst/>
          </a:prstGeom>
          <a:noFill/>
          <a:ln>
            <a:noFill/>
          </a:ln>
        </p:spPr>
      </p:pic>
      <p:pic>
        <p:nvPicPr>
          <p:cNvPr id="328" name="Google Shape;328;p38"/>
          <p:cNvPicPr preferRelativeResize="0"/>
          <p:nvPr/>
        </p:nvPicPr>
        <p:blipFill>
          <a:blip r:embed="rId6">
            <a:alphaModFix/>
          </a:blip>
          <a:stretch>
            <a:fillRect/>
          </a:stretch>
        </p:blipFill>
        <p:spPr>
          <a:xfrm>
            <a:off x="1392132" y="1372294"/>
            <a:ext cx="1234666" cy="2069772"/>
          </a:xfrm>
          <a:prstGeom prst="rect">
            <a:avLst/>
          </a:prstGeom>
          <a:noFill/>
          <a:ln>
            <a:noFill/>
          </a:ln>
        </p:spPr>
      </p:pic>
      <p:sp>
        <p:nvSpPr>
          <p:cNvPr id="15" name="TextBox 14">
            <a:extLst>
              <a:ext uri="{FF2B5EF4-FFF2-40B4-BE49-F238E27FC236}">
                <a16:creationId xmlns:a16="http://schemas.microsoft.com/office/drawing/2014/main" id="{63661690-4001-C645-B357-C93E5AD0109F}"/>
              </a:ext>
            </a:extLst>
          </p:cNvPr>
          <p:cNvSpPr txBox="1"/>
          <p:nvPr/>
        </p:nvSpPr>
        <p:spPr>
          <a:xfrm>
            <a:off x="2403876" y="1076861"/>
            <a:ext cx="6079652" cy="954107"/>
          </a:xfrm>
          <a:prstGeom prst="rect">
            <a:avLst/>
          </a:prstGeom>
          <a:noFill/>
        </p:spPr>
        <p:txBody>
          <a:bodyPr wrap="square">
            <a:spAutoFit/>
          </a:bodyPr>
          <a:lstStyle/>
          <a:p>
            <a:pPr marL="457200" indent="-457200" algn="r" rtl="1">
              <a:buFont typeface="Wingdings" panose="05000000000000000000" pitchFamily="2" charset="2"/>
              <a:buChar char="q"/>
            </a:pPr>
            <a:r>
              <a:rPr lang="ur-PK" sz="2800" kern="0" dirty="0">
                <a:effectLst/>
                <a:ea typeface="Aptos" panose="020B0004020202020204" pitchFamily="34" charset="0"/>
                <a:cs typeface="Jameel Noori Nastaleeq" panose="02000503000000020004" pitchFamily="2" charset="-78"/>
              </a:rPr>
              <a:t>اب ہر گروہ </a:t>
            </a:r>
            <a:r>
              <a:rPr lang="en-US" sz="2800" kern="0" dirty="0">
                <a:effectLst/>
                <a:ea typeface="Aptos" panose="020B0004020202020204" pitchFamily="34" charset="0"/>
                <a:cs typeface="Jameel Noori Nastaleeq" panose="02000503000000020004" pitchFamily="2" charset="-78"/>
              </a:rPr>
              <a:t> </a:t>
            </a:r>
            <a:r>
              <a:rPr lang="ur-PK" sz="2800" kern="0" dirty="0">
                <a:effectLst/>
                <a:ea typeface="Aptos" panose="020B0004020202020204" pitchFamily="34" charset="0"/>
                <a:cs typeface="Jameel Noori Nastaleeq" panose="02000503000000020004" pitchFamily="2" charset="-78"/>
              </a:rPr>
              <a:t>اس فیڈ بیک کی روشنی میں ایک اچھے اردو  ٹیچر کی صفات کی فہرست مرتب کریں اور جماعت میں آویزاں کریں ۔(10منٹ)</a:t>
            </a:r>
          </a:p>
        </p:txBody>
      </p:sp>
      <p:sp>
        <p:nvSpPr>
          <p:cNvPr id="17" name="TextBox 16">
            <a:extLst>
              <a:ext uri="{FF2B5EF4-FFF2-40B4-BE49-F238E27FC236}">
                <a16:creationId xmlns:a16="http://schemas.microsoft.com/office/drawing/2014/main" id="{5AC20B56-69E9-165F-9681-B1532C445D64}"/>
              </a:ext>
            </a:extLst>
          </p:cNvPr>
          <p:cNvSpPr txBox="1"/>
          <p:nvPr/>
        </p:nvSpPr>
        <p:spPr>
          <a:xfrm>
            <a:off x="1485916" y="341240"/>
            <a:ext cx="5805244" cy="646331"/>
          </a:xfrm>
          <a:prstGeom prst="rect">
            <a:avLst/>
          </a:prstGeom>
          <a:noFill/>
        </p:spPr>
        <p:txBody>
          <a:bodyPr wrap="square">
            <a:spAutoFit/>
          </a:bodyPr>
          <a:lstStyle/>
          <a:p>
            <a:pPr algn="r" rtl="1"/>
            <a:r>
              <a:rPr lang="ur-PK" sz="3600" b="1" kern="0" dirty="0">
                <a:effectLst/>
                <a:ea typeface="Aptos" panose="020B0004020202020204" pitchFamily="34" charset="0"/>
                <a:cs typeface="Jameel Noori Nastaleeq" panose="02000503000000020004" pitchFamily="2" charset="-78"/>
              </a:rPr>
              <a:t>ایک اچھے اردو  ٹیچر کی صفات کی فہرست مرتب کیجیے۔ </a:t>
            </a:r>
            <a:endParaRPr lang="en-US" sz="3600" b="1" dirty="0"/>
          </a:p>
        </p:txBody>
      </p:sp>
      <p:sp>
        <p:nvSpPr>
          <p:cNvPr id="19" name="TextBox 18">
            <a:extLst>
              <a:ext uri="{FF2B5EF4-FFF2-40B4-BE49-F238E27FC236}">
                <a16:creationId xmlns:a16="http://schemas.microsoft.com/office/drawing/2014/main" id="{E45A76C3-4B48-F76D-4B0B-FE45D23CB109}"/>
              </a:ext>
            </a:extLst>
          </p:cNvPr>
          <p:cNvSpPr txBox="1"/>
          <p:nvPr/>
        </p:nvSpPr>
        <p:spPr>
          <a:xfrm>
            <a:off x="711236" y="2060726"/>
            <a:ext cx="7721527" cy="2762679"/>
          </a:xfrm>
          <a:prstGeom prst="rect">
            <a:avLst/>
          </a:prstGeom>
          <a:noFill/>
        </p:spPr>
        <p:txBody>
          <a:bodyPr wrap="square">
            <a:spAutoFit/>
          </a:bodyPr>
          <a:lstStyle/>
          <a:p>
            <a:pPr marL="457200" marR="0" lvl="0" indent="-457200" algn="r" rtl="1">
              <a:lnSpc>
                <a:spcPct val="115000"/>
              </a:lnSpc>
              <a:spcBef>
                <a:spcPts val="0"/>
              </a:spcBef>
              <a:spcAft>
                <a:spcPts val="1000"/>
              </a:spcAft>
              <a:buFont typeface="Wingdings" panose="05000000000000000000" pitchFamily="2" charset="2"/>
              <a:buChar char="q"/>
            </a:pPr>
            <a:r>
              <a:rPr lang="ur-PK" sz="2600" dirty="0">
                <a:effectLst/>
                <a:latin typeface="Aptos" panose="020B0004020202020204" pitchFamily="34" charset="0"/>
                <a:ea typeface="Aptos" panose="020B0004020202020204" pitchFamily="34" charset="0"/>
                <a:cs typeface="Jameel Noori Nastaleeq" panose="02000503000000020004" pitchFamily="2" charset="-78"/>
              </a:rPr>
              <a:t>اب ہر گروہ اپنی پیشکش کے ساتھ کھڑا ہو </a:t>
            </a:r>
            <a:r>
              <a:rPr lang="ur-PK" sz="2600" dirty="0" err="1">
                <a:effectLst/>
                <a:latin typeface="Aptos" panose="020B0004020202020204" pitchFamily="34" charset="0"/>
                <a:ea typeface="Aptos" panose="020B0004020202020204" pitchFamily="34" charset="0"/>
                <a:cs typeface="Jameel Noori Nastaleeq" panose="02000503000000020004" pitchFamily="2" charset="-78"/>
              </a:rPr>
              <a:t>جائے</a:t>
            </a:r>
            <a:r>
              <a:rPr lang="ur-PK" sz="2600" dirty="0">
                <a:effectLst/>
                <a:latin typeface="Aptos" panose="020B0004020202020204" pitchFamily="34" charset="0"/>
                <a:ea typeface="Aptos" panose="020B0004020202020204" pitchFamily="34" charset="0"/>
                <a:cs typeface="Jameel Noori Nastaleeq" panose="02000503000000020004" pitchFamily="2" charset="-78"/>
              </a:rPr>
              <a:t> ۔</a:t>
            </a:r>
          </a:p>
          <a:p>
            <a:pPr marL="457200" marR="0" lvl="0" indent="-457200" algn="r" rtl="1">
              <a:lnSpc>
                <a:spcPct val="115000"/>
              </a:lnSpc>
              <a:spcBef>
                <a:spcPts val="0"/>
              </a:spcBef>
              <a:spcAft>
                <a:spcPts val="1000"/>
              </a:spcAft>
              <a:buFont typeface="Wingdings" panose="05000000000000000000" pitchFamily="2" charset="2"/>
              <a:buChar char="q"/>
            </a:pPr>
            <a:r>
              <a:rPr lang="ur-PK" sz="2600" dirty="0">
                <a:effectLst/>
                <a:latin typeface="Aptos" panose="020B0004020202020204" pitchFamily="34" charset="0"/>
                <a:ea typeface="Aptos" panose="020B0004020202020204" pitchFamily="34" charset="0"/>
                <a:cs typeface="Jameel Noori Nastaleeq" panose="02000503000000020004" pitchFamily="2" charset="-78"/>
              </a:rPr>
              <a:t> گیلری </a:t>
            </a:r>
            <a:r>
              <a:rPr lang="ur-PK" sz="2600" dirty="0" err="1">
                <a:effectLst/>
                <a:latin typeface="Aptos" panose="020B0004020202020204" pitchFamily="34" charset="0"/>
                <a:ea typeface="Aptos" panose="020B0004020202020204" pitchFamily="34" charset="0"/>
                <a:cs typeface="Jameel Noori Nastaleeq" panose="02000503000000020004" pitchFamily="2" charset="-78"/>
              </a:rPr>
              <a:t>واک</a:t>
            </a:r>
            <a:r>
              <a:rPr lang="ur-PK" sz="2600" dirty="0">
                <a:effectLst/>
                <a:latin typeface="Aptos" panose="020B0004020202020204" pitchFamily="34" charset="0"/>
                <a:ea typeface="Aptos" panose="020B0004020202020204" pitchFamily="34" charset="0"/>
                <a:cs typeface="Jameel Noori Nastaleeq" panose="02000503000000020004" pitchFamily="2" charset="-78"/>
              </a:rPr>
              <a:t>  کے لیے </a:t>
            </a:r>
            <a:r>
              <a:rPr lang="ur-PK" sz="2600" dirty="0" err="1">
                <a:effectLst/>
                <a:latin typeface="Aptos" panose="020B0004020202020204" pitchFamily="34" charset="0"/>
                <a:ea typeface="Aptos" panose="020B0004020202020204" pitchFamily="34" charset="0"/>
                <a:cs typeface="Jameel Noori Nastaleeq" panose="02000503000000020004" pitchFamily="2" charset="-78"/>
              </a:rPr>
              <a:t>پوسٹد</a:t>
            </a:r>
            <a:r>
              <a:rPr lang="ur-PK" sz="2600" dirty="0">
                <a:effectLst/>
                <a:latin typeface="Aptos" panose="020B0004020202020204" pitchFamily="34" charset="0"/>
                <a:ea typeface="Aptos" panose="020B0004020202020204" pitchFamily="34" charset="0"/>
                <a:cs typeface="Jameel Noori Nastaleeq" panose="02000503000000020004" pitchFamily="2" charset="-78"/>
              </a:rPr>
              <a:t> نوٹس لے کر دیگر لوگوں</a:t>
            </a:r>
            <a:r>
              <a:rPr lang="ur-PK" sz="2600" dirty="0">
                <a:latin typeface="Aptos" panose="020B0004020202020204" pitchFamily="34" charset="0"/>
                <a:ea typeface="Aptos" panose="020B0004020202020204" pitchFamily="34" charset="0"/>
                <a:cs typeface="Jameel Noori Nastaleeq" panose="02000503000000020004" pitchFamily="2" charset="-78"/>
              </a:rPr>
              <a:t> کی بنائی  </a:t>
            </a:r>
            <a:r>
              <a:rPr lang="ur-PK" sz="2600" dirty="0">
                <a:effectLst/>
                <a:latin typeface="Aptos" panose="020B0004020202020204" pitchFamily="34" charset="0"/>
                <a:ea typeface="Aptos" panose="020B0004020202020204" pitchFamily="34" charset="0"/>
                <a:cs typeface="Jameel Noori Nastaleeq" panose="02000503000000020004" pitchFamily="2" charset="-78"/>
              </a:rPr>
              <a:t>دیکھیں ۔ </a:t>
            </a:r>
          </a:p>
          <a:p>
            <a:pPr marL="457200" indent="-457200" algn="r" rtl="1">
              <a:lnSpc>
                <a:spcPct val="115000"/>
              </a:lnSpc>
              <a:spcAft>
                <a:spcPts val="1000"/>
              </a:spcAft>
              <a:buFont typeface="Wingdings" panose="05000000000000000000" pitchFamily="2" charset="2"/>
              <a:buChar char="q"/>
            </a:pPr>
            <a:r>
              <a:rPr lang="ur-PK" sz="2600" dirty="0">
                <a:latin typeface="Aptos" panose="020B0004020202020204" pitchFamily="34" charset="0"/>
                <a:ea typeface="Aptos" panose="020B0004020202020204" pitchFamily="34" charset="0"/>
                <a:cs typeface="Jameel Noori Nastaleeq" panose="02000503000000020004" pitchFamily="2" charset="-78"/>
              </a:rPr>
              <a:t>کسی خصوصیت پر اگر کوئی وضاحت طلب  ہو تو اس پر </a:t>
            </a:r>
            <a:r>
              <a:rPr lang="ur-PK" sz="2600" dirty="0" err="1">
                <a:latin typeface="Aptos" panose="020B0004020202020204" pitchFamily="34" charset="0"/>
                <a:ea typeface="Aptos" panose="020B0004020202020204" pitchFamily="34" charset="0"/>
                <a:cs typeface="Jameel Noori Nastaleeq" panose="02000503000000020004" pitchFamily="2" charset="-78"/>
              </a:rPr>
              <a:t>پوسٹڈ</a:t>
            </a:r>
            <a:r>
              <a:rPr lang="ur-PK" sz="2600" dirty="0">
                <a:latin typeface="Aptos" panose="020B0004020202020204" pitchFamily="34" charset="0"/>
                <a:ea typeface="Aptos" panose="020B0004020202020204" pitchFamily="34" charset="0"/>
                <a:cs typeface="Jameel Noori Nastaleeq" panose="02000503000000020004" pitchFamily="2" charset="-78"/>
              </a:rPr>
              <a:t> نوٹ لگا دیں  ۔</a:t>
            </a:r>
            <a:endParaRPr lang="ur-PK" sz="2600" dirty="0">
              <a:effectLst/>
              <a:latin typeface="Aptos" panose="020B0004020202020204" pitchFamily="34" charset="0"/>
              <a:ea typeface="Aptos" panose="020B0004020202020204" pitchFamily="34" charset="0"/>
              <a:cs typeface="Jameel Noori Nastaleeq" panose="02000503000000020004" pitchFamily="2" charset="-78"/>
            </a:endParaRPr>
          </a:p>
          <a:p>
            <a:pPr marL="457200" marR="0" lvl="0" indent="-457200" algn="r" rtl="1">
              <a:lnSpc>
                <a:spcPct val="115000"/>
              </a:lnSpc>
              <a:spcBef>
                <a:spcPts val="0"/>
              </a:spcBef>
              <a:spcAft>
                <a:spcPts val="1000"/>
              </a:spcAft>
              <a:buFont typeface="Wingdings" panose="05000000000000000000" pitchFamily="2" charset="2"/>
              <a:buChar char="q"/>
            </a:pPr>
            <a:r>
              <a:rPr lang="ur-PK" sz="2600" dirty="0">
                <a:effectLst/>
                <a:latin typeface="Aptos" panose="020B0004020202020204" pitchFamily="34" charset="0"/>
                <a:ea typeface="Aptos" panose="020B0004020202020204" pitchFamily="34" charset="0"/>
                <a:cs typeface="Jameel Noori Nastaleeq" panose="02000503000000020004" pitchFamily="2" charset="-78"/>
              </a:rPr>
              <a:t>  ہر دو منٹ پر تالی کی آواز پر گھڑی وار  آگے بڑھنا ہے ۔ اس طرح جب تک اپنے بنائے کام پر واپس نہ </a:t>
            </a:r>
            <a:r>
              <a:rPr lang="ur-PK" sz="2600" dirty="0" err="1">
                <a:effectLst/>
                <a:latin typeface="Aptos" panose="020B0004020202020204" pitchFamily="34" charset="0"/>
                <a:ea typeface="Aptos" panose="020B0004020202020204" pitchFamily="34" charset="0"/>
                <a:cs typeface="Jameel Noori Nastaleeq" panose="02000503000000020004" pitchFamily="2" charset="-78"/>
              </a:rPr>
              <a:t>آجائیں</a:t>
            </a:r>
            <a:r>
              <a:rPr lang="ur-PK" sz="2600" dirty="0">
                <a:effectLst/>
                <a:latin typeface="Aptos" panose="020B0004020202020204" pitchFamily="34" charset="0"/>
                <a:ea typeface="Aptos" panose="020B0004020202020204" pitchFamily="34" charset="0"/>
                <a:cs typeface="Jameel Noori Nastaleeq" panose="02000503000000020004" pitchFamily="2" charset="-78"/>
              </a:rPr>
              <a:t> ۔وضاحت طلب نکات اگر ہوں تو تبادلہ کیجیے۔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6" name="TextBox 5">
            <a:extLst>
              <a:ext uri="{FF2B5EF4-FFF2-40B4-BE49-F238E27FC236}">
                <a16:creationId xmlns:a16="http://schemas.microsoft.com/office/drawing/2014/main" id="{6D8EE212-FBAA-4A72-B7A4-6636883DA18D}"/>
              </a:ext>
            </a:extLst>
          </p:cNvPr>
          <p:cNvSpPr txBox="1"/>
          <p:nvPr/>
        </p:nvSpPr>
        <p:spPr>
          <a:xfrm>
            <a:off x="1624085" y="704732"/>
            <a:ext cx="6084278" cy="2239074"/>
          </a:xfrm>
          <a:prstGeom prst="rect">
            <a:avLst/>
          </a:prstGeom>
          <a:noFill/>
        </p:spPr>
        <p:txBody>
          <a:bodyPr wrap="square">
            <a:spAutoFit/>
          </a:bodyPr>
          <a:lstStyle/>
          <a:p>
            <a:pPr algn="r" rtl="1"/>
            <a:r>
              <a:rPr lang="ur-PK" sz="3600" dirty="0">
                <a:solidFill>
                  <a:schemeClr val="accent4">
                    <a:lumMod val="50000"/>
                  </a:schemeClr>
                </a:solidFill>
                <a:latin typeface="Jameel Noori Nastaleeq" pitchFamily="2" charset="-78"/>
                <a:cs typeface="Jameel Noori Nastaleeq" pitchFamily="2" charset="-78"/>
              </a:rPr>
              <a:t>؏</a:t>
            </a:r>
            <a:endParaRPr lang="en-US" sz="3600" dirty="0">
              <a:solidFill>
                <a:schemeClr val="accent4">
                  <a:lumMod val="50000"/>
                </a:schemeClr>
              </a:solidFill>
              <a:latin typeface="Jameel Noori Nastaleeq" pitchFamily="2" charset="-78"/>
              <a:cs typeface="Jameel Noori Nastaleeq" pitchFamily="2" charset="-78"/>
            </a:endParaRPr>
          </a:p>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اللہ کے </a:t>
            </a:r>
            <a:r>
              <a:rPr lang="ur-PK" sz="3600" dirty="0" err="1">
                <a:solidFill>
                  <a:schemeClr val="accent4">
                    <a:lumMod val="50000"/>
                  </a:schemeClr>
                </a:solidFill>
                <a:latin typeface="Jameel Noori Nastaleeq" pitchFamily="2" charset="-78"/>
                <a:cs typeface="Jameel Noori Nastaleeq" pitchFamily="2" charset="-78"/>
              </a:rPr>
              <a:t>نامِ</a:t>
            </a:r>
            <a:r>
              <a:rPr lang="ur-PK" sz="3600" dirty="0">
                <a:solidFill>
                  <a:schemeClr val="accent4">
                    <a:lumMod val="50000"/>
                  </a:schemeClr>
                </a:solidFill>
                <a:latin typeface="Jameel Noori Nastaleeq" pitchFamily="2" charset="-78"/>
                <a:cs typeface="Jameel Noori Nastaleeq" pitchFamily="2" charset="-78"/>
              </a:rPr>
              <a:t> پاک سے ہو آغاز ہمارے کاموں کا </a:t>
            </a:r>
          </a:p>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بے مثل محبت ہے </a:t>
            </a:r>
            <a:r>
              <a:rPr lang="ur-PK" sz="3600" dirty="0" err="1">
                <a:solidFill>
                  <a:schemeClr val="accent4">
                    <a:lumMod val="50000"/>
                  </a:schemeClr>
                </a:solidFill>
                <a:latin typeface="Jameel Noori Nastaleeq" pitchFamily="2" charset="-78"/>
                <a:cs typeface="Jameel Noori Nastaleeq" pitchFamily="2" charset="-78"/>
              </a:rPr>
              <a:t>اسکی</a:t>
            </a:r>
            <a:r>
              <a:rPr lang="ur-PK" sz="3600" dirty="0">
                <a:solidFill>
                  <a:schemeClr val="accent4">
                    <a:lumMod val="50000"/>
                  </a:schemeClr>
                </a:solidFill>
                <a:latin typeface="Jameel Noori Nastaleeq" pitchFamily="2" charset="-78"/>
                <a:cs typeface="Jameel Noori Nastaleeq" pitchFamily="2" charset="-78"/>
              </a:rPr>
              <a:t> </a:t>
            </a:r>
            <a:r>
              <a:rPr lang="ur-PK" sz="3600" dirty="0" err="1">
                <a:solidFill>
                  <a:schemeClr val="accent4">
                    <a:lumMod val="50000"/>
                  </a:schemeClr>
                </a:solidFill>
                <a:latin typeface="Jameel Noori Nastaleeq" pitchFamily="2" charset="-78"/>
                <a:cs typeface="Jameel Noori Nastaleeq" pitchFamily="2" charset="-78"/>
              </a:rPr>
              <a:t>جوعلم</a:t>
            </a:r>
            <a:r>
              <a:rPr lang="ur-PK" sz="3600" dirty="0">
                <a:solidFill>
                  <a:schemeClr val="accent4">
                    <a:lumMod val="50000"/>
                  </a:schemeClr>
                </a:solidFill>
                <a:latin typeface="Jameel Noori Nastaleeq" pitchFamily="2" charset="-78"/>
                <a:cs typeface="Jameel Noori Nastaleeq" pitchFamily="2" charset="-78"/>
              </a:rPr>
              <a:t> </a:t>
            </a:r>
            <a:r>
              <a:rPr lang="ur-PK" sz="3600" dirty="0" err="1">
                <a:solidFill>
                  <a:schemeClr val="accent4">
                    <a:lumMod val="50000"/>
                  </a:schemeClr>
                </a:solidFill>
                <a:latin typeface="Jameel Noori Nastaleeq" pitchFamily="2" charset="-78"/>
                <a:cs typeface="Jameel Noori Nastaleeq" pitchFamily="2" charset="-78"/>
              </a:rPr>
              <a:t>وعمل</a:t>
            </a:r>
            <a:r>
              <a:rPr lang="ur-PK" sz="3600" dirty="0">
                <a:solidFill>
                  <a:schemeClr val="accent4">
                    <a:lumMod val="50000"/>
                  </a:schemeClr>
                </a:solidFill>
                <a:latin typeface="Jameel Noori Nastaleeq" pitchFamily="2" charset="-78"/>
                <a:cs typeface="Jameel Noori Nastaleeq" pitchFamily="2" charset="-78"/>
              </a:rPr>
              <a:t> میں </a:t>
            </a:r>
            <a:r>
              <a:rPr lang="ur-PK" sz="3600" dirty="0" err="1">
                <a:solidFill>
                  <a:schemeClr val="accent4">
                    <a:lumMod val="50000"/>
                  </a:schemeClr>
                </a:solidFill>
                <a:latin typeface="Jameel Noori Nastaleeq" pitchFamily="2" charset="-78"/>
                <a:cs typeface="Jameel Noori Nastaleeq" pitchFamily="2" charset="-78"/>
              </a:rPr>
              <a:t>ہےیکتا</a:t>
            </a:r>
            <a:r>
              <a:rPr lang="ur-PK" sz="3600" dirty="0">
                <a:solidFill>
                  <a:schemeClr val="accent4">
                    <a:lumMod val="50000"/>
                  </a:schemeClr>
                </a:solidFill>
                <a:latin typeface="Jameel Noori Nastaleeq" pitchFamily="2" charset="-78"/>
                <a:cs typeface="Jameel Noori Nastaleeq" pitchFamily="2" charset="-78"/>
              </a:rPr>
              <a:t> </a:t>
            </a:r>
            <a:endParaRPr lang="ur-PK" sz="4400" dirty="0">
              <a:solidFill>
                <a:srgbClr val="C00000"/>
              </a:solidFill>
              <a:latin typeface="Jameel Noori Nastaleeq" pitchFamily="2" charset="-78"/>
              <a:cs typeface="Jameel Noori Nastaleeq" pitchFamily="2" charset="-78"/>
            </a:endParaRPr>
          </a:p>
        </p:txBody>
      </p:sp>
      <p:sp>
        <p:nvSpPr>
          <p:cNvPr id="7" name="Google Shape;74;p15">
            <a:extLst>
              <a:ext uri="{FF2B5EF4-FFF2-40B4-BE49-F238E27FC236}">
                <a16:creationId xmlns:a16="http://schemas.microsoft.com/office/drawing/2014/main" id="{9F90D8DE-9790-D4CD-C19F-441310DECFF0}"/>
              </a:ext>
            </a:extLst>
          </p:cNvPr>
          <p:cNvSpPr txBox="1">
            <a:spLocks/>
          </p:cNvSpPr>
          <p:nvPr/>
        </p:nvSpPr>
        <p:spPr>
          <a:xfrm>
            <a:off x="2005524" y="3058025"/>
            <a:ext cx="5321400" cy="973016"/>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5400" b="1" i="0" u="none" strike="noStrike" kern="0" cap="none" spc="0" normalizeH="0" baseline="0" noProof="0" dirty="0" err="1">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تلاوتِ</a:t>
            </a:r>
            <a:r>
              <a:rPr kumimoji="0" lang="ur-PK" sz="54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قرآن</a:t>
            </a:r>
          </a:p>
        </p:txBody>
      </p:sp>
    </p:spTree>
    <p:extLst>
      <p:ext uri="{BB962C8B-B14F-4D97-AF65-F5344CB8AC3E}">
        <p14:creationId xmlns:p14="http://schemas.microsoft.com/office/powerpoint/2010/main" val="273322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1"/>
          <p:cNvPicPr preferRelativeResize="0"/>
          <p:nvPr/>
        </p:nvPicPr>
        <p:blipFill>
          <a:blip r:embed="rId3">
            <a:alphaModFix/>
          </a:blip>
          <a:stretch>
            <a:fillRect/>
          </a:stretch>
        </p:blipFill>
        <p:spPr>
          <a:xfrm rot="5399930">
            <a:off x="717045" y="1180887"/>
            <a:ext cx="1248361" cy="944001"/>
          </a:xfrm>
          <a:prstGeom prst="rect">
            <a:avLst/>
          </a:prstGeom>
          <a:noFill/>
          <a:ln>
            <a:noFill/>
          </a:ln>
        </p:spPr>
      </p:pic>
      <p:sp>
        <p:nvSpPr>
          <p:cNvPr id="347" name="Google Shape;347;p41"/>
          <p:cNvSpPr txBox="1">
            <a:spLocks noGrp="1"/>
          </p:cNvSpPr>
          <p:nvPr>
            <p:ph type="title"/>
          </p:nvPr>
        </p:nvSpPr>
        <p:spPr>
          <a:xfrm>
            <a:off x="3853734" y="1210350"/>
            <a:ext cx="3857100" cy="198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ur-PK" sz="9600" b="1" kern="0" dirty="0">
                <a:effectLst/>
                <a:ea typeface="Aptos" panose="020B0004020202020204" pitchFamily="34" charset="0"/>
                <a:cs typeface="Jameel Noori Nastaleeq" panose="02000503000000020004" pitchFamily="2" charset="-78"/>
              </a:rPr>
              <a:t>چائے کا وقفہ</a:t>
            </a:r>
            <a:br>
              <a:rPr lang="ur-PK" sz="3600" b="1" kern="0" dirty="0">
                <a:effectLst/>
                <a:ea typeface="Aptos" panose="020B0004020202020204" pitchFamily="34" charset="0"/>
                <a:cs typeface="Jameel Noori Nastaleeq" panose="02000503000000020004" pitchFamily="2" charset="-78"/>
              </a:rPr>
            </a:br>
            <a:r>
              <a:rPr lang="ur-PK" sz="3600" b="1" kern="0" dirty="0">
                <a:effectLst/>
                <a:ea typeface="Aptos" panose="020B0004020202020204" pitchFamily="34" charset="0"/>
                <a:cs typeface="Jameel Noori Nastaleeq" panose="02000503000000020004" pitchFamily="2" charset="-78"/>
              </a:rPr>
              <a:t>11:00 -   10:30</a:t>
            </a:r>
            <a:endParaRPr sz="9600" dirty="0"/>
          </a:p>
        </p:txBody>
      </p:sp>
      <p:pic>
        <p:nvPicPr>
          <p:cNvPr id="348" name="Google Shape;348;p41"/>
          <p:cNvPicPr preferRelativeResize="0"/>
          <p:nvPr/>
        </p:nvPicPr>
        <p:blipFill>
          <a:blip r:embed="rId4">
            <a:alphaModFix/>
          </a:blip>
          <a:stretch>
            <a:fillRect/>
          </a:stretch>
        </p:blipFill>
        <p:spPr>
          <a:xfrm rot="-7199903" flipH="1">
            <a:off x="3043113" y="2706163"/>
            <a:ext cx="899612" cy="1058770"/>
          </a:xfrm>
          <a:prstGeom prst="rect">
            <a:avLst/>
          </a:prstGeom>
          <a:noFill/>
          <a:ln>
            <a:noFill/>
          </a:ln>
        </p:spPr>
      </p:pic>
      <p:pic>
        <p:nvPicPr>
          <p:cNvPr id="349" name="Google Shape;349;p41"/>
          <p:cNvPicPr preferRelativeResize="0"/>
          <p:nvPr/>
        </p:nvPicPr>
        <p:blipFill>
          <a:blip r:embed="rId5">
            <a:alphaModFix/>
          </a:blip>
          <a:stretch>
            <a:fillRect/>
          </a:stretch>
        </p:blipFill>
        <p:spPr>
          <a:xfrm rot="-9899924">
            <a:off x="763111" y="2821579"/>
            <a:ext cx="834382" cy="681735"/>
          </a:xfrm>
          <a:prstGeom prst="rect">
            <a:avLst/>
          </a:prstGeom>
          <a:noFill/>
          <a:ln>
            <a:noFill/>
          </a:ln>
        </p:spPr>
      </p:pic>
      <p:sp>
        <p:nvSpPr>
          <p:cNvPr id="350" name="Google Shape;350;p41"/>
          <p:cNvSpPr/>
          <p:nvPr/>
        </p:nvSpPr>
        <p:spPr>
          <a:xfrm>
            <a:off x="716688"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51" name="Google Shape;351;p41"/>
          <p:cNvPicPr preferRelativeResize="0"/>
          <p:nvPr/>
        </p:nvPicPr>
        <p:blipFill>
          <a:blip r:embed="rId6">
            <a:alphaModFix/>
          </a:blip>
          <a:stretch>
            <a:fillRect/>
          </a:stretch>
        </p:blipFill>
        <p:spPr>
          <a:xfrm>
            <a:off x="1036439" y="2454056"/>
            <a:ext cx="2624108" cy="1720793"/>
          </a:xfrm>
          <a:prstGeom prst="rect">
            <a:avLst/>
          </a:prstGeom>
          <a:noFill/>
          <a:ln>
            <a:noFill/>
          </a:ln>
        </p:spPr>
      </p:pic>
      <p:pic>
        <p:nvPicPr>
          <p:cNvPr id="352" name="Google Shape;352;p41"/>
          <p:cNvPicPr preferRelativeResize="0"/>
          <p:nvPr/>
        </p:nvPicPr>
        <p:blipFill>
          <a:blip r:embed="rId7">
            <a:alphaModFix/>
          </a:blip>
          <a:stretch>
            <a:fillRect/>
          </a:stretch>
        </p:blipFill>
        <p:spPr>
          <a:xfrm>
            <a:off x="1229626" y="1538895"/>
            <a:ext cx="1366698" cy="975956"/>
          </a:xfrm>
          <a:prstGeom prst="rect">
            <a:avLst/>
          </a:prstGeom>
          <a:noFill/>
          <a:ln>
            <a:noFill/>
          </a:ln>
        </p:spPr>
      </p:pic>
      <p:pic>
        <p:nvPicPr>
          <p:cNvPr id="353" name="Google Shape;353;p41"/>
          <p:cNvPicPr preferRelativeResize="0"/>
          <p:nvPr/>
        </p:nvPicPr>
        <p:blipFill>
          <a:blip r:embed="rId8">
            <a:alphaModFix/>
          </a:blip>
          <a:stretch>
            <a:fillRect/>
          </a:stretch>
        </p:blipFill>
        <p:spPr>
          <a:xfrm rot="-10" flipH="1">
            <a:off x="2040538" y="749394"/>
            <a:ext cx="1076330" cy="1765454"/>
          </a:xfrm>
          <a:prstGeom prst="rect">
            <a:avLst/>
          </a:prstGeom>
          <a:noFill/>
          <a:ln>
            <a:noFill/>
          </a:ln>
        </p:spPr>
      </p:pic>
      <p:pic>
        <p:nvPicPr>
          <p:cNvPr id="2" name="Picture 4" descr="Tea Break Vector Art PNG Images | Free Download On Pngtree">
            <a:extLst>
              <a:ext uri="{FF2B5EF4-FFF2-40B4-BE49-F238E27FC236}">
                <a16:creationId xmlns:a16="http://schemas.microsoft.com/office/drawing/2014/main" id="{E5924811-E2F1-093C-7AD1-EEA271D21F54}"/>
              </a:ext>
            </a:extLst>
          </p:cNvPr>
          <p:cNvPicPr>
            <a:picLocks noChangeAspect="1" noChangeArrowheads="1"/>
          </p:cNvPicPr>
          <p:nvPr/>
        </p:nvPicPr>
        <p:blipFill>
          <a:blip r:embed="rId9">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3614" y="2919004"/>
            <a:ext cx="1468503" cy="136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405503-D55C-5CA3-848C-C038608DCA7C}"/>
              </a:ext>
            </a:extLst>
          </p:cNvPr>
          <p:cNvSpPr txBox="1">
            <a:spLocks/>
          </p:cNvSpPr>
          <p:nvPr/>
        </p:nvSpPr>
        <p:spPr>
          <a:xfrm>
            <a:off x="1178167" y="1187677"/>
            <a:ext cx="3686909" cy="1696200"/>
          </a:xfrm>
          <a:prstGeom prst="roundRect">
            <a:avLst>
              <a:gd name="adj" fmla="val 36791"/>
            </a:avLst>
          </a:prstGeom>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3"/>
              </a:solidFill>
              <a:latin typeface="Noto Nastaliq Urdu" panose="020B0502040504020204" pitchFamily="34" charset="-78"/>
              <a:cs typeface="Noto Nastaliq Urdu" panose="020B0502040504020204" pitchFamily="34" charset="-78"/>
            </a:endParaRPr>
          </a:p>
          <a:p>
            <a:pPr marL="64008" indent="0" algn="ctr" rtl="1">
              <a:buNone/>
            </a:pPr>
            <a:r>
              <a:rPr lang="ur-PK" sz="4400" dirty="0">
                <a:solidFill>
                  <a:schemeClr val="accent3"/>
                </a:solidFill>
                <a:latin typeface="Noto Nastaliq Urdu" panose="020B0502040504020204" pitchFamily="34" charset="-78"/>
                <a:cs typeface="Noto Nastaliq Urdu" panose="020B0502040504020204" pitchFamily="34" charset="-78"/>
              </a:rPr>
              <a:t>گروہ بندی</a:t>
            </a:r>
          </a:p>
          <a:p>
            <a:pPr marL="64008" indent="0" algn="r" rtl="1">
              <a:lnSpc>
                <a:spcPct val="150000"/>
              </a:lnSpc>
              <a:buNone/>
            </a:pPr>
            <a:endParaRPr lang="ur-PK" sz="4000" dirty="0">
              <a:solidFill>
                <a:schemeClr val="accent3"/>
              </a:solidFill>
              <a:latin typeface="Noto Nastaliq Urdu" panose="020B0502040504020204" pitchFamily="34" charset="-78"/>
              <a:cs typeface="Noto Nastaliq Urdu" panose="020B0502040504020204" pitchFamily="34" charset="-78"/>
            </a:endParaRPr>
          </a:p>
        </p:txBody>
      </p:sp>
      <p:sp>
        <p:nvSpPr>
          <p:cNvPr id="6" name="Google Shape;74;p15">
            <a:extLst>
              <a:ext uri="{FF2B5EF4-FFF2-40B4-BE49-F238E27FC236}">
                <a16:creationId xmlns:a16="http://schemas.microsoft.com/office/drawing/2014/main" id="{98DEDF83-7FCB-A748-AB8C-BDDE6568DBC7}"/>
              </a:ext>
            </a:extLst>
          </p:cNvPr>
          <p:cNvSpPr txBox="1">
            <a:spLocks/>
          </p:cNvSpPr>
          <p:nvPr/>
        </p:nvSpPr>
        <p:spPr>
          <a:xfrm>
            <a:off x="1260231" y="177865"/>
            <a:ext cx="6172200"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tab pos="4232275" algn="l"/>
              </a:tabLst>
              <a:defRPr/>
            </a:pPr>
            <a:r>
              <a:rPr kumimoji="0" lang="ur-PK" sz="44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 3 پر جانے سے پہلے ۔۔۔۔</a:t>
            </a:r>
            <a:endParaRPr kumimoji="0" lang="ur-PK" sz="66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7" name="TextBox 6">
            <a:extLst>
              <a:ext uri="{FF2B5EF4-FFF2-40B4-BE49-F238E27FC236}">
                <a16:creationId xmlns:a16="http://schemas.microsoft.com/office/drawing/2014/main" id="{64288582-5815-F749-37D9-9D3CA26E6947}"/>
              </a:ext>
            </a:extLst>
          </p:cNvPr>
          <p:cNvSpPr txBox="1"/>
          <p:nvPr/>
        </p:nvSpPr>
        <p:spPr>
          <a:xfrm>
            <a:off x="553914" y="2703477"/>
            <a:ext cx="4935417" cy="1515800"/>
          </a:xfrm>
          <a:prstGeom prst="rect">
            <a:avLst/>
          </a:prstGeom>
          <a:noFill/>
        </p:spPr>
        <p:txBody>
          <a:bodyPr wrap="square">
            <a:spAutoFit/>
          </a:bodyPr>
          <a:lstStyle/>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  </a:t>
            </a:r>
            <a:r>
              <a:rPr lang="ur-PK" sz="2800" dirty="0">
                <a:solidFill>
                  <a:schemeClr val="accent4">
                    <a:lumMod val="50000"/>
                  </a:schemeClr>
                </a:solidFill>
                <a:latin typeface="Jameel Noori Nastaleeq" pitchFamily="2" charset="-78"/>
                <a:cs typeface="Jameel Noori Nastaleeq" pitchFamily="2" charset="-78"/>
              </a:rPr>
              <a:t>ناموں کی پرچیوں  کو دیکھیے</a:t>
            </a:r>
          </a:p>
          <a:p>
            <a:pPr algn="ctr" rtl="1">
              <a:lnSpc>
                <a:spcPct val="150000"/>
              </a:lnSpc>
            </a:pPr>
            <a:r>
              <a:rPr lang="ur-PK" sz="2800" dirty="0">
                <a:solidFill>
                  <a:schemeClr val="accent4">
                    <a:lumMod val="50000"/>
                  </a:schemeClr>
                </a:solidFill>
                <a:latin typeface="Jameel Noori Nastaleeq" pitchFamily="2" charset="-78"/>
                <a:cs typeface="Jameel Noori Nastaleeq" pitchFamily="2" charset="-78"/>
              </a:rPr>
              <a:t> ہم شکل پرچیوں کے  افراد ایک جگہ ایک گروپ </a:t>
            </a:r>
            <a:endParaRPr lang="ur-PK" sz="4400" dirty="0">
              <a:solidFill>
                <a:srgbClr val="C00000"/>
              </a:solidFill>
              <a:latin typeface="Jameel Noori Nastaleeq" pitchFamily="2" charset="-78"/>
              <a:cs typeface="Jameel Noori Nastaleeq" pitchFamily="2" charset="-78"/>
            </a:endParaRPr>
          </a:p>
        </p:txBody>
      </p:sp>
      <p:pic>
        <p:nvPicPr>
          <p:cNvPr id="4102" name="Picture 6" descr="Teamwork Illustrazioni, Vettoriali E Clipart Stock – (836,393 Illustrazioni  Stock)">
            <a:extLst>
              <a:ext uri="{FF2B5EF4-FFF2-40B4-BE49-F238E27FC236}">
                <a16:creationId xmlns:a16="http://schemas.microsoft.com/office/drawing/2014/main" id="{3C946911-A9E6-9FA1-7746-1DC5EE5A4C7B}"/>
              </a:ext>
            </a:extLst>
          </p:cNvPr>
          <p:cNvPicPr>
            <a:picLocks noChangeAspect="1" noChangeArrowheads="1"/>
          </p:cNvPicPr>
          <p:nvPr/>
        </p:nvPicPr>
        <p:blipFill rotWithShape="1">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p:blipFill>
        <p:spPr bwMode="auto">
          <a:xfrm>
            <a:off x="5052647" y="924223"/>
            <a:ext cx="3847232" cy="372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EA26C-4ADE-2947-FDBC-C98272AB4925}"/>
              </a:ext>
            </a:extLst>
          </p:cNvPr>
          <p:cNvSpPr txBox="1"/>
          <p:nvPr/>
        </p:nvSpPr>
        <p:spPr>
          <a:xfrm rot="21373915">
            <a:off x="6107113" y="2170994"/>
            <a:ext cx="1530045" cy="1341656"/>
          </a:xfrm>
          <a:prstGeom prst="ellipse">
            <a:avLst/>
          </a:prstGeom>
          <a:effectLst>
            <a:glow rad="63500">
              <a:schemeClr val="accent3">
                <a:satMod val="175000"/>
                <a:alpha val="40000"/>
              </a:schemeClr>
            </a:glow>
            <a:outerShdw blurRad="40000" dist="23000" dir="5400000" rotWithShape="0">
              <a:srgbClr val="000000">
                <a:alpha val="35000"/>
              </a:srgbClr>
            </a:outerShdw>
          </a:effectLst>
          <a:scene3d>
            <a:camera prst="perspectiveHeroicExtremeLeftFacing"/>
            <a:lightRig rig="threePt" dir="t"/>
          </a:scene3d>
          <a:sp3d>
            <a:bevelT w="101600" prst="rible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ur-PK"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rPr>
              <a:t>مل جل کر کام</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endParaRPr>
          </a:p>
        </p:txBody>
      </p:sp>
    </p:spTree>
    <p:extLst>
      <p:ext uri="{BB962C8B-B14F-4D97-AF65-F5344CB8AC3E}">
        <p14:creationId xmlns:p14="http://schemas.microsoft.com/office/powerpoint/2010/main" val="307226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1800" b="1" u="sng" kern="0" dirty="0">
                <a:effectLst/>
                <a:ea typeface="Aptos" panose="020B0004020202020204" pitchFamily="34" charset="0"/>
                <a:cs typeface="Jameel Noori Nastaleeq" panose="02000503000000020004" pitchFamily="2" charset="-78"/>
              </a:rPr>
              <a:t>رول پلے کی سرگرمی </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a:t>
            </a:r>
            <a:r>
              <a:rPr lang="en-US" sz="2400" b="1" dirty="0">
                <a:effectLst/>
                <a:latin typeface="Jameel Noori Nastaleeq" panose="02000503000000020004" pitchFamily="2" charset="-78"/>
                <a:ea typeface="Aptos" panose="020B0004020202020204" pitchFamily="34" charset="0"/>
                <a:cs typeface="Arial" panose="020B0604020202020204" pitchFamily="34" charset="0"/>
              </a:rPr>
              <a:t>Roleplay activity</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2222283" y="1309784"/>
            <a:ext cx="4882660"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اردو زبان کی  ضرورت و اہمیت </a:t>
            </a:r>
            <a:endParaRPr lang="en-US" sz="54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233456" y="3079070"/>
            <a:ext cx="2696307" cy="769441"/>
          </a:xfrm>
          <a:prstGeom prst="rect">
            <a:avLst/>
          </a:prstGeom>
          <a:noFill/>
        </p:spPr>
        <p:txBody>
          <a:bodyPr wrap="square">
            <a:spAutoFit/>
          </a:bodyPr>
          <a:lstStyle/>
          <a:p>
            <a:pPr algn="ctr" rtl="1"/>
            <a:r>
              <a:rPr kumimoji="0" lang="ur-PK" sz="44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44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44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نمبر3  </a:t>
            </a:r>
            <a:endParaRPr lang="en-US" sz="44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17192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6">
            <a:extLst>
              <a:ext uri="{FF2B5EF4-FFF2-40B4-BE49-F238E27FC236}">
                <a16:creationId xmlns:a16="http://schemas.microsoft.com/office/drawing/2014/main" id="{D7BC0CFD-98C4-700D-203F-982CAC56504B}"/>
              </a:ext>
            </a:extLst>
          </p:cNvPr>
          <p:cNvSpPr txBox="1">
            <a:spLocks/>
          </p:cNvSpPr>
          <p:nvPr/>
        </p:nvSpPr>
        <p:spPr>
          <a:xfrm>
            <a:off x="1172308" y="221542"/>
            <a:ext cx="6995053"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5400" b="1" dirty="0">
                <a:latin typeface="Jameel Noori Nastaleeq" panose="02000503000000020004" pitchFamily="2" charset="-78"/>
                <a:ea typeface="Tahoma" pitchFamily="34" charset="0"/>
                <a:cs typeface="Jameel Noori Nastaleeq" panose="02000503000000020004" pitchFamily="2" charset="-78"/>
              </a:rPr>
              <a:t>کل جماعتی طور پر شامل ہو جائیے۔۔۔</a:t>
            </a:r>
          </a:p>
        </p:txBody>
      </p:sp>
      <p:sp>
        <p:nvSpPr>
          <p:cNvPr id="5" name="Google Shape;85;p16">
            <a:extLst>
              <a:ext uri="{FF2B5EF4-FFF2-40B4-BE49-F238E27FC236}">
                <a16:creationId xmlns:a16="http://schemas.microsoft.com/office/drawing/2014/main" id="{69D0E24A-4553-4AA4-7D70-ED3F97ED089E}"/>
              </a:ext>
            </a:extLst>
          </p:cNvPr>
          <p:cNvSpPr txBox="1">
            <a:spLocks/>
          </p:cNvSpPr>
          <p:nvPr/>
        </p:nvSpPr>
        <p:spPr>
          <a:xfrm>
            <a:off x="565021" y="1548359"/>
            <a:ext cx="7602340" cy="30016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indent="-457200" algn="r" rtl="1">
              <a:lnSpc>
                <a:spcPct val="150000"/>
              </a:lnSpc>
              <a:buFont typeface="Wingdings" panose="05000000000000000000" pitchFamily="2" charset="2"/>
              <a:buChar char="q"/>
              <a:tabLst>
                <a:tab pos="625475" algn="l"/>
              </a:tabLst>
            </a:pPr>
            <a:r>
              <a:rPr lang="ur-PK" sz="2800" dirty="0">
                <a:latin typeface="Jameel Noori Nastaleeq" pitchFamily="2" charset="-78"/>
                <a:cs typeface="Jameel Noori Nastaleeq" pitchFamily="2" charset="-78"/>
              </a:rPr>
              <a:t>انفرادی طور پر سوچیں اور فہرست تیار کریں کہ تمام دن اردو زبان کو کہاں </a:t>
            </a:r>
            <a:r>
              <a:rPr lang="ur-PK" sz="2800" dirty="0" err="1">
                <a:latin typeface="Jameel Noori Nastaleeq" pitchFamily="2" charset="-78"/>
                <a:cs typeface="Jameel Noori Nastaleeq" pitchFamily="2" charset="-78"/>
              </a:rPr>
              <a:t>کہاں</a:t>
            </a:r>
            <a:r>
              <a:rPr lang="ur-PK" sz="2800" dirty="0">
                <a:latin typeface="Jameel Noori Nastaleeq" pitchFamily="2" charset="-78"/>
                <a:cs typeface="Jameel Noori Nastaleeq" pitchFamily="2" charset="-78"/>
              </a:rPr>
              <a:t> اور کب استعمال کرتے ہیں ؟(2 منٹ)</a:t>
            </a:r>
            <a:endParaRPr lang="en-US" sz="2800" dirty="0">
              <a:latin typeface="Jameel Noori Nastaleeq" pitchFamily="2" charset="-78"/>
              <a:cs typeface="Jameel Noori Nastaleeq" pitchFamily="2" charset="-78"/>
            </a:endParaRPr>
          </a:p>
          <a:p>
            <a:pPr indent="-457200" algn="r" rtl="1">
              <a:lnSpc>
                <a:spcPct val="150000"/>
              </a:lnSpc>
              <a:buFont typeface="Wingdings" panose="05000000000000000000" pitchFamily="2" charset="2"/>
              <a:buChar char="q"/>
              <a:tabLst>
                <a:tab pos="625475" algn="l"/>
              </a:tabLst>
            </a:pPr>
            <a:r>
              <a:rPr lang="ur-PK" sz="2800" dirty="0">
                <a:latin typeface="Jameel Noori Nastaleeq" pitchFamily="2" charset="-78"/>
                <a:cs typeface="Jameel Noori Nastaleeq" pitchFamily="2" charset="-78"/>
              </a:rPr>
              <a:t>	ہر  گروہ تین نکات  بتائے۔ اگلا گروہ اس سے مختلف نکات بتائے ۔	</a:t>
            </a:r>
          </a:p>
          <a:p>
            <a:pPr indent="-457200" algn="r" rtl="1">
              <a:lnSpc>
                <a:spcPct val="150000"/>
              </a:lnSpc>
              <a:buFont typeface="Wingdings" panose="05000000000000000000" pitchFamily="2" charset="2"/>
              <a:buChar char="q"/>
              <a:tabLst>
                <a:tab pos="625475" algn="l"/>
              </a:tabLst>
            </a:pPr>
            <a:r>
              <a:rPr lang="ur-PK" sz="2800" b="1" dirty="0">
                <a:latin typeface="Jameel Noori Nastaleeq" pitchFamily="2" charset="-78"/>
                <a:cs typeface="Jameel Noori Nastaleeq" pitchFamily="2" charset="-78"/>
              </a:rPr>
              <a:t>اس فہرست میں اضافہ جہاں تک ہو سکے کروائیے۔</a:t>
            </a:r>
          </a:p>
        </p:txBody>
      </p:sp>
      <p:sp>
        <p:nvSpPr>
          <p:cNvPr id="6" name="Google Shape;86;p16">
            <a:extLst>
              <a:ext uri="{FF2B5EF4-FFF2-40B4-BE49-F238E27FC236}">
                <a16:creationId xmlns:a16="http://schemas.microsoft.com/office/drawing/2014/main" id="{2A756487-A2AD-9A58-FA55-96DDCCDB138E}"/>
              </a:ext>
            </a:extLst>
          </p:cNvPr>
          <p:cNvSpPr txBox="1">
            <a:spLocks/>
          </p:cNvSpPr>
          <p:nvPr/>
        </p:nvSpPr>
        <p:spPr>
          <a:xfrm>
            <a:off x="7899350" y="4098426"/>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23</a:t>
            </a:fld>
            <a:endParaRPr lang="en" dirty="0"/>
          </a:p>
        </p:txBody>
      </p:sp>
      <p:pic>
        <p:nvPicPr>
          <p:cNvPr id="2" name="Picture 4" descr="Smiley Face Clip Art Emoji Digital Clipart Color by Madscrapper Teaches">
            <a:extLst>
              <a:ext uri="{FF2B5EF4-FFF2-40B4-BE49-F238E27FC236}">
                <a16:creationId xmlns:a16="http://schemas.microsoft.com/office/drawing/2014/main" id="{73DCC738-C524-D8BB-1333-AC7777C9EA64}"/>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1018103">
            <a:off x="2261584" y="3513302"/>
            <a:ext cx="1158567" cy="147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2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5" name="Google Shape;350;p41">
            <a:extLst>
              <a:ext uri="{FF2B5EF4-FFF2-40B4-BE49-F238E27FC236}">
                <a16:creationId xmlns:a16="http://schemas.microsoft.com/office/drawing/2014/main" id="{19EDBDC5-4237-2066-F217-C6C8BB9F3551}"/>
              </a:ext>
            </a:extLst>
          </p:cNvPr>
          <p:cNvSpPr/>
          <p:nvPr/>
        </p:nvSpPr>
        <p:spPr>
          <a:xfrm>
            <a:off x="5397824" y="3903785"/>
            <a:ext cx="3593775" cy="892342"/>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 name="Picture 2" descr="Compassionate Storytelling: A Vital Skill for Leadership (Communication) -  LEADx">
            <a:extLst>
              <a:ext uri="{FF2B5EF4-FFF2-40B4-BE49-F238E27FC236}">
                <a16:creationId xmlns:a16="http://schemas.microsoft.com/office/drawing/2014/main" id="{48EA47BF-1352-CF40-D147-B64297AFD73C}"/>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7825" y="1566035"/>
            <a:ext cx="3593774" cy="3050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B62E158-1497-D592-2D0D-B02A010192EE}"/>
              </a:ext>
            </a:extLst>
          </p:cNvPr>
          <p:cNvSpPr txBox="1"/>
          <p:nvPr/>
        </p:nvSpPr>
        <p:spPr>
          <a:xfrm>
            <a:off x="377978" y="1406770"/>
            <a:ext cx="5019845" cy="3354765"/>
          </a:xfrm>
          <a:prstGeom prst="rect">
            <a:avLst/>
          </a:prstGeom>
          <a:noFill/>
        </p:spPr>
        <p:txBody>
          <a:bodyPr wrap="square">
            <a:spAutoFit/>
          </a:bodyPr>
          <a:lstStyle/>
          <a:p>
            <a:pPr algn="r" rtl="1"/>
            <a:r>
              <a:rPr lang="ur-PK" sz="2800" kern="0" dirty="0">
                <a:solidFill>
                  <a:schemeClr val="accent4">
                    <a:lumMod val="50000"/>
                  </a:schemeClr>
                </a:solidFill>
                <a:effectLst/>
                <a:ea typeface="Aptos" panose="020B0004020202020204" pitchFamily="34" charset="0"/>
                <a:cs typeface="Jameel Noori Nastaleeq" panose="02000503000000020004" pitchFamily="2" charset="-78"/>
              </a:rPr>
              <a:t>آپ سب کو گروہ میں موضوعات کے کارڈز دئیے گئے ہیں۔ موضوع کو </a:t>
            </a:r>
            <a:r>
              <a:rPr lang="ur-PK" sz="2800" kern="0" dirty="0" err="1">
                <a:solidFill>
                  <a:schemeClr val="accent4">
                    <a:lumMod val="50000"/>
                  </a:schemeClr>
                </a:solidFill>
                <a:effectLst/>
                <a:ea typeface="Aptos" panose="020B0004020202020204" pitchFamily="34" charset="0"/>
                <a:cs typeface="Jameel Noori Nastaleeq" panose="02000503000000020004" pitchFamily="2" charset="-78"/>
              </a:rPr>
              <a:t>مدِ</a:t>
            </a:r>
            <a:r>
              <a:rPr lang="ur-PK" sz="2800" kern="0" dirty="0">
                <a:solidFill>
                  <a:schemeClr val="accent4">
                    <a:lumMod val="50000"/>
                  </a:schemeClr>
                </a:solidFill>
                <a:effectLst/>
                <a:ea typeface="Aptos" panose="020B0004020202020204" pitchFamily="34" charset="0"/>
                <a:cs typeface="Jameel Noori Nastaleeq" panose="02000503000000020004" pitchFamily="2" charset="-78"/>
              </a:rPr>
              <a:t> نظر رکھتے ہوئے صورتحال بنائیے اور اس پر رول  پلے تیار </a:t>
            </a:r>
            <a:r>
              <a:rPr lang="ur-PK" sz="2800" kern="0" dirty="0" err="1">
                <a:solidFill>
                  <a:schemeClr val="accent4">
                    <a:lumMod val="50000"/>
                  </a:schemeClr>
                </a:solidFill>
                <a:effectLst/>
                <a:ea typeface="Aptos" panose="020B0004020202020204" pitchFamily="34" charset="0"/>
                <a:cs typeface="Jameel Noori Nastaleeq" panose="02000503000000020004" pitchFamily="2" charset="-78"/>
              </a:rPr>
              <a:t>کیجئے</a:t>
            </a:r>
            <a:r>
              <a:rPr lang="ur-PK" sz="2800" kern="0" dirty="0">
                <a:solidFill>
                  <a:schemeClr val="accent4">
                    <a:lumMod val="50000"/>
                  </a:schemeClr>
                </a:solidFill>
                <a:effectLst/>
                <a:ea typeface="Aptos" panose="020B0004020202020204" pitchFamily="34" charset="0"/>
                <a:cs typeface="Jameel Noori Nastaleeq" panose="02000503000000020004" pitchFamily="2" charset="-78"/>
              </a:rPr>
              <a:t> ۔ </a:t>
            </a:r>
          </a:p>
          <a:p>
            <a:pPr algn="r" rtl="1"/>
            <a:r>
              <a:rPr lang="ur-PK" sz="2800" b="1" u="sng" dirty="0">
                <a:solidFill>
                  <a:schemeClr val="tx1"/>
                </a:solidFill>
                <a:ea typeface="Aptos" panose="020B0004020202020204" pitchFamily="34" charset="0"/>
                <a:cs typeface="Jameel Noori Nastaleeq" panose="02000503000000020004" pitchFamily="2" charset="-78"/>
              </a:rPr>
              <a:t>یاد </a:t>
            </a:r>
            <a:r>
              <a:rPr lang="ur-PK" sz="2800" b="1" u="sng" dirty="0" err="1">
                <a:solidFill>
                  <a:schemeClr val="tx1"/>
                </a:solidFill>
                <a:ea typeface="Aptos" panose="020B0004020202020204" pitchFamily="34" charset="0"/>
                <a:cs typeface="Jameel Noori Nastaleeq" panose="02000503000000020004" pitchFamily="2" charset="-78"/>
              </a:rPr>
              <a:t>رکھئے</a:t>
            </a:r>
            <a:r>
              <a:rPr lang="ur-PK" sz="2800" b="1" u="sng" dirty="0">
                <a:solidFill>
                  <a:schemeClr val="tx1"/>
                </a:solidFill>
                <a:ea typeface="Aptos" panose="020B0004020202020204" pitchFamily="34" charset="0"/>
                <a:cs typeface="Jameel Noori Nastaleeq" panose="02000503000000020004" pitchFamily="2" charset="-78"/>
              </a:rPr>
              <a:t>۔</a:t>
            </a:r>
          </a:p>
          <a:p>
            <a:pPr algn="r" rtl="1"/>
            <a:r>
              <a:rPr lang="ur-PK" sz="2400" kern="0" dirty="0">
                <a:solidFill>
                  <a:srgbClr val="C00000"/>
                </a:solidFill>
                <a:effectLst/>
                <a:ea typeface="Aptos" panose="020B0004020202020204" pitchFamily="34" charset="0"/>
                <a:cs typeface="Jameel Noori Nastaleeq" panose="02000503000000020004" pitchFamily="2" charset="-78"/>
              </a:rPr>
              <a:t>تیاری کے لیے 10 منٹ ہیں ۔</a:t>
            </a:r>
          </a:p>
          <a:p>
            <a:pPr algn="r" rtl="1"/>
            <a:r>
              <a:rPr lang="ur-PK" sz="2400" dirty="0">
                <a:solidFill>
                  <a:srgbClr val="C00000"/>
                </a:solidFill>
                <a:ea typeface="Aptos" panose="020B0004020202020204" pitchFamily="34" charset="0"/>
                <a:cs typeface="Jameel Noori Nastaleeq" panose="02000503000000020004" pitchFamily="2" charset="-78"/>
              </a:rPr>
              <a:t>رول پلے کا دورانیہ 2 سے 3 منٹ کا ہو گا ۔</a:t>
            </a:r>
          </a:p>
          <a:p>
            <a:pPr algn="r" rtl="1"/>
            <a:r>
              <a:rPr lang="ur-PK" sz="2400" kern="0" dirty="0">
                <a:solidFill>
                  <a:srgbClr val="C00000"/>
                </a:solidFill>
                <a:effectLst/>
                <a:ea typeface="Aptos" panose="020B0004020202020204" pitchFamily="34" charset="0"/>
                <a:cs typeface="Jameel Noori Nastaleeq" panose="02000503000000020004" pitchFamily="2" charset="-78"/>
              </a:rPr>
              <a:t>موضوع کا کلیدی نکتہ دیکھنے والوں تک پہچانا ضروری ہے</a:t>
            </a:r>
            <a:r>
              <a:rPr lang="ur-PK" sz="2400" kern="0" dirty="0">
                <a:effectLst/>
                <a:ea typeface="Aptos" panose="020B0004020202020204" pitchFamily="34" charset="0"/>
                <a:cs typeface="Jameel Noori Nastaleeq" panose="02000503000000020004" pitchFamily="2" charset="-78"/>
              </a:rPr>
              <a:t>۔</a:t>
            </a:r>
          </a:p>
          <a:p>
            <a:pPr algn="r" rtl="1"/>
            <a:endParaRPr lang="en-US" sz="2800" dirty="0"/>
          </a:p>
        </p:txBody>
      </p:sp>
      <p:sp>
        <p:nvSpPr>
          <p:cNvPr id="12" name="TextBox 11">
            <a:extLst>
              <a:ext uri="{FF2B5EF4-FFF2-40B4-BE49-F238E27FC236}">
                <a16:creationId xmlns:a16="http://schemas.microsoft.com/office/drawing/2014/main" id="{3F5C7410-6B08-7226-092C-46C254F189F8}"/>
              </a:ext>
            </a:extLst>
          </p:cNvPr>
          <p:cNvSpPr txBox="1"/>
          <p:nvPr/>
        </p:nvSpPr>
        <p:spPr>
          <a:xfrm>
            <a:off x="1669378" y="541399"/>
            <a:ext cx="5805244" cy="646331"/>
          </a:xfrm>
          <a:prstGeom prst="rect">
            <a:avLst/>
          </a:prstGeom>
          <a:noFill/>
        </p:spPr>
        <p:txBody>
          <a:bodyPr wrap="square">
            <a:spAutoFit/>
          </a:bodyPr>
          <a:lstStyle/>
          <a:p>
            <a:pPr algn="r" rtl="1"/>
            <a:r>
              <a:rPr lang="ur-PK" sz="3600" b="1" kern="0" dirty="0">
                <a:effectLst/>
                <a:ea typeface="Aptos" panose="020B0004020202020204" pitchFamily="34" charset="0"/>
                <a:cs typeface="Jameel Noori Nastaleeq" panose="02000503000000020004" pitchFamily="2" charset="-78"/>
              </a:rPr>
              <a:t>رول پلے  مرتب کیجیے اور پیشکش کے لیے تیار رہیے ۔ </a:t>
            </a:r>
            <a:endParaRPr lang="en-US" sz="3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281;p67">
            <a:extLst>
              <a:ext uri="{FF2B5EF4-FFF2-40B4-BE49-F238E27FC236}">
                <a16:creationId xmlns:a16="http://schemas.microsoft.com/office/drawing/2014/main" id="{3EC638AD-65A0-6A44-E437-71B1D5A3520D}"/>
              </a:ext>
            </a:extLst>
          </p:cNvPr>
          <p:cNvGrpSpPr/>
          <p:nvPr/>
        </p:nvGrpSpPr>
        <p:grpSpPr>
          <a:xfrm rot="-512821">
            <a:off x="3352723" y="1003212"/>
            <a:ext cx="1136313" cy="1067554"/>
            <a:chOff x="5030925" y="3821825"/>
            <a:chExt cx="1128675" cy="1120375"/>
          </a:xfrm>
        </p:grpSpPr>
        <p:sp>
          <p:nvSpPr>
            <p:cNvPr id="6" name="Google Shape;1282;p67">
              <a:extLst>
                <a:ext uri="{FF2B5EF4-FFF2-40B4-BE49-F238E27FC236}">
                  <a16:creationId xmlns:a16="http://schemas.microsoft.com/office/drawing/2014/main" id="{315DE2E9-65A7-2A27-4582-F9DD71B85BEC}"/>
                </a:ext>
              </a:extLst>
            </p:cNvPr>
            <p:cNvSpPr/>
            <p:nvPr/>
          </p:nvSpPr>
          <p:spPr>
            <a:xfrm>
              <a:off x="5030925" y="4281850"/>
              <a:ext cx="700875" cy="660350"/>
            </a:xfrm>
            <a:custGeom>
              <a:avLst/>
              <a:gdLst/>
              <a:ahLst/>
              <a:cxnLst/>
              <a:rect l="l" t="t" r="r" b="b"/>
              <a:pathLst>
                <a:path w="28035" h="26414" extrusionOk="0">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283;p67">
              <a:extLst>
                <a:ext uri="{FF2B5EF4-FFF2-40B4-BE49-F238E27FC236}">
                  <a16:creationId xmlns:a16="http://schemas.microsoft.com/office/drawing/2014/main" id="{BFC6DC96-2F26-094F-AE4C-612014DF95E3}"/>
                </a:ext>
              </a:extLst>
            </p:cNvPr>
            <p:cNvSpPr/>
            <p:nvPr/>
          </p:nvSpPr>
          <p:spPr>
            <a:xfrm>
              <a:off x="5655875" y="4131725"/>
              <a:ext cx="238525" cy="232700"/>
            </a:xfrm>
            <a:custGeom>
              <a:avLst/>
              <a:gdLst/>
              <a:ahLst/>
              <a:cxnLst/>
              <a:rect l="l" t="t" r="r" b="b"/>
              <a:pathLst>
                <a:path w="9541" h="9308" extrusionOk="0">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4;p67">
              <a:extLst>
                <a:ext uri="{FF2B5EF4-FFF2-40B4-BE49-F238E27FC236}">
                  <a16:creationId xmlns:a16="http://schemas.microsoft.com/office/drawing/2014/main" id="{FD37A8B6-6F23-1F7D-58EB-A67002C38076}"/>
                </a:ext>
              </a:extLst>
            </p:cNvPr>
            <p:cNvSpPr/>
            <p:nvPr/>
          </p:nvSpPr>
          <p:spPr>
            <a:xfrm>
              <a:off x="5770950" y="3920750"/>
              <a:ext cx="371975" cy="326075"/>
            </a:xfrm>
            <a:custGeom>
              <a:avLst/>
              <a:gdLst/>
              <a:ahLst/>
              <a:cxnLst/>
              <a:rect l="l" t="t" r="r" b="b"/>
              <a:pathLst>
                <a:path w="14879" h="13043" extrusionOk="0">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5;p67">
              <a:extLst>
                <a:ext uri="{FF2B5EF4-FFF2-40B4-BE49-F238E27FC236}">
                  <a16:creationId xmlns:a16="http://schemas.microsoft.com/office/drawing/2014/main" id="{72CCB486-650E-3BF4-4E57-89F28ADFFB90}"/>
                </a:ext>
              </a:extLst>
            </p:cNvPr>
            <p:cNvSpPr/>
            <p:nvPr/>
          </p:nvSpPr>
          <p:spPr>
            <a:xfrm>
              <a:off x="5964425" y="3821825"/>
              <a:ext cx="195175" cy="205450"/>
            </a:xfrm>
            <a:custGeom>
              <a:avLst/>
              <a:gdLst/>
              <a:ahLst/>
              <a:cxnLst/>
              <a:rect l="l" t="t" r="r" b="b"/>
              <a:pathLst>
                <a:path w="7807" h="8218" extrusionOk="0">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301;p67">
            <a:extLst>
              <a:ext uri="{FF2B5EF4-FFF2-40B4-BE49-F238E27FC236}">
                <a16:creationId xmlns:a16="http://schemas.microsoft.com/office/drawing/2014/main" id="{3CE839D3-8589-15F1-127D-16FF8C889377}"/>
              </a:ext>
            </a:extLst>
          </p:cNvPr>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0;p60">
            <a:extLst>
              <a:ext uri="{FF2B5EF4-FFF2-40B4-BE49-F238E27FC236}">
                <a16:creationId xmlns:a16="http://schemas.microsoft.com/office/drawing/2014/main" id="{A481E937-DEF2-B834-2F04-3360DAD72B9A}"/>
              </a:ext>
            </a:extLst>
          </p:cNvPr>
          <p:cNvSpPr txBox="1">
            <a:spLocks/>
          </p:cNvSpPr>
          <p:nvPr/>
        </p:nvSpPr>
        <p:spPr>
          <a:xfrm>
            <a:off x="1523658" y="207769"/>
            <a:ext cx="5424321"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aegu"/>
              <a:buNone/>
              <a:defRPr sz="3600" b="1" i="0" u="none" strike="noStrike" cap="none">
                <a:solidFill>
                  <a:schemeClr val="dk2"/>
                </a:solidFill>
                <a:latin typeface="Gaegu"/>
                <a:ea typeface="Gaegu"/>
                <a:cs typeface="Gaegu"/>
                <a:sym typeface="Gaegu"/>
              </a:defRPr>
            </a:lvl1pPr>
            <a:lvl2pPr marR="0" lvl="1"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algn="r" rtl="1">
              <a:buSzPts val="990"/>
            </a:pPr>
            <a:r>
              <a:rPr lang="ur-PK" dirty="0">
                <a:solidFill>
                  <a:schemeClr val="accent5">
                    <a:lumMod val="75000"/>
                  </a:schemeClr>
                </a:solidFill>
                <a:latin typeface="Jameel Noori Nastaleeq" panose="02000503000000020004" pitchFamily="2" charset="-78"/>
                <a:cs typeface="Jameel Noori Nastaleeq" panose="02000503000000020004" pitchFamily="2" charset="-78"/>
              </a:rPr>
              <a:t>سرگرمی نمبر3۔ رول پلے۔۔۔پیشکش </a:t>
            </a:r>
          </a:p>
        </p:txBody>
      </p:sp>
      <p:pic>
        <p:nvPicPr>
          <p:cNvPr id="19" name="Google Shape;682;p59">
            <a:extLst>
              <a:ext uri="{FF2B5EF4-FFF2-40B4-BE49-F238E27FC236}">
                <a16:creationId xmlns:a16="http://schemas.microsoft.com/office/drawing/2014/main" id="{BC068012-E71D-EC56-A6E3-3AEFDB6D5D28}"/>
              </a:ext>
            </a:extLst>
          </p:cNvPr>
          <p:cNvPicPr preferRelativeResize="0"/>
          <p:nvPr/>
        </p:nvPicPr>
        <p:blipFill>
          <a:blip r:embed="rId2">
            <a:alphaModFix/>
          </a:blip>
          <a:stretch>
            <a:fillRect/>
          </a:stretch>
        </p:blipFill>
        <p:spPr>
          <a:xfrm rot="-900016" flipH="1">
            <a:off x="4255542" y="3194089"/>
            <a:ext cx="1201519" cy="1897381"/>
          </a:xfrm>
          <a:prstGeom prst="rect">
            <a:avLst/>
          </a:prstGeom>
          <a:noFill/>
          <a:ln>
            <a:noFill/>
          </a:ln>
        </p:spPr>
      </p:pic>
      <p:pic>
        <p:nvPicPr>
          <p:cNvPr id="20" name="Google Shape;685;p59">
            <a:extLst>
              <a:ext uri="{FF2B5EF4-FFF2-40B4-BE49-F238E27FC236}">
                <a16:creationId xmlns:a16="http://schemas.microsoft.com/office/drawing/2014/main" id="{48622484-4FB4-77A6-6F86-43A99828C950}"/>
              </a:ext>
            </a:extLst>
          </p:cNvPr>
          <p:cNvPicPr preferRelativeResize="0"/>
          <p:nvPr/>
        </p:nvPicPr>
        <p:blipFill>
          <a:blip r:embed="rId3">
            <a:alphaModFix/>
          </a:blip>
          <a:stretch>
            <a:fillRect/>
          </a:stretch>
        </p:blipFill>
        <p:spPr>
          <a:xfrm rot="899996">
            <a:off x="7526160" y="3194086"/>
            <a:ext cx="1201525" cy="1897377"/>
          </a:xfrm>
          <a:prstGeom prst="rect">
            <a:avLst/>
          </a:prstGeom>
          <a:noFill/>
          <a:ln>
            <a:noFill/>
          </a:ln>
        </p:spPr>
      </p:pic>
      <p:sp>
        <p:nvSpPr>
          <p:cNvPr id="22" name="TextBox 21">
            <a:extLst>
              <a:ext uri="{FF2B5EF4-FFF2-40B4-BE49-F238E27FC236}">
                <a16:creationId xmlns:a16="http://schemas.microsoft.com/office/drawing/2014/main" id="{5B7E7726-EC3B-4679-F769-40C10BD557B4}"/>
              </a:ext>
            </a:extLst>
          </p:cNvPr>
          <p:cNvSpPr txBox="1"/>
          <p:nvPr/>
        </p:nvSpPr>
        <p:spPr>
          <a:xfrm>
            <a:off x="4062567" y="785569"/>
            <a:ext cx="3768448" cy="3544817"/>
          </a:xfrm>
          <a:prstGeom prst="rect">
            <a:avLst/>
          </a:prstGeom>
          <a:noFill/>
        </p:spPr>
        <p:txBody>
          <a:bodyPr wrap="square">
            <a:spAutoFit/>
          </a:bodyPr>
          <a:lstStyle/>
          <a:p>
            <a:pPr marL="342900" marR="0" lvl="0" indent="-342900" algn="r" rtl="1">
              <a:lnSpc>
                <a:spcPct val="115000"/>
              </a:lnSpc>
              <a:spcBef>
                <a:spcPts val="0"/>
              </a:spcBef>
              <a:spcAft>
                <a:spcPts val="0"/>
              </a:spcAft>
              <a:buFont typeface="+mj-lt"/>
              <a:buAutoNum type="arabicPeriod"/>
              <a:tabLst>
                <a:tab pos="269240" algn="r"/>
              </a:tabLst>
            </a:pPr>
            <a:r>
              <a:rPr lang="ar-SA" sz="2800" b="1" dirty="0">
                <a:effectLst/>
                <a:latin typeface="Aptos" panose="020B0004020202020204" pitchFamily="34" charset="0"/>
                <a:ea typeface="Aptos" panose="020B0004020202020204" pitchFamily="34" charset="0"/>
                <a:cs typeface="Jameel Noori Nastaleeq" panose="02000503000000020004" pitchFamily="2" charset="-78"/>
              </a:rPr>
              <a:t>اردو زبان کی معاشرتی اہمیت ،</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mj-lt"/>
              <a:buAutoNum type="arabicPeriod"/>
              <a:tabLst>
                <a:tab pos="269240" algn="r"/>
              </a:tabLst>
            </a:pPr>
            <a:r>
              <a:rPr lang="ar-SA" sz="2800" b="1" dirty="0">
                <a:effectLst/>
                <a:latin typeface="Aptos" panose="020B0004020202020204" pitchFamily="34" charset="0"/>
                <a:ea typeface="Aptos" panose="020B0004020202020204" pitchFamily="34" charset="0"/>
                <a:cs typeface="Jameel Noori Nastaleeq" panose="02000503000000020004" pitchFamily="2" charset="-78"/>
              </a:rPr>
              <a:t>اردو زبان کی  ثقافتی اہمیت</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mj-lt"/>
              <a:buAutoNum type="arabicPeriod"/>
              <a:tabLst>
                <a:tab pos="269240" algn="r"/>
              </a:tabLst>
            </a:pPr>
            <a:r>
              <a:rPr lang="ar-SA" sz="2800" b="1" dirty="0">
                <a:effectLst/>
                <a:latin typeface="Aptos" panose="020B0004020202020204" pitchFamily="34" charset="0"/>
                <a:ea typeface="Aptos" panose="020B0004020202020204" pitchFamily="34" charset="0"/>
                <a:cs typeface="Jameel Noori Nastaleeq" panose="02000503000000020004" pitchFamily="2" charset="-78"/>
              </a:rPr>
              <a:t>اردو زبان کی تاریخی اہمیت</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mj-lt"/>
              <a:buAutoNum type="arabicPeriod"/>
              <a:tabLst>
                <a:tab pos="269240" algn="r"/>
              </a:tabLst>
            </a:pPr>
            <a:r>
              <a:rPr lang="ar-SA" sz="2800" b="1" dirty="0">
                <a:effectLst/>
                <a:latin typeface="Aptos" panose="020B0004020202020204" pitchFamily="34" charset="0"/>
                <a:ea typeface="Aptos" panose="020B0004020202020204" pitchFamily="34" charset="0"/>
                <a:cs typeface="Jameel Noori Nastaleeq" panose="02000503000000020004" pitchFamily="2" charset="-78"/>
              </a:rPr>
              <a:t>اردو زبان کی تعلیمی اہمیت</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mj-lt"/>
              <a:buAutoNum type="arabicPeriod"/>
              <a:tabLst>
                <a:tab pos="269240" algn="r"/>
              </a:tabLst>
            </a:pPr>
            <a:r>
              <a:rPr lang="ar-SA" sz="2800" b="1" dirty="0">
                <a:effectLst/>
                <a:latin typeface="Aptos" panose="020B0004020202020204" pitchFamily="34" charset="0"/>
                <a:ea typeface="Aptos" panose="020B0004020202020204" pitchFamily="34" charset="0"/>
                <a:cs typeface="Jameel Noori Nastaleeq" panose="02000503000000020004" pitchFamily="2" charset="-78"/>
              </a:rPr>
              <a:t>اردو زبان کی قومی اہمیت</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mj-lt"/>
              <a:buAutoNum type="arabicPeriod"/>
              <a:tabLst>
                <a:tab pos="269240" algn="r"/>
              </a:tabLst>
            </a:pPr>
            <a:r>
              <a:rPr lang="ar-SA" sz="2800" b="1" dirty="0">
                <a:effectLst/>
                <a:latin typeface="Aptos" panose="020B0004020202020204" pitchFamily="34" charset="0"/>
                <a:ea typeface="Aptos" panose="020B0004020202020204" pitchFamily="34" charset="0"/>
                <a:cs typeface="Jameel Noori Nastaleeq" panose="02000503000000020004" pitchFamily="2" charset="-78"/>
              </a:rPr>
              <a:t>اردو زبان کی  سیاسی اہمیت</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mj-lt"/>
              <a:buAutoNum type="arabicPeriod"/>
              <a:tabLst>
                <a:tab pos="269240" algn="r"/>
              </a:tabLst>
            </a:pPr>
            <a:r>
              <a:rPr lang="ar-SA" sz="2800" b="1" dirty="0">
                <a:effectLst/>
                <a:latin typeface="Aptos" panose="020B0004020202020204" pitchFamily="34" charset="0"/>
                <a:ea typeface="Aptos" panose="020B0004020202020204" pitchFamily="34" charset="0"/>
                <a:cs typeface="Jameel Noori Nastaleeq" panose="02000503000000020004" pitchFamily="2" charset="-78"/>
              </a:rPr>
              <a:t>اردو زبان کی ادبی اہمیت </a:t>
            </a:r>
            <a:endParaRPr lang="en-US" sz="2800" dirty="0">
              <a:effectLst/>
              <a:latin typeface="Aptos" panose="020B0004020202020204" pitchFamily="34" charset="0"/>
              <a:ea typeface="Aptos" panose="020B0004020202020204" pitchFamily="34" charset="0"/>
              <a:cs typeface="Arial" panose="020B0604020202020204" pitchFamily="34" charset="0"/>
            </a:endParaRPr>
          </a:p>
        </p:txBody>
      </p:sp>
      <p:pic>
        <p:nvPicPr>
          <p:cNvPr id="6146" name="Picture 2" descr="The case for Urdu as Pakistan's official language - Herald">
            <a:extLst>
              <a:ext uri="{FF2B5EF4-FFF2-40B4-BE49-F238E27FC236}">
                <a16:creationId xmlns:a16="http://schemas.microsoft.com/office/drawing/2014/main" id="{52EC8E6F-81FE-2B45-90CB-CC1FBFA1D1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53207" y="1137135"/>
            <a:ext cx="3081560" cy="28230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oogle Shape;1289;p67">
            <a:extLst>
              <a:ext uri="{FF2B5EF4-FFF2-40B4-BE49-F238E27FC236}">
                <a16:creationId xmlns:a16="http://schemas.microsoft.com/office/drawing/2014/main" id="{24E4CAB4-2EA3-4468-F438-042C75922D21}"/>
              </a:ext>
            </a:extLst>
          </p:cNvPr>
          <p:cNvGrpSpPr/>
          <p:nvPr/>
        </p:nvGrpSpPr>
        <p:grpSpPr>
          <a:xfrm>
            <a:off x="511425" y="1010207"/>
            <a:ext cx="3298425" cy="3032713"/>
            <a:chOff x="511425" y="859700"/>
            <a:chExt cx="3298425" cy="3682225"/>
          </a:xfrm>
          <a:solidFill>
            <a:schemeClr val="accent4">
              <a:lumMod val="50000"/>
            </a:schemeClr>
          </a:solidFill>
        </p:grpSpPr>
        <p:sp>
          <p:nvSpPr>
            <p:cNvPr id="24" name="Google Shape;1290;p67">
              <a:extLst>
                <a:ext uri="{FF2B5EF4-FFF2-40B4-BE49-F238E27FC236}">
                  <a16:creationId xmlns:a16="http://schemas.microsoft.com/office/drawing/2014/main" id="{FC584EA7-057A-C370-F54B-A8D55B23C5AC}"/>
                </a:ext>
              </a:extLst>
            </p:cNvPr>
            <p:cNvSpPr/>
            <p:nvPr/>
          </p:nvSpPr>
          <p:spPr>
            <a:xfrm>
              <a:off x="511425" y="859700"/>
              <a:ext cx="3249712" cy="206050"/>
            </a:xfrm>
            <a:custGeom>
              <a:avLst/>
              <a:gdLst/>
              <a:ahLst/>
              <a:cxnLst/>
              <a:rect l="l" t="t" r="r" b="b"/>
              <a:pathLst>
                <a:path w="139353" h="8242" extrusionOk="0">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grpFill/>
            <a:ln>
              <a:solidFill>
                <a:schemeClr val="accent5">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1;p67">
              <a:extLst>
                <a:ext uri="{FF2B5EF4-FFF2-40B4-BE49-F238E27FC236}">
                  <a16:creationId xmlns:a16="http://schemas.microsoft.com/office/drawing/2014/main" id="{CF619756-2C8C-C02A-CD79-C1C187099C11}"/>
                </a:ext>
              </a:extLst>
            </p:cNvPr>
            <p:cNvSpPr/>
            <p:nvPr/>
          </p:nvSpPr>
          <p:spPr>
            <a:xfrm>
              <a:off x="596325" y="4295175"/>
              <a:ext cx="3195325" cy="228750"/>
            </a:xfrm>
            <a:custGeom>
              <a:avLst/>
              <a:gdLst/>
              <a:ahLst/>
              <a:cxnLst/>
              <a:rect l="l" t="t" r="r" b="b"/>
              <a:pathLst>
                <a:path w="119351" h="9150" extrusionOk="0">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grpFill/>
            <a:ln>
              <a:solidFill>
                <a:schemeClr val="accent5">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2;p67">
              <a:extLst>
                <a:ext uri="{FF2B5EF4-FFF2-40B4-BE49-F238E27FC236}">
                  <a16:creationId xmlns:a16="http://schemas.microsoft.com/office/drawing/2014/main" id="{3747A35E-810E-6A71-124B-666938A7884C}"/>
                </a:ext>
              </a:extLst>
            </p:cNvPr>
            <p:cNvSpPr/>
            <p:nvPr/>
          </p:nvSpPr>
          <p:spPr>
            <a:xfrm rot="5400000">
              <a:off x="1924073" y="2555727"/>
              <a:ext cx="3581804"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grpFill/>
            <a:ln>
              <a:solidFill>
                <a:schemeClr val="accent5">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3;p67">
              <a:extLst>
                <a:ext uri="{FF2B5EF4-FFF2-40B4-BE49-F238E27FC236}">
                  <a16:creationId xmlns:a16="http://schemas.microsoft.com/office/drawing/2014/main" id="{572FB59B-06DE-C8E8-12C6-7EBEE31DAF80}"/>
                </a:ext>
              </a:extLst>
            </p:cNvPr>
            <p:cNvSpPr/>
            <p:nvPr/>
          </p:nvSpPr>
          <p:spPr>
            <a:xfrm rot="-5400000">
              <a:off x="-1221171" y="2607829"/>
              <a:ext cx="3666692" cy="201500"/>
            </a:xfrm>
            <a:custGeom>
              <a:avLst/>
              <a:gdLst/>
              <a:ahLst/>
              <a:cxnLst/>
              <a:rect l="l" t="t" r="r" b="b"/>
              <a:pathLst>
                <a:path w="135728" h="8060" extrusionOk="0">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grpFill/>
            <a:ln>
              <a:solidFill>
                <a:schemeClr val="accent5">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218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10;p60">
            <a:extLst>
              <a:ext uri="{FF2B5EF4-FFF2-40B4-BE49-F238E27FC236}">
                <a16:creationId xmlns:a16="http://schemas.microsoft.com/office/drawing/2014/main" id="{EE3CF6B0-2865-95A0-A285-08326175C83A}"/>
              </a:ext>
            </a:extLst>
          </p:cNvPr>
          <p:cNvSpPr txBox="1">
            <a:spLocks/>
          </p:cNvSpPr>
          <p:nvPr/>
        </p:nvSpPr>
        <p:spPr>
          <a:xfrm>
            <a:off x="2304183" y="218236"/>
            <a:ext cx="4366247"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aegu"/>
              <a:buNone/>
              <a:defRPr sz="3600" b="1" i="0" u="none" strike="noStrike" cap="none">
                <a:solidFill>
                  <a:schemeClr val="dk2"/>
                </a:solidFill>
                <a:latin typeface="Gaegu"/>
                <a:ea typeface="Gaegu"/>
                <a:cs typeface="Gaegu"/>
                <a:sym typeface="Gaegu"/>
              </a:defRPr>
            </a:lvl1pPr>
            <a:lvl2pPr marR="0" lvl="1"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rtl="1">
              <a:buSzPts val="990"/>
            </a:pPr>
            <a:r>
              <a:rPr lang="ur-PK" sz="4000" dirty="0">
                <a:solidFill>
                  <a:schemeClr val="accent4">
                    <a:lumMod val="50000"/>
                  </a:schemeClr>
                </a:solidFill>
                <a:latin typeface="Jameel Noori Nastaleeq" panose="02000503000000020004" pitchFamily="2" charset="-78"/>
                <a:cs typeface="Jameel Noori Nastaleeq" panose="02000503000000020004" pitchFamily="2" charset="-78"/>
              </a:rPr>
              <a:t>اردو زبان کی اہمیت۔ </a:t>
            </a:r>
            <a:r>
              <a:rPr lang="ur-PK" sz="4000" dirty="0" err="1">
                <a:solidFill>
                  <a:schemeClr val="accent4">
                    <a:lumMod val="50000"/>
                  </a:schemeClr>
                </a:solidFill>
                <a:latin typeface="Jameel Noori Nastaleeq" panose="02000503000000020004" pitchFamily="2" charset="-78"/>
                <a:cs typeface="Jameel Noori Nastaleeq" panose="02000503000000020004" pitchFamily="2" charset="-78"/>
              </a:rPr>
              <a:t>مطالعاتی</a:t>
            </a:r>
            <a:r>
              <a:rPr lang="ur-PK" sz="4000" dirty="0">
                <a:solidFill>
                  <a:schemeClr val="accent4">
                    <a:lumMod val="50000"/>
                  </a:schemeClr>
                </a:solidFill>
                <a:latin typeface="Jameel Noori Nastaleeq" panose="02000503000000020004" pitchFamily="2" charset="-78"/>
                <a:cs typeface="Jameel Noori Nastaleeq" panose="02000503000000020004" pitchFamily="2" charset="-78"/>
              </a:rPr>
              <a:t> مواد</a:t>
            </a:r>
          </a:p>
        </p:txBody>
      </p:sp>
      <p:sp>
        <p:nvSpPr>
          <p:cNvPr id="5" name="Google Shape;950;p57">
            <a:extLst>
              <a:ext uri="{FF2B5EF4-FFF2-40B4-BE49-F238E27FC236}">
                <a16:creationId xmlns:a16="http://schemas.microsoft.com/office/drawing/2014/main" id="{EE870E7C-533F-7D76-1571-5F788415AF3E}"/>
              </a:ext>
            </a:extLst>
          </p:cNvPr>
          <p:cNvSpPr txBox="1">
            <a:spLocks/>
          </p:cNvSpPr>
          <p:nvPr/>
        </p:nvSpPr>
        <p:spPr>
          <a:xfrm>
            <a:off x="2989384" y="1021454"/>
            <a:ext cx="5467113"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000"/>
              <a:buFont typeface="Questrial"/>
              <a:buNone/>
              <a:defRPr sz="1400" b="0" i="0" u="none" strike="noStrike" cap="none">
                <a:solidFill>
                  <a:schemeClr val="dk2"/>
                </a:solidFill>
                <a:latin typeface="Questrial"/>
                <a:ea typeface="Questrial"/>
                <a:cs typeface="Questrial"/>
                <a:sym typeface="Questrial"/>
              </a:defRPr>
            </a:lvl1pPr>
            <a:lvl2pPr marL="914400" marR="0" lvl="1"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2pPr>
            <a:lvl3pPr marL="1371600" marR="0" lvl="2"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3pPr>
            <a:lvl4pPr marL="1828800" marR="0" lvl="3"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4pPr>
            <a:lvl5pPr marL="2286000" marR="0" lvl="4"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5pPr>
            <a:lvl6pPr marL="2743200" marR="0" lvl="5"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6pPr>
            <a:lvl7pPr marL="3200400" marR="0" lvl="6"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7pPr>
            <a:lvl8pPr marL="3657600" marR="0" lvl="7"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8pPr>
            <a:lvl9pPr marL="4114800" marR="0" lvl="8"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9pPr>
          </a:lstStyle>
          <a:p>
            <a:pPr marL="546100" lvl="3" indent="-457200" algn="r" rtl="1">
              <a:spcAft>
                <a:spcPts val="300"/>
              </a:spcAft>
              <a:buClr>
                <a:schemeClr val="accent3">
                  <a:lumMod val="75000"/>
                </a:schemeClr>
              </a:buClr>
              <a:buSzPct val="39000"/>
              <a:buFont typeface="Wingdings" panose="05000000000000000000" pitchFamily="2" charset="2"/>
              <a:buChar char="q"/>
            </a:pPr>
            <a:r>
              <a:rPr lang="ur-PK" sz="4000" dirty="0">
                <a:solidFill>
                  <a:schemeClr val="accent5">
                    <a:lumMod val="75000"/>
                  </a:schemeClr>
                </a:solidFill>
                <a:latin typeface="Jameel Noori Nastaleeq" pitchFamily="2" charset="-78"/>
                <a:cs typeface="Jameel Noori Nastaleeq" pitchFamily="2" charset="-78"/>
              </a:rPr>
              <a:t>گروہ  میں ہی اب آپ سب کو ایک </a:t>
            </a:r>
            <a:r>
              <a:rPr lang="ur-PK" sz="4000" dirty="0" err="1">
                <a:solidFill>
                  <a:schemeClr val="accent5">
                    <a:lumMod val="75000"/>
                  </a:schemeClr>
                </a:solidFill>
                <a:latin typeface="Jameel Noori Nastaleeq" pitchFamily="2" charset="-78"/>
                <a:cs typeface="Jameel Noori Nastaleeq" pitchFamily="2" charset="-78"/>
              </a:rPr>
              <a:t>مطالعاتی</a:t>
            </a:r>
            <a:r>
              <a:rPr lang="ur-PK" sz="4000" dirty="0">
                <a:solidFill>
                  <a:schemeClr val="accent5">
                    <a:lumMod val="75000"/>
                  </a:schemeClr>
                </a:solidFill>
                <a:latin typeface="Jameel Noori Nastaleeq" pitchFamily="2" charset="-78"/>
                <a:cs typeface="Jameel Noori Nastaleeq" pitchFamily="2" charset="-78"/>
              </a:rPr>
              <a:t> مواد دیا  جا رہا ہے۔</a:t>
            </a:r>
          </a:p>
          <a:p>
            <a:pPr marL="546100" lvl="3" indent="-457200" algn="r" rtl="1">
              <a:spcAft>
                <a:spcPts val="300"/>
              </a:spcAft>
              <a:buClr>
                <a:schemeClr val="accent3">
                  <a:lumMod val="75000"/>
                </a:schemeClr>
              </a:buClr>
              <a:buSzPct val="39000"/>
              <a:buFont typeface="Wingdings" panose="05000000000000000000" pitchFamily="2" charset="2"/>
              <a:buChar char="q"/>
            </a:pPr>
            <a:r>
              <a:rPr lang="ur-PK" sz="4000" dirty="0">
                <a:solidFill>
                  <a:schemeClr val="accent5">
                    <a:lumMod val="75000"/>
                  </a:schemeClr>
                </a:solidFill>
                <a:latin typeface="Jameel Noori Nastaleeq" pitchFamily="2" charset="-78"/>
                <a:cs typeface="Jameel Noori Nastaleeq" pitchFamily="2" charset="-78"/>
              </a:rPr>
              <a:t>گروہ میں مل کر پڑھئے۔</a:t>
            </a:r>
          </a:p>
          <a:p>
            <a:pPr marL="546100" lvl="3" indent="-457200" algn="r" rtl="1">
              <a:spcAft>
                <a:spcPts val="300"/>
              </a:spcAft>
              <a:buClr>
                <a:schemeClr val="accent3">
                  <a:lumMod val="75000"/>
                </a:schemeClr>
              </a:buClr>
              <a:buSzPct val="39000"/>
              <a:buFont typeface="Wingdings" panose="05000000000000000000" pitchFamily="2" charset="2"/>
              <a:buChar char="q"/>
            </a:pPr>
            <a:r>
              <a:rPr lang="ur-PK" sz="4000" dirty="0">
                <a:solidFill>
                  <a:schemeClr val="accent4">
                    <a:lumMod val="50000"/>
                  </a:schemeClr>
                </a:solidFill>
                <a:latin typeface="Jameel Noori Nastaleeq" pitchFamily="2" charset="-78"/>
                <a:cs typeface="Jameel Noori Nastaleeq" pitchFamily="2" charset="-78"/>
              </a:rPr>
              <a:t>ایک مختلف بات جو رول پلے  سے واضح نہیں ہوئی ہر گروہ اپنی باری پر بتائیں۔</a:t>
            </a:r>
          </a:p>
        </p:txBody>
      </p:sp>
      <p:pic>
        <p:nvPicPr>
          <p:cNvPr id="6" name="Graphic 5" descr="Storytelling with solid fill">
            <a:extLst>
              <a:ext uri="{FF2B5EF4-FFF2-40B4-BE49-F238E27FC236}">
                <a16:creationId xmlns:a16="http://schemas.microsoft.com/office/drawing/2014/main" id="{4C594115-E814-73FF-5372-3E04B752F8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52607">
            <a:off x="1150589" y="1460310"/>
            <a:ext cx="1945413" cy="1945413"/>
          </a:xfrm>
          <a:prstGeom prst="rect">
            <a:avLst/>
          </a:prstGeom>
        </p:spPr>
      </p:pic>
    </p:spTree>
    <p:extLst>
      <p:ext uri="{BB962C8B-B14F-4D97-AF65-F5344CB8AC3E}">
        <p14:creationId xmlns:p14="http://schemas.microsoft.com/office/powerpoint/2010/main" val="1170658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1800" b="1" u="sng" kern="0" dirty="0">
                <a:effectLst/>
                <a:ea typeface="Aptos" panose="020B0004020202020204" pitchFamily="34" charset="0"/>
                <a:cs typeface="Jameel Noori Nastaleeq" panose="02000503000000020004" pitchFamily="2" charset="-78"/>
              </a:rPr>
              <a:t>کل جماعتی اور گروہی سرگرمی </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a:t>
            </a:r>
            <a:r>
              <a:rPr lang="en-US" sz="2400" b="1" dirty="0">
                <a:latin typeface="Jameel Noori Nastaleeq" panose="02000503000000020004" pitchFamily="2" charset="-78"/>
                <a:ea typeface="Aptos" panose="020B0004020202020204" pitchFamily="34" charset="0"/>
                <a:cs typeface="Arial" panose="020B0604020202020204" pitchFamily="34" charset="0"/>
              </a:rPr>
              <a:t>Whole class &amp; Group </a:t>
            </a:r>
            <a:r>
              <a:rPr lang="en-US" sz="2400" b="1" dirty="0">
                <a:effectLst/>
                <a:latin typeface="Jameel Noori Nastaleeq" panose="02000503000000020004" pitchFamily="2" charset="-78"/>
                <a:ea typeface="Aptos" panose="020B0004020202020204" pitchFamily="34" charset="0"/>
                <a:cs typeface="Arial" panose="020B0604020202020204" pitchFamily="34" charset="0"/>
              </a:rPr>
              <a:t> activity</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2222283" y="1309784"/>
            <a:ext cx="4882660"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نصابی دستاویز 2022 کا تعارف </a:t>
            </a:r>
            <a:endParaRPr lang="en-US" sz="54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233456" y="3079070"/>
            <a:ext cx="2696307" cy="707886"/>
          </a:xfrm>
          <a:prstGeom prst="rect">
            <a:avLst/>
          </a:prstGeom>
          <a:noFill/>
        </p:spPr>
        <p:txBody>
          <a:bodyPr wrap="square">
            <a:spAutoFit/>
          </a:bodyPr>
          <a:lstStyle/>
          <a:p>
            <a:pPr algn="ctr" rtl="1"/>
            <a:r>
              <a:rPr kumimoji="0" lang="ur-PK"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نمبر4</a:t>
            </a:r>
            <a:endParaRPr lang="en-US" sz="40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55557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918BAF-03D2-1177-F161-E1DB940373A7}"/>
              </a:ext>
            </a:extLst>
          </p:cNvPr>
          <p:cNvSpPr txBox="1"/>
          <p:nvPr/>
        </p:nvSpPr>
        <p:spPr>
          <a:xfrm>
            <a:off x="79318" y="1790700"/>
            <a:ext cx="3406832" cy="2123658"/>
          </a:xfrm>
          <a:prstGeom prst="rect">
            <a:avLst/>
          </a:prstGeom>
          <a:noFill/>
        </p:spPr>
        <p:txBody>
          <a:bodyPr wrap="square" rtlCol="0" anchor="b">
            <a:spAutoFit/>
          </a:bodyPr>
          <a:lstStyle>
            <a:defPPr>
              <a:defRPr lang="en-US"/>
            </a:defPPr>
            <a:lvl1pPr>
              <a:defRPr sz="7400" b="1">
                <a:solidFill>
                  <a:schemeClr val="tx2"/>
                </a:solidFill>
                <a:latin typeface="Montserrat" pitchFamily="2" charset="77"/>
                <a:ea typeface="Arimo" panose="020B0604020202020204" pitchFamily="34" charset="0"/>
                <a:cs typeface="Arimo" panose="020B0604020202020204" pitchFamily="34" charset="0"/>
              </a:defRPr>
            </a:lvl1pPr>
          </a:lstStyle>
          <a:p>
            <a:pPr algn="ctr" rtl="1"/>
            <a:r>
              <a:rPr lang="ur-PK" sz="4400" b="0" dirty="0">
                <a:solidFill>
                  <a:schemeClr val="accent3"/>
                </a:solidFill>
                <a:latin typeface="Jameel Noori Nastaleeq" panose="02000503000000020004" pitchFamily="2" charset="-78"/>
                <a:cs typeface="Jameel Noori Nastaleeq" panose="02000503000000020004" pitchFamily="2" charset="-78"/>
              </a:rPr>
              <a:t>تصویر کو دیکھتے ہی ذہن میں آنے والا </a:t>
            </a:r>
          </a:p>
          <a:p>
            <a:pPr algn="ctr" rtl="1"/>
            <a:r>
              <a:rPr lang="ur-PK" sz="4400" b="0" dirty="0">
                <a:solidFill>
                  <a:schemeClr val="accent3"/>
                </a:solidFill>
                <a:latin typeface="Jameel Noori Nastaleeq" panose="02000503000000020004" pitchFamily="2" charset="-78"/>
                <a:cs typeface="Jameel Noori Nastaleeq" panose="02000503000000020004" pitchFamily="2" charset="-78"/>
              </a:rPr>
              <a:t>پہلا خیال ۔۔۔۔</a:t>
            </a:r>
            <a:endParaRPr lang="en-US" sz="4400" b="0" dirty="0">
              <a:solidFill>
                <a:schemeClr val="accent3"/>
              </a:solidFill>
              <a:latin typeface="Jameel Noori Nastaleeq" panose="02000503000000020004" pitchFamily="2" charset="-78"/>
              <a:cs typeface="Jameel Noori Nastaleeq" panose="02000503000000020004" pitchFamily="2" charset="-78"/>
            </a:endParaRPr>
          </a:p>
        </p:txBody>
      </p:sp>
      <p:pic>
        <p:nvPicPr>
          <p:cNvPr id="4" name="Picture 3" descr="A tree with people sitting at desks and icons&#10;&#10;Description automatically generated">
            <a:extLst>
              <a:ext uri="{FF2B5EF4-FFF2-40B4-BE49-F238E27FC236}">
                <a16:creationId xmlns:a16="http://schemas.microsoft.com/office/drawing/2014/main" id="{C6848DD1-536A-69FA-C73E-4384A212AC0D}"/>
              </a:ext>
            </a:extLst>
          </p:cNvPr>
          <p:cNvPicPr>
            <a:picLocks noChangeAspect="1"/>
          </p:cNvPicPr>
          <p:nvPr/>
        </p:nvPicPr>
        <p:blipFill>
          <a:blip r:embed="rId2">
            <a:clrChange>
              <a:clrFrom>
                <a:srgbClr val="FDFFFC"/>
              </a:clrFrom>
              <a:clrTo>
                <a:srgbClr val="FDFFFC">
                  <a:alpha val="0"/>
                </a:srgbClr>
              </a:clrTo>
            </a:clrChange>
          </a:blip>
          <a:stretch>
            <a:fillRect/>
          </a:stretch>
        </p:blipFill>
        <p:spPr>
          <a:xfrm>
            <a:off x="4051556" y="495555"/>
            <a:ext cx="4152389" cy="4152389"/>
          </a:xfrm>
          <a:prstGeom prst="rect">
            <a:avLst/>
          </a:prstGeom>
        </p:spPr>
      </p:pic>
    </p:spTree>
    <p:extLst>
      <p:ext uri="{BB962C8B-B14F-4D97-AF65-F5344CB8AC3E}">
        <p14:creationId xmlns:p14="http://schemas.microsoft.com/office/powerpoint/2010/main" val="1276960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8999960">
            <a:off x="6988748" y="1069587"/>
            <a:ext cx="1248361" cy="944002"/>
          </a:xfrm>
          <a:prstGeom prst="rect">
            <a:avLst/>
          </a:prstGeom>
          <a:noFill/>
          <a:ln>
            <a:noFill/>
          </a:ln>
        </p:spPr>
      </p:pic>
      <p:sp>
        <p:nvSpPr>
          <p:cNvPr id="302" name="Google Shape;302;p36"/>
          <p:cNvSpPr/>
          <p:nvPr/>
        </p:nvSpPr>
        <p:spPr>
          <a:xfrm>
            <a:off x="5695598" y="3540719"/>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05" name="Google Shape;305;p36"/>
          <p:cNvPicPr preferRelativeResize="0"/>
          <p:nvPr/>
        </p:nvPicPr>
        <p:blipFill>
          <a:blip r:embed="rId4">
            <a:alphaModFix/>
          </a:blip>
          <a:stretch>
            <a:fillRect/>
          </a:stretch>
        </p:blipFill>
        <p:spPr>
          <a:xfrm rot="-900003">
            <a:off x="5909702" y="1148129"/>
            <a:ext cx="1589385" cy="2202336"/>
          </a:xfrm>
          <a:prstGeom prst="rect">
            <a:avLst/>
          </a:prstGeom>
          <a:noFill/>
          <a:ln>
            <a:noFill/>
          </a:ln>
        </p:spPr>
      </p:pic>
      <p:pic>
        <p:nvPicPr>
          <p:cNvPr id="306" name="Google Shape;306;p36"/>
          <p:cNvPicPr preferRelativeResize="0"/>
          <p:nvPr/>
        </p:nvPicPr>
        <p:blipFill>
          <a:blip r:embed="rId5">
            <a:alphaModFix/>
          </a:blip>
          <a:stretch>
            <a:fillRect/>
          </a:stretch>
        </p:blipFill>
        <p:spPr>
          <a:xfrm>
            <a:off x="6780858" y="1955471"/>
            <a:ext cx="1664144" cy="2071828"/>
          </a:xfrm>
          <a:prstGeom prst="rect">
            <a:avLst/>
          </a:prstGeom>
          <a:noFill/>
          <a:ln>
            <a:noFill/>
          </a:ln>
        </p:spPr>
      </p:pic>
      <p:pic>
        <p:nvPicPr>
          <p:cNvPr id="307" name="Google Shape;307;p36"/>
          <p:cNvPicPr preferRelativeResize="0"/>
          <p:nvPr/>
        </p:nvPicPr>
        <p:blipFill>
          <a:blip r:embed="rId6">
            <a:alphaModFix/>
          </a:blip>
          <a:stretch>
            <a:fillRect/>
          </a:stretch>
        </p:blipFill>
        <p:spPr>
          <a:xfrm rot="-900002" flipH="1">
            <a:off x="5563206" y="1850888"/>
            <a:ext cx="1352336" cy="1441725"/>
          </a:xfrm>
          <a:prstGeom prst="rect">
            <a:avLst/>
          </a:prstGeom>
          <a:noFill/>
          <a:ln>
            <a:noFill/>
          </a:ln>
        </p:spPr>
      </p:pic>
      <p:sp>
        <p:nvSpPr>
          <p:cNvPr id="6" name="TextBox 5">
            <a:extLst>
              <a:ext uri="{FF2B5EF4-FFF2-40B4-BE49-F238E27FC236}">
                <a16:creationId xmlns:a16="http://schemas.microsoft.com/office/drawing/2014/main" id="{1ED6A1EF-74FF-FA4E-6D81-F0E51E591ED5}"/>
              </a:ext>
            </a:extLst>
          </p:cNvPr>
          <p:cNvSpPr txBox="1"/>
          <p:nvPr/>
        </p:nvSpPr>
        <p:spPr>
          <a:xfrm>
            <a:off x="2117742" y="471295"/>
            <a:ext cx="4848033" cy="769441"/>
          </a:xfrm>
          <a:prstGeom prst="rect">
            <a:avLst/>
          </a:prstGeom>
          <a:noFill/>
        </p:spPr>
        <p:txBody>
          <a:bodyPr wrap="square">
            <a:spAutoFit/>
          </a:bodyPr>
          <a:lstStyle/>
          <a:p>
            <a:pPr algn="ctr" rtl="1"/>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قومی نصاب اردو کی اور اس کی  اہمیت</a:t>
            </a:r>
            <a:endParaRPr lang="en-US" sz="4400" b="1" dirty="0">
              <a:solidFill>
                <a:schemeClr val="accent4">
                  <a:lumMod val="50000"/>
                </a:schemeClr>
              </a:solidFill>
            </a:endParaRPr>
          </a:p>
        </p:txBody>
      </p:sp>
      <p:sp>
        <p:nvSpPr>
          <p:cNvPr id="9" name="TextBox 8">
            <a:extLst>
              <a:ext uri="{FF2B5EF4-FFF2-40B4-BE49-F238E27FC236}">
                <a16:creationId xmlns:a16="http://schemas.microsoft.com/office/drawing/2014/main" id="{C7DC5360-7D28-3A83-FDA6-E8FB405101DF}"/>
              </a:ext>
            </a:extLst>
          </p:cNvPr>
          <p:cNvSpPr txBox="1"/>
          <p:nvPr/>
        </p:nvSpPr>
        <p:spPr>
          <a:xfrm>
            <a:off x="708647" y="1634365"/>
            <a:ext cx="4577860" cy="523220"/>
          </a:xfrm>
          <a:prstGeom prst="rect">
            <a:avLst/>
          </a:prstGeom>
          <a:noFill/>
        </p:spPr>
        <p:txBody>
          <a:bodyPr wrap="square">
            <a:spAutoFit/>
          </a:bodyPr>
          <a:lstStyle/>
          <a:p>
            <a:pPr algn="r" rtl="1"/>
            <a:r>
              <a:rPr lang="ur-PK" sz="2800" kern="0" dirty="0">
                <a:effectLst/>
                <a:ea typeface="Aptos" panose="020B0004020202020204" pitchFamily="34" charset="0"/>
                <a:cs typeface="Jameel Noori Nastaleeq" panose="02000503000000020004" pitchFamily="2" charset="-78"/>
              </a:rPr>
              <a:t>قومی نصاب اردو کے اجزاء حصے اور پیش رفت کا خاکہ </a:t>
            </a:r>
            <a:endParaRPr lang="en-US" sz="2800" dirty="0"/>
          </a:p>
        </p:txBody>
      </p:sp>
      <p:sp>
        <p:nvSpPr>
          <p:cNvPr id="11" name="TextBox 10">
            <a:extLst>
              <a:ext uri="{FF2B5EF4-FFF2-40B4-BE49-F238E27FC236}">
                <a16:creationId xmlns:a16="http://schemas.microsoft.com/office/drawing/2014/main" id="{EAB38BB9-1587-624A-8CAE-F3ADDB471BC2}"/>
              </a:ext>
            </a:extLst>
          </p:cNvPr>
          <p:cNvSpPr txBox="1"/>
          <p:nvPr/>
        </p:nvSpPr>
        <p:spPr>
          <a:xfrm>
            <a:off x="1145494" y="2551215"/>
            <a:ext cx="4577860" cy="307777"/>
          </a:xfrm>
          <a:prstGeom prst="rect">
            <a:avLst/>
          </a:prstGeom>
          <a:noFill/>
        </p:spPr>
        <p:txBody>
          <a:bodyPr wrap="square">
            <a:spAutoFit/>
          </a:bodyPr>
          <a:lstStyle/>
          <a:p>
            <a:r>
              <a:rPr lang="en-US" sz="1400" u="sng" kern="0" dirty="0">
                <a:solidFill>
                  <a:srgbClr val="C00000"/>
                </a:solidFill>
                <a:effectLst/>
                <a:latin typeface="Jameel Noori Nastaleeq" panose="02000503000000020004" pitchFamily="2" charset="-78"/>
                <a:ea typeface="Aptos" panose="020B0004020202020204" pitchFamily="34" charset="0"/>
                <a:hlinkClick r:id="rId7">
                  <a:extLst>
                    <a:ext uri="{A12FA001-AC4F-418D-AE19-62706E023703}">
                      <ahyp:hlinkClr xmlns:ahyp="http://schemas.microsoft.com/office/drawing/2018/hyperlinkcolor" val="tx"/>
                    </a:ext>
                  </a:extLst>
                </a:hlinkClick>
              </a:rPr>
              <a:t>Ministry of Federal Education and Professional Training (ncc.gov.pk)</a:t>
            </a:r>
            <a:endParaRPr lang="en-US" dirty="0">
              <a:solidFill>
                <a:srgbClr val="C00000"/>
              </a:solidFill>
            </a:endParaRPr>
          </a:p>
        </p:txBody>
      </p:sp>
      <p:sp>
        <p:nvSpPr>
          <p:cNvPr id="13" name="TextBox 12">
            <a:extLst>
              <a:ext uri="{FF2B5EF4-FFF2-40B4-BE49-F238E27FC236}">
                <a16:creationId xmlns:a16="http://schemas.microsoft.com/office/drawing/2014/main" id="{E6BDCB49-6D29-84AF-A430-C714C5B3D9F3}"/>
              </a:ext>
            </a:extLst>
          </p:cNvPr>
          <p:cNvSpPr txBox="1"/>
          <p:nvPr/>
        </p:nvSpPr>
        <p:spPr>
          <a:xfrm>
            <a:off x="1757624" y="2980679"/>
            <a:ext cx="3155508" cy="523220"/>
          </a:xfrm>
          <a:prstGeom prst="rect">
            <a:avLst/>
          </a:prstGeom>
          <a:noFill/>
        </p:spPr>
        <p:txBody>
          <a:bodyPr wrap="square">
            <a:spAutoFit/>
          </a:bodyPr>
          <a:lstStyle/>
          <a:p>
            <a:r>
              <a:rPr lang="en-US" dirty="0">
                <a:hlinkClick r:id="rId8"/>
              </a:rPr>
              <a:t>Ministry of Federal Education and Professional Training (ncc.gov.pk)</a:t>
            </a:r>
            <a:endParaRPr lang="en-US" dirty="0"/>
          </a:p>
        </p:txBody>
      </p:sp>
    </p:spTree>
    <p:extLst>
      <p:ext uri="{BB962C8B-B14F-4D97-AF65-F5344CB8AC3E}">
        <p14:creationId xmlns:p14="http://schemas.microsoft.com/office/powerpoint/2010/main" val="1070221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0F87E-2267-C767-EDD0-0ECCE778ADB2}"/>
              </a:ext>
            </a:extLst>
          </p:cNvPr>
          <p:cNvSpPr txBox="1">
            <a:spLocks/>
          </p:cNvSpPr>
          <p:nvPr/>
        </p:nvSpPr>
        <p:spPr>
          <a:xfrm>
            <a:off x="825306" y="1704861"/>
            <a:ext cx="7696200" cy="3124200"/>
          </a:xfrm>
          <a:prstGeom prst="rect">
            <a:avLst/>
          </a:prstGeom>
        </p:spPr>
        <p:txBody>
          <a:bodyPr>
            <a:normAutofit fontScale="92500" lnSpcReduction="10000"/>
          </a:bodyPr>
          <a:lstStyle/>
          <a:p>
            <a:pPr marL="228600" lvl="0" indent="-342900" algn="r" rtl="1">
              <a:lnSpc>
                <a:spcPct val="150000"/>
              </a:lnSpc>
              <a:spcBef>
                <a:spcPct val="20000"/>
              </a:spcBef>
              <a:spcAft>
                <a:spcPts val="300"/>
              </a:spcAft>
              <a:buClr>
                <a:schemeClr val="accent3">
                  <a:lumMod val="50000"/>
                </a:schemeClr>
              </a:buClr>
              <a:buSzPct val="130000"/>
              <a:buFont typeface="Arial" pitchFamily="34" charset="0"/>
              <a:buChar char="•"/>
              <a:defRPr/>
            </a:pPr>
            <a:r>
              <a:rPr kumimoji="0" lang="ur-PK" sz="3200" b="1" i="0" u="none" strike="noStrike" kern="0" cap="none" spc="0" normalizeH="0" baseline="0" noProof="0" dirty="0">
                <a:ln>
                  <a:noFill/>
                </a:ln>
                <a:solidFill>
                  <a:schemeClr val="accent3">
                    <a:lumMod val="75000"/>
                  </a:schemeClr>
                </a:solidFill>
                <a:effectLst/>
                <a:uLnTx/>
                <a:uFillTx/>
                <a:latin typeface="Jameel Noori Nastaleeq" pitchFamily="2" charset="-78"/>
                <a:ea typeface="+mn-ea"/>
                <a:cs typeface="Jameel Noori Nastaleeq" pitchFamily="2" charset="-78"/>
              </a:rPr>
              <a:t>حاضری </a:t>
            </a: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 بہت اہم ہے </a:t>
            </a:r>
            <a:r>
              <a:rPr lang="ur-PK" sz="3200" b="1" kern="0" dirty="0">
                <a:solidFill>
                  <a:schemeClr val="accent3">
                    <a:lumMod val="75000"/>
                  </a:schemeClr>
                </a:solidFill>
                <a:latin typeface="Jameel Noori Nastaleeq" pitchFamily="2" charset="-78"/>
                <a:cs typeface="Jameel Noori Nastaleeq" pitchFamily="2" charset="-78"/>
              </a:rPr>
              <a:t>،  اپنے دستخط کیجئے</a:t>
            </a: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a:t>
            </a:r>
          </a:p>
          <a:p>
            <a:pPr marL="228600" marR="0" lvl="0" indent="-342900" algn="r" defTabSz="914400" rtl="1" eaLnBrk="1" fontAlgn="auto" latinLnBrk="0" hangingPunct="1">
              <a:lnSpc>
                <a:spcPct val="150000"/>
              </a:lnSpc>
              <a:spcBef>
                <a:spcPct val="20000"/>
              </a:spcBef>
              <a:spcAft>
                <a:spcPts val="300"/>
              </a:spcAft>
              <a:buClr>
                <a:schemeClr val="accent3">
                  <a:lumMod val="50000"/>
                </a:schemeClr>
              </a:buClr>
              <a:buSzPct val="130000"/>
              <a:buFont typeface="Arial" pitchFamily="34" charset="0"/>
              <a:buChar char="•"/>
              <a:tabLst/>
              <a:defRPr/>
            </a:pPr>
            <a:r>
              <a:rPr lang="ur-PK" sz="3200" b="1" kern="0" dirty="0">
                <a:solidFill>
                  <a:schemeClr val="accent3">
                    <a:lumMod val="75000"/>
                  </a:schemeClr>
                </a:solidFill>
                <a:latin typeface="Jameel Noori Nastaleeq" pitchFamily="2" charset="-78"/>
                <a:cs typeface="Jameel Noori Nastaleeq" pitchFamily="2" charset="-78"/>
              </a:rPr>
              <a:t>نشست کی معلومات سے استفادہ کیجئے۔</a:t>
            </a:r>
          </a:p>
          <a:p>
            <a:pPr marL="228600" marR="0" lvl="0" indent="-342900" algn="r" defTabSz="914400" rtl="1" eaLnBrk="1" fontAlgn="auto" latinLnBrk="0" hangingPunct="1">
              <a:lnSpc>
                <a:spcPct val="150000"/>
              </a:lnSpc>
              <a:spcBef>
                <a:spcPct val="20000"/>
              </a:spcBef>
              <a:spcAft>
                <a:spcPts val="300"/>
              </a:spcAft>
              <a:buClr>
                <a:schemeClr val="accent3">
                  <a:lumMod val="50000"/>
                </a:schemeClr>
              </a:buClr>
              <a:buSzPct val="130000"/>
              <a:buFont typeface="Arial" pitchFamily="34" charset="0"/>
              <a:buChar char="•"/>
              <a:tabLst/>
              <a:defRPr/>
            </a:pP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الجھن اور مسائل کے لئے سوالات ضرور پوچھئے۔ </a:t>
            </a:r>
            <a:endParaRPr kumimoji="0" lang="en-US"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endParaRPr>
          </a:p>
          <a:p>
            <a:pPr marL="228600" marR="0" lvl="0" indent="-342900" algn="r" defTabSz="914400" rtl="1" eaLnBrk="1" fontAlgn="auto" latinLnBrk="0" hangingPunct="1">
              <a:lnSpc>
                <a:spcPct val="150000"/>
              </a:lnSpc>
              <a:spcBef>
                <a:spcPct val="20000"/>
              </a:spcBef>
              <a:spcAft>
                <a:spcPts val="300"/>
              </a:spcAft>
              <a:buClr>
                <a:schemeClr val="accent3">
                  <a:lumMod val="50000"/>
                </a:schemeClr>
              </a:buClr>
              <a:buSzPct val="130000"/>
              <a:buFont typeface="Arial" pitchFamily="34" charset="0"/>
              <a:buChar char="•"/>
              <a:tabLst/>
              <a:defRPr/>
            </a:pPr>
            <a:r>
              <a:rPr kumimoji="0" lang="ur-PK" sz="3200" b="1" i="0" u="none" strike="noStrike" kern="0" cap="none" spc="0" normalizeH="0" noProof="0" dirty="0">
                <a:ln>
                  <a:noFill/>
                </a:ln>
                <a:solidFill>
                  <a:schemeClr val="accent3">
                    <a:lumMod val="75000"/>
                  </a:schemeClr>
                </a:solidFill>
                <a:effectLst/>
                <a:uLnTx/>
                <a:uFillTx/>
                <a:latin typeface="Jameel Noori Nastaleeq" pitchFamily="2" charset="-78"/>
                <a:ea typeface="+mn-ea"/>
                <a:cs typeface="Jameel Noori Nastaleeq" pitchFamily="2" charset="-78"/>
              </a:rPr>
              <a:t>توجہ قائم رکھنے کے لئے موبائل کا صرف  انتہائی ضرورت پر استعمال کیجئے۔</a:t>
            </a:r>
          </a:p>
          <a:p>
            <a:pPr marL="228600" marR="0" lvl="0" indent="-182880" algn="l"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Char char="*"/>
              <a:tabLst/>
              <a:defRPr/>
            </a:pPr>
            <a:endParaRPr kumimoji="0" lang="en-US" sz="2200" b="0" i="0" u="none" strike="noStrike" kern="1200" cap="none" spc="0" normalizeH="0" baseline="0" noProof="0" dirty="0">
              <a:ln>
                <a:noFill/>
              </a:ln>
              <a:solidFill>
                <a:schemeClr val="accent3">
                  <a:lumMod val="75000"/>
                </a:schemeClr>
              </a:solidFill>
              <a:effectLst/>
              <a:uLnTx/>
              <a:uFillTx/>
              <a:latin typeface="+mn-lt"/>
              <a:ea typeface="+mn-ea"/>
              <a:cs typeface="+mn-cs"/>
            </a:endParaRPr>
          </a:p>
        </p:txBody>
      </p:sp>
      <p:pic>
        <p:nvPicPr>
          <p:cNvPr id="4" name="Picture 2">
            <a:extLst>
              <a:ext uri="{FF2B5EF4-FFF2-40B4-BE49-F238E27FC236}">
                <a16:creationId xmlns:a16="http://schemas.microsoft.com/office/drawing/2014/main" id="{D8830698-CA5B-F5C3-9517-1B7344C792A1}"/>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2819400" y="22274"/>
            <a:ext cx="3785937" cy="189514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descr="C:\Users\Nighat\AppData\Local\Microsoft\Windows\INetCache\IE\TUXSWM3B\1024px-Accessories-text-editor.svg[1].png">
            <a:extLst>
              <a:ext uri="{FF2B5EF4-FFF2-40B4-BE49-F238E27FC236}">
                <a16:creationId xmlns:a16="http://schemas.microsoft.com/office/drawing/2014/main" id="{EB5CFECF-866F-DDD3-84B3-6DBC2DAA8508}"/>
              </a:ext>
            </a:extLst>
          </p:cNvPr>
          <p:cNvPicPr>
            <a:picLocks noChangeAspect="1" noChangeArrowheads="1"/>
          </p:cNvPicPr>
          <p:nvPr/>
        </p:nvPicPr>
        <p:blipFill>
          <a:blip r:embed="rId3" cstate="print"/>
          <a:srcRect/>
          <a:stretch>
            <a:fillRect/>
          </a:stretch>
        </p:blipFill>
        <p:spPr bwMode="auto">
          <a:xfrm>
            <a:off x="740991" y="1395444"/>
            <a:ext cx="1068388" cy="1279399"/>
          </a:xfrm>
          <a:prstGeom prst="rect">
            <a:avLst/>
          </a:prstGeom>
          <a:ln>
            <a:noFill/>
          </a:ln>
          <a:effectLst>
            <a:outerShdw blurRad="292100" dist="139700" dir="2700000" algn="tl" rotWithShape="0">
              <a:srgbClr val="333333">
                <a:alpha val="65000"/>
              </a:srgbClr>
            </a:outerShdw>
          </a:effectLst>
        </p:spPr>
      </p:pic>
      <p:pic>
        <p:nvPicPr>
          <p:cNvPr id="6" name="Picture 5" descr="C:\Users\Nighat\AppData\Local\Microsoft\Windows\INetCache\IE\ZGAK5MNJ\ScienceEducation[1].png">
            <a:extLst>
              <a:ext uri="{FF2B5EF4-FFF2-40B4-BE49-F238E27FC236}">
                <a16:creationId xmlns:a16="http://schemas.microsoft.com/office/drawing/2014/main" id="{6E57C29A-FCBB-D023-966E-6009E111E086}"/>
              </a:ext>
            </a:extLst>
          </p:cNvPr>
          <p:cNvPicPr>
            <a:picLocks noChangeAspect="1" noChangeArrowheads="1"/>
          </p:cNvPicPr>
          <p:nvPr/>
        </p:nvPicPr>
        <p:blipFill>
          <a:blip r:embed="rId4" cstate="print"/>
          <a:srcRect/>
          <a:stretch>
            <a:fillRect/>
          </a:stretch>
        </p:blipFill>
        <p:spPr bwMode="auto">
          <a:xfrm>
            <a:off x="622494" y="2876437"/>
            <a:ext cx="1305383" cy="771524"/>
          </a:xfrm>
          <a:prstGeom prst="rect">
            <a:avLst/>
          </a:prstGeom>
          <a:ln>
            <a:noFill/>
          </a:ln>
          <a:effectLst>
            <a:outerShdw blurRad="292100" dist="139700" dir="2700000" algn="tl" rotWithShape="0">
              <a:srgbClr val="333333">
                <a:alpha val="65000"/>
              </a:srgbClr>
            </a:outerShdw>
          </a:effectLst>
        </p:spPr>
      </p:pic>
      <p:pic>
        <p:nvPicPr>
          <p:cNvPr id="7" name="Picture 6" descr="Icon&#10;&#10;Description automatically generated">
            <a:extLst>
              <a:ext uri="{FF2B5EF4-FFF2-40B4-BE49-F238E27FC236}">
                <a16:creationId xmlns:a16="http://schemas.microsoft.com/office/drawing/2014/main" id="{DAD702B3-DF27-3960-1715-A111148BA51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5306" y="3781311"/>
            <a:ext cx="803672" cy="914400"/>
          </a:xfrm>
          <a:prstGeom prst="rect">
            <a:avLst/>
          </a:prstGeom>
        </p:spPr>
      </p:pic>
    </p:spTree>
    <p:extLst>
      <p:ext uri="{BB962C8B-B14F-4D97-AF65-F5344CB8AC3E}">
        <p14:creationId xmlns:p14="http://schemas.microsoft.com/office/powerpoint/2010/main" val="2409235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8999960">
            <a:off x="6988748" y="1069587"/>
            <a:ext cx="1248361" cy="944002"/>
          </a:xfrm>
          <a:prstGeom prst="rect">
            <a:avLst/>
          </a:prstGeom>
          <a:noFill/>
          <a:ln>
            <a:noFill/>
          </a:ln>
        </p:spPr>
      </p:pic>
      <p:sp>
        <p:nvSpPr>
          <p:cNvPr id="302" name="Google Shape;302;p36"/>
          <p:cNvSpPr/>
          <p:nvPr/>
        </p:nvSpPr>
        <p:spPr>
          <a:xfrm>
            <a:off x="5695598" y="3540719"/>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05" name="Google Shape;305;p36"/>
          <p:cNvPicPr preferRelativeResize="0"/>
          <p:nvPr/>
        </p:nvPicPr>
        <p:blipFill>
          <a:blip r:embed="rId4">
            <a:alphaModFix/>
          </a:blip>
          <a:stretch>
            <a:fillRect/>
          </a:stretch>
        </p:blipFill>
        <p:spPr>
          <a:xfrm rot="-900003">
            <a:off x="5909702" y="1148129"/>
            <a:ext cx="1589385" cy="2202336"/>
          </a:xfrm>
          <a:prstGeom prst="rect">
            <a:avLst/>
          </a:prstGeom>
          <a:noFill/>
          <a:ln>
            <a:noFill/>
          </a:ln>
        </p:spPr>
      </p:pic>
      <p:pic>
        <p:nvPicPr>
          <p:cNvPr id="306" name="Google Shape;306;p36"/>
          <p:cNvPicPr preferRelativeResize="0"/>
          <p:nvPr/>
        </p:nvPicPr>
        <p:blipFill>
          <a:blip r:embed="rId5">
            <a:alphaModFix/>
          </a:blip>
          <a:stretch>
            <a:fillRect/>
          </a:stretch>
        </p:blipFill>
        <p:spPr>
          <a:xfrm>
            <a:off x="6780858" y="1955471"/>
            <a:ext cx="1664144" cy="2071828"/>
          </a:xfrm>
          <a:prstGeom prst="rect">
            <a:avLst/>
          </a:prstGeom>
          <a:noFill/>
          <a:ln>
            <a:noFill/>
          </a:ln>
        </p:spPr>
      </p:pic>
      <p:pic>
        <p:nvPicPr>
          <p:cNvPr id="307" name="Google Shape;307;p36"/>
          <p:cNvPicPr preferRelativeResize="0"/>
          <p:nvPr/>
        </p:nvPicPr>
        <p:blipFill>
          <a:blip r:embed="rId6">
            <a:alphaModFix/>
          </a:blip>
          <a:stretch>
            <a:fillRect/>
          </a:stretch>
        </p:blipFill>
        <p:spPr>
          <a:xfrm rot="-900002" flipH="1">
            <a:off x="5563206" y="1850888"/>
            <a:ext cx="1352336" cy="1441725"/>
          </a:xfrm>
          <a:prstGeom prst="rect">
            <a:avLst/>
          </a:prstGeom>
          <a:noFill/>
          <a:ln>
            <a:noFill/>
          </a:ln>
        </p:spPr>
      </p:pic>
      <p:sp>
        <p:nvSpPr>
          <p:cNvPr id="6" name="TextBox 5">
            <a:extLst>
              <a:ext uri="{FF2B5EF4-FFF2-40B4-BE49-F238E27FC236}">
                <a16:creationId xmlns:a16="http://schemas.microsoft.com/office/drawing/2014/main" id="{1ED6A1EF-74FF-FA4E-6D81-F0E51E591ED5}"/>
              </a:ext>
            </a:extLst>
          </p:cNvPr>
          <p:cNvSpPr txBox="1"/>
          <p:nvPr/>
        </p:nvSpPr>
        <p:spPr>
          <a:xfrm>
            <a:off x="2117742" y="471295"/>
            <a:ext cx="4848033" cy="769441"/>
          </a:xfrm>
          <a:prstGeom prst="rect">
            <a:avLst/>
          </a:prstGeom>
          <a:noFill/>
        </p:spPr>
        <p:txBody>
          <a:bodyPr wrap="square">
            <a:spAutoFit/>
          </a:bodyPr>
          <a:lstStyle/>
          <a:p>
            <a:pPr algn="ctr" rtl="1"/>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قومی نصاب اردو کی اور اس کی  اہمیت</a:t>
            </a:r>
            <a:endParaRPr lang="en-US" sz="4400" b="1" dirty="0">
              <a:solidFill>
                <a:schemeClr val="accent4">
                  <a:lumMod val="50000"/>
                </a:schemeClr>
              </a:solidFill>
            </a:endParaRPr>
          </a:p>
        </p:txBody>
      </p:sp>
      <p:sp>
        <p:nvSpPr>
          <p:cNvPr id="9" name="TextBox 8">
            <a:extLst>
              <a:ext uri="{FF2B5EF4-FFF2-40B4-BE49-F238E27FC236}">
                <a16:creationId xmlns:a16="http://schemas.microsoft.com/office/drawing/2014/main" id="{C7DC5360-7D28-3A83-FDA6-E8FB405101DF}"/>
              </a:ext>
            </a:extLst>
          </p:cNvPr>
          <p:cNvSpPr txBox="1"/>
          <p:nvPr/>
        </p:nvSpPr>
        <p:spPr>
          <a:xfrm>
            <a:off x="351692" y="1438835"/>
            <a:ext cx="5343906" cy="2985433"/>
          </a:xfrm>
          <a:prstGeom prst="rect">
            <a:avLst/>
          </a:prstGeom>
          <a:noFill/>
        </p:spPr>
        <p:txBody>
          <a:bodyPr wrap="square">
            <a:spAutoFit/>
          </a:bodyPr>
          <a:lstStyle/>
          <a:p>
            <a:pPr marL="457200" indent="-457200" algn="r" rtl="1">
              <a:buFont typeface="Wingdings" panose="05000000000000000000" pitchFamily="2" charset="2"/>
              <a:buChar char="q"/>
            </a:pPr>
            <a:r>
              <a:rPr lang="ur-PK" sz="3200" kern="0" dirty="0">
                <a:effectLst/>
                <a:ea typeface="Aptos" panose="020B0004020202020204" pitchFamily="34" charset="0"/>
                <a:cs typeface="Jameel Noori Nastaleeq" panose="02000503000000020004" pitchFamily="2" charset="-78"/>
              </a:rPr>
              <a:t>قومی نصاب پاکستان  کے تعارف میں کیا اہم باتیں بیان کی گئی  ہیں ؟ </a:t>
            </a:r>
          </a:p>
          <a:p>
            <a:pPr marL="457200" indent="-457200" algn="r" rtl="1">
              <a:buFont typeface="Wingdings" panose="05000000000000000000" pitchFamily="2" charset="2"/>
              <a:buChar char="q"/>
            </a:pPr>
            <a:r>
              <a:rPr lang="ur-PK" sz="3200" kern="0" dirty="0">
                <a:effectLst/>
                <a:ea typeface="Aptos" panose="020B0004020202020204" pitchFamily="34" charset="0"/>
                <a:cs typeface="Jameel Noori Nastaleeq" panose="02000503000000020004" pitchFamily="2" charset="-78"/>
              </a:rPr>
              <a:t>نصابی دستاویز کی ضرورت کیوں ہوتی ہے ؟ </a:t>
            </a:r>
          </a:p>
          <a:p>
            <a:pPr marL="457200" indent="-457200" algn="r" rtl="1">
              <a:lnSpc>
                <a:spcPct val="150000"/>
              </a:lnSpc>
              <a:buFont typeface="Wingdings" panose="05000000000000000000" pitchFamily="2" charset="2"/>
              <a:buChar char="q"/>
            </a:pPr>
            <a:r>
              <a:rPr lang="ur-PK" sz="3200" dirty="0">
                <a:ea typeface="Aptos" panose="020B0004020202020204" pitchFamily="34" charset="0"/>
                <a:cs typeface="Jameel Noori Nastaleeq" panose="02000503000000020004" pitchFamily="2" charset="-78"/>
              </a:rPr>
              <a:t>ن</a:t>
            </a:r>
            <a:r>
              <a:rPr lang="ur-PK" sz="3200" kern="0" dirty="0">
                <a:effectLst/>
                <a:ea typeface="Aptos" panose="020B0004020202020204" pitchFamily="34" charset="0"/>
                <a:cs typeface="Jameel Noori Nastaleeq" panose="02000503000000020004" pitchFamily="2" charset="-78"/>
              </a:rPr>
              <a:t>صابی دستاویز کس طرح تدریسی مواد ، متن اور مقاصد کے تعین کے لئے کارآمد ہے ؟ </a:t>
            </a:r>
          </a:p>
        </p:txBody>
      </p:sp>
    </p:spTree>
    <p:extLst>
      <p:ext uri="{BB962C8B-B14F-4D97-AF65-F5344CB8AC3E}">
        <p14:creationId xmlns:p14="http://schemas.microsoft.com/office/powerpoint/2010/main" val="1111442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rot="7404172">
            <a:off x="676212" y="2002283"/>
            <a:ext cx="783853" cy="643543"/>
          </a:xfrm>
          <a:prstGeom prst="rect">
            <a:avLst/>
          </a:prstGeom>
          <a:noFill/>
          <a:ln>
            <a:noFill/>
          </a:ln>
        </p:spPr>
      </p:pic>
      <p:sp>
        <p:nvSpPr>
          <p:cNvPr id="302" name="Google Shape;302;p36"/>
          <p:cNvSpPr/>
          <p:nvPr/>
        </p:nvSpPr>
        <p:spPr>
          <a:xfrm>
            <a:off x="1166520" y="4352763"/>
            <a:ext cx="2375376"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06" name="Google Shape;306;p36"/>
          <p:cNvPicPr preferRelativeResize="0"/>
          <p:nvPr/>
        </p:nvPicPr>
        <p:blipFill>
          <a:blip r:embed="rId4">
            <a:alphaModFix/>
          </a:blip>
          <a:stretch>
            <a:fillRect/>
          </a:stretch>
        </p:blipFill>
        <p:spPr>
          <a:xfrm rot="20102549">
            <a:off x="945705" y="2293713"/>
            <a:ext cx="790623" cy="1012476"/>
          </a:xfrm>
          <a:prstGeom prst="rect">
            <a:avLst/>
          </a:prstGeom>
          <a:noFill/>
          <a:ln>
            <a:noFill/>
          </a:ln>
        </p:spPr>
      </p:pic>
      <p:sp>
        <p:nvSpPr>
          <p:cNvPr id="6" name="TextBox 5">
            <a:extLst>
              <a:ext uri="{FF2B5EF4-FFF2-40B4-BE49-F238E27FC236}">
                <a16:creationId xmlns:a16="http://schemas.microsoft.com/office/drawing/2014/main" id="{1ED6A1EF-74FF-FA4E-6D81-F0E51E591ED5}"/>
              </a:ext>
            </a:extLst>
          </p:cNvPr>
          <p:cNvSpPr txBox="1"/>
          <p:nvPr/>
        </p:nvSpPr>
        <p:spPr>
          <a:xfrm>
            <a:off x="1554047" y="263360"/>
            <a:ext cx="6605335" cy="1261884"/>
          </a:xfrm>
          <a:prstGeom prst="rect">
            <a:avLst/>
          </a:prstGeom>
          <a:noFill/>
        </p:spPr>
        <p:txBody>
          <a:bodyPr wrap="square">
            <a:spAutoFit/>
          </a:bodyPr>
          <a:lstStyle/>
          <a:p>
            <a:pPr algn="ctr" rtl="1"/>
            <a:r>
              <a:rPr lang="ur-PK" sz="3200" b="1" kern="0" dirty="0">
                <a:solidFill>
                  <a:schemeClr val="accent4">
                    <a:lumMod val="50000"/>
                  </a:schemeClr>
                </a:solidFill>
                <a:effectLst/>
                <a:ea typeface="Aptos" panose="020B0004020202020204" pitchFamily="34" charset="0"/>
                <a:cs typeface="Jameel Noori Nastaleeq" panose="02000503000000020004" pitchFamily="2" charset="-78"/>
              </a:rPr>
              <a:t>قومی نصاب   پاکستان  </a:t>
            </a:r>
            <a:endParaRPr lang="en-US" sz="3200" b="1" kern="0" dirty="0">
              <a:solidFill>
                <a:schemeClr val="accent4">
                  <a:lumMod val="50000"/>
                </a:schemeClr>
              </a:solidFill>
              <a:effectLst/>
              <a:ea typeface="Aptos" panose="020B0004020202020204" pitchFamily="34" charset="0"/>
              <a:cs typeface="Jameel Noori Nastaleeq" panose="02000503000000020004" pitchFamily="2" charset="-78"/>
            </a:endParaRPr>
          </a:p>
          <a:p>
            <a:pPr algn="ctr" rtl="1"/>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پ</a:t>
            </a:r>
            <a:r>
              <a:rPr lang="ur-PK" sz="4400" b="1" kern="0" dirty="0">
                <a:solidFill>
                  <a:schemeClr val="accent3">
                    <a:lumMod val="50000"/>
                  </a:schemeClr>
                </a:solidFill>
                <a:effectLst/>
                <a:ea typeface="Aptos" panose="020B0004020202020204" pitchFamily="34" charset="0"/>
                <a:cs typeface="Jameel Noori Nastaleeq" panose="02000503000000020004" pitchFamily="2" charset="-78"/>
              </a:rPr>
              <a:t>یش رفت کا خاکہ پڑھنا اور سمجھنا</a:t>
            </a:r>
            <a:endParaRPr lang="en-US" sz="4400" b="1" dirty="0">
              <a:solidFill>
                <a:schemeClr val="accent3">
                  <a:lumMod val="50000"/>
                </a:schemeClr>
              </a:solidFill>
            </a:endParaRPr>
          </a:p>
        </p:txBody>
      </p:sp>
      <p:sp>
        <p:nvSpPr>
          <p:cNvPr id="9" name="TextBox 8">
            <a:extLst>
              <a:ext uri="{FF2B5EF4-FFF2-40B4-BE49-F238E27FC236}">
                <a16:creationId xmlns:a16="http://schemas.microsoft.com/office/drawing/2014/main" id="{C7DC5360-7D28-3A83-FDA6-E8FB405101DF}"/>
              </a:ext>
            </a:extLst>
          </p:cNvPr>
          <p:cNvSpPr txBox="1"/>
          <p:nvPr/>
        </p:nvSpPr>
        <p:spPr>
          <a:xfrm>
            <a:off x="709320" y="1457679"/>
            <a:ext cx="7752530" cy="1508105"/>
          </a:xfrm>
          <a:prstGeom prst="rect">
            <a:avLst/>
          </a:prstGeom>
          <a:noFill/>
        </p:spPr>
        <p:txBody>
          <a:bodyPr wrap="square">
            <a:spAutoFit/>
          </a:bodyPr>
          <a:lstStyle/>
          <a:p>
            <a:pPr algn="r" rtl="1">
              <a:lnSpc>
                <a:spcPct val="150000"/>
              </a:lnSpc>
            </a:pPr>
            <a:r>
              <a:rPr lang="ur-PK" sz="3200" dirty="0">
                <a:latin typeface="Jameel Noori Nastaleeq" pitchFamily="2" charset="-78"/>
                <a:cs typeface="Jameel Noori Nastaleeq" pitchFamily="2" charset="-78"/>
              </a:rPr>
              <a:t> گروہ میں پیش رفت کے خاکہ کی فوٹو کاپی دی  گئی ہے اسے  بغور </a:t>
            </a:r>
            <a:r>
              <a:rPr lang="ur-PK" sz="3200" dirty="0" err="1">
                <a:latin typeface="Jameel Noori Nastaleeq" pitchFamily="2" charset="-78"/>
                <a:cs typeface="Jameel Noori Nastaleeq" pitchFamily="2" charset="-78"/>
              </a:rPr>
              <a:t>دیکھئے</a:t>
            </a:r>
            <a:r>
              <a:rPr lang="ur-PK" sz="3200" dirty="0">
                <a:latin typeface="Jameel Noori Nastaleeq" pitchFamily="2" charset="-78"/>
                <a:cs typeface="Jameel Noori Nastaleeq" pitchFamily="2" charset="-78"/>
              </a:rPr>
              <a:t> اور اس کی ترتیب و پیشکش پر غور </a:t>
            </a:r>
            <a:r>
              <a:rPr lang="ur-PK" sz="3200" dirty="0" err="1">
                <a:latin typeface="Jameel Noori Nastaleeq" pitchFamily="2" charset="-78"/>
                <a:cs typeface="Jameel Noori Nastaleeq" pitchFamily="2" charset="-78"/>
              </a:rPr>
              <a:t>کیجئے</a:t>
            </a:r>
            <a:r>
              <a:rPr lang="ur-PK" sz="3200" dirty="0">
                <a:latin typeface="Jameel Noori Nastaleeq" pitchFamily="2" charset="-78"/>
                <a:cs typeface="Jameel Noori Nastaleeq" pitchFamily="2" charset="-78"/>
              </a:rPr>
              <a:t> ۔  (20 منٹ)</a:t>
            </a:r>
          </a:p>
        </p:txBody>
      </p:sp>
      <p:pic>
        <p:nvPicPr>
          <p:cNvPr id="2" name="Picture 8" descr="Keep moving Forward &amp; move up :: whatever you Face - Home | Facebook">
            <a:extLst>
              <a:ext uri="{FF2B5EF4-FFF2-40B4-BE49-F238E27FC236}">
                <a16:creationId xmlns:a16="http://schemas.microsoft.com/office/drawing/2014/main" id="{50F7E18A-99DB-7BA0-05F1-08B3CA2A1DA1}"/>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312767" y="2713194"/>
            <a:ext cx="2399143" cy="2365634"/>
          </a:xfrm>
          <a:prstGeom prst="rect">
            <a:avLst/>
          </a:prstGeom>
          <a:noFill/>
        </p:spPr>
      </p:pic>
      <p:sp>
        <p:nvSpPr>
          <p:cNvPr id="4" name="TextBox 3">
            <a:extLst>
              <a:ext uri="{FF2B5EF4-FFF2-40B4-BE49-F238E27FC236}">
                <a16:creationId xmlns:a16="http://schemas.microsoft.com/office/drawing/2014/main" id="{BE1C63AA-3F75-FA06-4999-DB93AE43C925}"/>
              </a:ext>
            </a:extLst>
          </p:cNvPr>
          <p:cNvSpPr txBox="1"/>
          <p:nvPr/>
        </p:nvSpPr>
        <p:spPr>
          <a:xfrm>
            <a:off x="1512338" y="3005941"/>
            <a:ext cx="7044180" cy="1154162"/>
          </a:xfrm>
          <a:prstGeom prst="rect">
            <a:avLst/>
          </a:prstGeom>
          <a:noFill/>
        </p:spPr>
        <p:txBody>
          <a:bodyPr wrap="square">
            <a:spAutoFit/>
          </a:bodyPr>
          <a:lstStyle/>
          <a:p>
            <a:pPr algn="r" rtl="1">
              <a:lnSpc>
                <a:spcPct val="150000"/>
              </a:lnSpc>
            </a:pPr>
            <a:r>
              <a:rPr lang="ur-PK" sz="2400" dirty="0" err="1">
                <a:latin typeface="Jameel Noori Nastaleeq" pitchFamily="2" charset="-78"/>
                <a:cs typeface="Jameel Noori Nastaleeq" pitchFamily="2" charset="-78"/>
              </a:rPr>
              <a:t>سلائیڈز</a:t>
            </a:r>
            <a:r>
              <a:rPr lang="ur-PK" sz="2400" dirty="0">
                <a:latin typeface="Jameel Noori Nastaleeq" pitchFamily="2" charset="-78"/>
                <a:cs typeface="Jameel Noori Nastaleeq" pitchFamily="2" charset="-78"/>
              </a:rPr>
              <a:t> </a:t>
            </a:r>
            <a:r>
              <a:rPr lang="ur-PK" sz="2400" dirty="0" err="1">
                <a:latin typeface="Jameel Noori Nastaleeq" pitchFamily="2" charset="-78"/>
                <a:cs typeface="Jameel Noori Nastaleeq" pitchFamily="2" charset="-78"/>
              </a:rPr>
              <a:t>پرظاہر</a:t>
            </a:r>
            <a:r>
              <a:rPr lang="ur-PK" sz="2400" dirty="0">
                <a:latin typeface="Jameel Noori Nastaleeq" pitchFamily="2" charset="-78"/>
                <a:cs typeface="Jameel Noori Nastaleeq" pitchFamily="2" charset="-78"/>
              </a:rPr>
              <a:t> ہونے والے سوالات کے جوابات دینے کے لئے تیار </a:t>
            </a:r>
            <a:r>
              <a:rPr lang="ur-PK" sz="2400" dirty="0" err="1">
                <a:latin typeface="Jameel Noori Nastaleeq" pitchFamily="2" charset="-78"/>
                <a:cs typeface="Jameel Noori Nastaleeq" pitchFamily="2" charset="-78"/>
              </a:rPr>
              <a:t>رہئے</a:t>
            </a:r>
            <a:r>
              <a:rPr lang="ur-PK" sz="2400" dirty="0">
                <a:latin typeface="Jameel Noori Nastaleeq" pitchFamily="2" charset="-78"/>
                <a:cs typeface="Jameel Noori Nastaleeq" pitchFamily="2" charset="-78"/>
              </a:rPr>
              <a:t>۔</a:t>
            </a:r>
          </a:p>
          <a:p>
            <a:pPr algn="r" rtl="1">
              <a:lnSpc>
                <a:spcPct val="150000"/>
              </a:lnSpc>
            </a:pPr>
            <a:r>
              <a:rPr lang="ur-PK" sz="2400" dirty="0">
                <a:latin typeface="Jameel Noori Nastaleeq" pitchFamily="2" charset="-78"/>
                <a:cs typeface="Jameel Noori Nastaleeq" pitchFamily="2" charset="-78"/>
              </a:rPr>
              <a:t>اہم نوٹ : کوشش </a:t>
            </a:r>
            <a:r>
              <a:rPr lang="ur-PK" sz="2400" dirty="0" err="1">
                <a:latin typeface="Jameel Noori Nastaleeq" pitchFamily="2" charset="-78"/>
                <a:cs typeface="Jameel Noori Nastaleeq" pitchFamily="2" charset="-78"/>
              </a:rPr>
              <a:t>کیجئے</a:t>
            </a:r>
            <a:r>
              <a:rPr lang="ur-PK" sz="2400" dirty="0">
                <a:latin typeface="Jameel Noori Nastaleeq" pitchFamily="2" charset="-78"/>
                <a:cs typeface="Jameel Noori Nastaleeq" pitchFamily="2" charset="-78"/>
              </a:rPr>
              <a:t> گا کہ مختلف لوگ ان جوابات کے لئے کل جماعتی صورتحال میں حصہ لیں۔</a:t>
            </a:r>
          </a:p>
        </p:txBody>
      </p:sp>
    </p:spTree>
    <p:extLst>
      <p:ext uri="{BB962C8B-B14F-4D97-AF65-F5344CB8AC3E}">
        <p14:creationId xmlns:p14="http://schemas.microsoft.com/office/powerpoint/2010/main" val="3895348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4" name="Rectangle 3">
            <a:extLst>
              <a:ext uri="{FF2B5EF4-FFF2-40B4-BE49-F238E27FC236}">
                <a16:creationId xmlns:a16="http://schemas.microsoft.com/office/drawing/2014/main" id="{E54BE16B-79CD-F1B9-F881-2AA685F966D3}"/>
              </a:ext>
            </a:extLst>
          </p:cNvPr>
          <p:cNvSpPr/>
          <p:nvPr/>
        </p:nvSpPr>
        <p:spPr>
          <a:xfrm>
            <a:off x="343131" y="861294"/>
            <a:ext cx="7924800" cy="684803"/>
          </a:xfrm>
          <a:prstGeom prst="rect">
            <a:avLst/>
          </a:prstGeom>
        </p:spPr>
        <p:txBody>
          <a:bodyPr wrap="square">
            <a:spAutoFit/>
          </a:bodyPr>
          <a:lstStyle/>
          <a:p>
            <a:pPr algn="r" rtl="1">
              <a:lnSpc>
                <a:spcPct val="150000"/>
              </a:lnSpc>
            </a:pPr>
            <a:r>
              <a:rPr lang="en-US" sz="2800" dirty="0">
                <a:latin typeface="Jameel Noori Nastaleeq" pitchFamily="2" charset="-78"/>
                <a:cs typeface="Jameel Noori Nastaleeq" pitchFamily="2" charset="-78"/>
              </a:rPr>
              <a:t> </a:t>
            </a:r>
            <a:r>
              <a:rPr lang="ur-PK" sz="2800" dirty="0">
                <a:latin typeface="Jameel Noori Nastaleeq" pitchFamily="2" charset="-78"/>
                <a:cs typeface="Jameel Noori Nastaleeq" pitchFamily="2" charset="-78"/>
              </a:rPr>
              <a:t> سوال 1 : خاکہ میں موجود تقسیم کس لحاظ سے کی گئی ہے ؟</a:t>
            </a:r>
          </a:p>
        </p:txBody>
      </p:sp>
      <p:sp>
        <p:nvSpPr>
          <p:cNvPr id="6" name="Rectangle 5">
            <a:extLst>
              <a:ext uri="{FF2B5EF4-FFF2-40B4-BE49-F238E27FC236}">
                <a16:creationId xmlns:a16="http://schemas.microsoft.com/office/drawing/2014/main" id="{F133C796-7DB2-4112-FC8F-2815093861EA}"/>
              </a:ext>
            </a:extLst>
          </p:cNvPr>
          <p:cNvSpPr/>
          <p:nvPr/>
        </p:nvSpPr>
        <p:spPr>
          <a:xfrm>
            <a:off x="661737" y="1609617"/>
            <a:ext cx="7924800" cy="1154162"/>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r" rtl="1">
              <a:lnSpc>
                <a:spcPct val="150000"/>
              </a:lnSpc>
            </a:pPr>
            <a:r>
              <a:rPr lang="ur-PK" sz="2400" dirty="0">
                <a:solidFill>
                  <a:schemeClr val="accent4">
                    <a:lumMod val="50000"/>
                  </a:schemeClr>
                </a:solidFill>
                <a:latin typeface="Jameel Noori Nastaleeq" pitchFamily="2" charset="-78"/>
                <a:cs typeface="Jameel Noori Nastaleeq" pitchFamily="2" charset="-78"/>
              </a:rPr>
              <a:t>جواب: خاکہ میں موجود تقسیم جماعت ، زبان کی مہارتوں  کے لحاظ سے کی گئی ہے جس میں سیکھنے کا عمل نہ صرف دائیں سے بائیں جا رہا ہے بلکہ اوپر سے نیچے  بھی موجود  ہے۔</a:t>
            </a:r>
          </a:p>
        </p:txBody>
      </p:sp>
      <p:sp>
        <p:nvSpPr>
          <p:cNvPr id="7" name="Rectangle 6">
            <a:extLst>
              <a:ext uri="{FF2B5EF4-FFF2-40B4-BE49-F238E27FC236}">
                <a16:creationId xmlns:a16="http://schemas.microsoft.com/office/drawing/2014/main" id="{805585E2-A7A8-417E-2217-560041E2D103}"/>
              </a:ext>
            </a:extLst>
          </p:cNvPr>
          <p:cNvSpPr/>
          <p:nvPr/>
        </p:nvSpPr>
        <p:spPr>
          <a:xfrm>
            <a:off x="812362" y="2827299"/>
            <a:ext cx="7924800" cy="684803"/>
          </a:xfrm>
          <a:prstGeom prst="rect">
            <a:avLst/>
          </a:prstGeom>
        </p:spPr>
        <p:txBody>
          <a:bodyPr wrap="square">
            <a:spAutoFit/>
          </a:bodyPr>
          <a:lstStyle/>
          <a:p>
            <a:pPr algn="r" rtl="1">
              <a:lnSpc>
                <a:spcPct val="150000"/>
              </a:lnSpc>
            </a:pPr>
            <a:r>
              <a:rPr lang="en-US" sz="2800" dirty="0">
                <a:latin typeface="Jameel Noori Nastaleeq" pitchFamily="2" charset="-78"/>
                <a:cs typeface="Jameel Noori Nastaleeq" pitchFamily="2" charset="-78"/>
              </a:rPr>
              <a:t> </a:t>
            </a:r>
            <a:r>
              <a:rPr lang="ur-PK" sz="2800" dirty="0">
                <a:latin typeface="Jameel Noori Nastaleeq" pitchFamily="2" charset="-78"/>
                <a:cs typeface="Jameel Noori Nastaleeq" pitchFamily="2" charset="-78"/>
              </a:rPr>
              <a:t> سوال 2 : خاکہ میں لفظ ” حدِ تدریج“ سے آپ نے کیا سمجھا اور یہ کیوں ضروری ہے ؟</a:t>
            </a:r>
          </a:p>
        </p:txBody>
      </p:sp>
      <p:sp>
        <p:nvSpPr>
          <p:cNvPr id="8" name="Rectangle 7">
            <a:extLst>
              <a:ext uri="{FF2B5EF4-FFF2-40B4-BE49-F238E27FC236}">
                <a16:creationId xmlns:a16="http://schemas.microsoft.com/office/drawing/2014/main" id="{BA4ADDBD-5BE3-C570-FF14-DF385BD0B29F}"/>
              </a:ext>
            </a:extLst>
          </p:cNvPr>
          <p:cNvSpPr/>
          <p:nvPr/>
        </p:nvSpPr>
        <p:spPr>
          <a:xfrm>
            <a:off x="740170" y="3512102"/>
            <a:ext cx="7924800" cy="1331134"/>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r" rtl="1">
              <a:lnSpc>
                <a:spcPct val="150000"/>
              </a:lnSpc>
            </a:pPr>
            <a:r>
              <a:rPr lang="ur-PK" sz="2800" dirty="0">
                <a:solidFill>
                  <a:schemeClr val="accent4">
                    <a:lumMod val="50000"/>
                  </a:schemeClr>
                </a:solidFill>
                <a:latin typeface="Jameel Noori Nastaleeq" pitchFamily="2" charset="-78"/>
                <a:cs typeface="Jameel Noori Nastaleeq" pitchFamily="2" charset="-78"/>
              </a:rPr>
              <a:t>جواب: اس جماعت اور عمر کے لحاظ سے پورے سال   </a:t>
            </a:r>
            <a:r>
              <a:rPr lang="ur-PK" sz="2400" dirty="0">
                <a:solidFill>
                  <a:schemeClr val="accent4">
                    <a:lumMod val="50000"/>
                  </a:schemeClr>
                </a:solidFill>
                <a:latin typeface="Jameel Noori Nastaleeq" pitchFamily="2" charset="-78"/>
                <a:cs typeface="Jameel Noori Nastaleeq" pitchFamily="2" charset="-78"/>
              </a:rPr>
              <a:t>حاصلاتِ</a:t>
            </a:r>
            <a:r>
              <a:rPr lang="ur-PK" sz="2800" dirty="0">
                <a:solidFill>
                  <a:schemeClr val="accent4">
                    <a:lumMod val="50000"/>
                  </a:schemeClr>
                </a:solidFill>
                <a:latin typeface="Jameel Noori Nastaleeq" pitchFamily="2" charset="-78"/>
                <a:cs typeface="Jameel Noori Nastaleeq" pitchFamily="2" charset="-78"/>
              </a:rPr>
              <a:t> تعلم  کی ایک حد مقرر کی جاتی ہے کہ کہاں تک سکھایا </a:t>
            </a:r>
            <a:r>
              <a:rPr lang="ur-PK" sz="2800" dirty="0" err="1">
                <a:solidFill>
                  <a:schemeClr val="accent4">
                    <a:lumMod val="50000"/>
                  </a:schemeClr>
                </a:solidFill>
                <a:latin typeface="Jameel Noori Nastaleeq" pitchFamily="2" charset="-78"/>
                <a:cs typeface="Jameel Noori Nastaleeq" pitchFamily="2" charset="-78"/>
              </a:rPr>
              <a:t>جائے</a:t>
            </a:r>
            <a:r>
              <a:rPr lang="ur-PK" sz="2800" dirty="0">
                <a:solidFill>
                  <a:schemeClr val="accent4">
                    <a:lumMod val="50000"/>
                  </a:schemeClr>
                </a:solidFill>
                <a:latin typeface="Jameel Noori Nastaleeq" pitchFamily="2" charset="-78"/>
                <a:cs typeface="Jameel Noori Nastaleeq" pitchFamily="2" charset="-78"/>
              </a:rPr>
              <a:t> گا ۔  اسے حدِ تدریج کا نام دیا گیا ہے۔</a:t>
            </a:r>
          </a:p>
        </p:txBody>
      </p:sp>
      <p:sp>
        <p:nvSpPr>
          <p:cNvPr id="9" name="TextBox 8">
            <a:extLst>
              <a:ext uri="{FF2B5EF4-FFF2-40B4-BE49-F238E27FC236}">
                <a16:creationId xmlns:a16="http://schemas.microsoft.com/office/drawing/2014/main" id="{D030ABF4-262B-F422-D414-0C1C1EE7874B}"/>
              </a:ext>
            </a:extLst>
          </p:cNvPr>
          <p:cNvSpPr txBox="1"/>
          <p:nvPr/>
        </p:nvSpPr>
        <p:spPr>
          <a:xfrm>
            <a:off x="661737" y="263360"/>
            <a:ext cx="7497645" cy="769441"/>
          </a:xfrm>
          <a:prstGeom prst="rect">
            <a:avLst/>
          </a:prstGeom>
          <a:noFill/>
        </p:spPr>
        <p:txBody>
          <a:bodyPr wrap="square">
            <a:spAutoFit/>
          </a:bodyPr>
          <a:lstStyle/>
          <a:p>
            <a:pPr algn="ctr" rtl="1"/>
            <a:r>
              <a:rPr lang="ur-PK" sz="4400" b="1" kern="0" dirty="0">
                <a:solidFill>
                  <a:schemeClr val="accent4">
                    <a:lumMod val="50000"/>
                  </a:schemeClr>
                </a:solidFill>
                <a:effectLst/>
                <a:ea typeface="Aptos" panose="020B0004020202020204" pitchFamily="34" charset="0"/>
                <a:cs typeface="Jameel Noori Nastaleeq" panose="02000503000000020004" pitchFamily="2" charset="-78"/>
              </a:rPr>
              <a:t>پ</a:t>
            </a:r>
            <a:r>
              <a:rPr lang="ur-PK" sz="4400" b="1" kern="0" dirty="0">
                <a:solidFill>
                  <a:schemeClr val="accent3">
                    <a:lumMod val="50000"/>
                  </a:schemeClr>
                </a:solidFill>
                <a:effectLst/>
                <a:ea typeface="Aptos" panose="020B0004020202020204" pitchFamily="34" charset="0"/>
                <a:cs typeface="Jameel Noori Nastaleeq" panose="02000503000000020004" pitchFamily="2" charset="-78"/>
              </a:rPr>
              <a:t>یش رفت کا خاکہ پڑھنا اور سمجھنا</a:t>
            </a:r>
            <a:endParaRPr lang="en-US" sz="4400" b="1"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9" name="TextBox 8">
            <a:extLst>
              <a:ext uri="{FF2B5EF4-FFF2-40B4-BE49-F238E27FC236}">
                <a16:creationId xmlns:a16="http://schemas.microsoft.com/office/drawing/2014/main" id="{D030ABF4-262B-F422-D414-0C1C1EE7874B}"/>
              </a:ext>
            </a:extLst>
          </p:cNvPr>
          <p:cNvSpPr txBox="1"/>
          <p:nvPr/>
        </p:nvSpPr>
        <p:spPr>
          <a:xfrm>
            <a:off x="661737" y="263360"/>
            <a:ext cx="7497645" cy="646331"/>
          </a:xfrm>
          <a:prstGeom prst="rect">
            <a:avLst/>
          </a:prstGeom>
          <a:noFill/>
        </p:spPr>
        <p:txBody>
          <a:bodyPr wrap="square">
            <a:spAutoFit/>
          </a:bodyPr>
          <a:lstStyle/>
          <a:p>
            <a:pPr algn="ctr" rtl="1"/>
            <a:r>
              <a:rPr lang="ur-PK" sz="3600" b="1" kern="0" dirty="0">
                <a:solidFill>
                  <a:schemeClr val="accent4">
                    <a:lumMod val="50000"/>
                  </a:schemeClr>
                </a:solidFill>
                <a:effectLst/>
                <a:ea typeface="Aptos" panose="020B0004020202020204" pitchFamily="34" charset="0"/>
                <a:cs typeface="Jameel Noori Nastaleeq" panose="02000503000000020004" pitchFamily="2" charset="-78"/>
              </a:rPr>
              <a:t>پ</a:t>
            </a:r>
            <a:r>
              <a:rPr lang="ur-PK" sz="3600" b="1" kern="0" dirty="0">
                <a:solidFill>
                  <a:schemeClr val="accent3">
                    <a:lumMod val="50000"/>
                  </a:schemeClr>
                </a:solidFill>
                <a:effectLst/>
                <a:ea typeface="Aptos" panose="020B0004020202020204" pitchFamily="34" charset="0"/>
                <a:cs typeface="Jameel Noori Nastaleeq" panose="02000503000000020004" pitchFamily="2" charset="-78"/>
              </a:rPr>
              <a:t>یش رفت کا خاکہ پڑھنا اور سمجھنا</a:t>
            </a:r>
            <a:endParaRPr lang="en-US" sz="3600" b="1" dirty="0">
              <a:solidFill>
                <a:schemeClr val="accent3">
                  <a:lumMod val="50000"/>
                </a:schemeClr>
              </a:solidFill>
            </a:endParaRPr>
          </a:p>
        </p:txBody>
      </p:sp>
      <p:sp>
        <p:nvSpPr>
          <p:cNvPr id="2" name="Rectangle 1">
            <a:extLst>
              <a:ext uri="{FF2B5EF4-FFF2-40B4-BE49-F238E27FC236}">
                <a16:creationId xmlns:a16="http://schemas.microsoft.com/office/drawing/2014/main" id="{0AB61092-A807-CAB6-C519-8E45815D72C2}"/>
              </a:ext>
            </a:extLst>
          </p:cNvPr>
          <p:cNvSpPr/>
          <p:nvPr/>
        </p:nvSpPr>
        <p:spPr>
          <a:xfrm>
            <a:off x="661737" y="783024"/>
            <a:ext cx="7924800" cy="684803"/>
          </a:xfrm>
          <a:prstGeom prst="rect">
            <a:avLst/>
          </a:prstGeom>
        </p:spPr>
        <p:txBody>
          <a:bodyPr wrap="square">
            <a:spAutoFit/>
          </a:bodyPr>
          <a:lstStyle/>
          <a:p>
            <a:pPr algn="r" rtl="1">
              <a:lnSpc>
                <a:spcPct val="150000"/>
              </a:lnSpc>
            </a:pPr>
            <a:r>
              <a:rPr lang="en-US" sz="2800" dirty="0">
                <a:latin typeface="Jameel Noori Nastaleeq" pitchFamily="2" charset="-78"/>
                <a:cs typeface="Jameel Noori Nastaleeq" pitchFamily="2" charset="-78"/>
              </a:rPr>
              <a:t> </a:t>
            </a:r>
            <a:r>
              <a:rPr lang="ur-PK" sz="2800" dirty="0">
                <a:latin typeface="Jameel Noori Nastaleeq" pitchFamily="2" charset="-78"/>
                <a:cs typeface="Jameel Noori Nastaleeq" pitchFamily="2" charset="-78"/>
              </a:rPr>
              <a:t> سوال 3 : مہارت  اور معیار   کے درمیان کیا فرق ہے ؟</a:t>
            </a:r>
          </a:p>
        </p:txBody>
      </p:sp>
      <p:sp>
        <p:nvSpPr>
          <p:cNvPr id="3" name="Rectangle 2">
            <a:extLst>
              <a:ext uri="{FF2B5EF4-FFF2-40B4-BE49-F238E27FC236}">
                <a16:creationId xmlns:a16="http://schemas.microsoft.com/office/drawing/2014/main" id="{DD1B4EE0-721A-16C3-0FB5-363419418BF1}"/>
              </a:ext>
            </a:extLst>
          </p:cNvPr>
          <p:cNvSpPr/>
          <p:nvPr/>
        </p:nvSpPr>
        <p:spPr>
          <a:xfrm>
            <a:off x="508783" y="1429355"/>
            <a:ext cx="8077754" cy="1708160"/>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r" rtl="1">
              <a:lnSpc>
                <a:spcPct val="150000"/>
              </a:lnSpc>
            </a:pPr>
            <a:r>
              <a:rPr lang="ur-PK" sz="2400" dirty="0">
                <a:solidFill>
                  <a:schemeClr val="accent4">
                    <a:lumMod val="50000"/>
                  </a:schemeClr>
                </a:solidFill>
                <a:latin typeface="Jameel Noori Nastaleeq" pitchFamily="2" charset="-78"/>
                <a:cs typeface="Jameel Noori Nastaleeq" pitchFamily="2" charset="-78"/>
              </a:rPr>
              <a:t>جواب: لفظ "مہارت" زبان سیکھنے کی بنیادی  صلاحیتیں ہیں جس میں بولنا ، سننا، پڑھنا ، لکھنا اور قواعد شامل ہے۔ جبکہ خاکہ میں معیار ان صلاحیتوں /مہارتوں کے حوالے سے تمام حاصلاتِ تعلم کا ایک خلاصہ پیش کرتا ہے ۔ جو اس مہارت کی پیش رفت میں موجود  ہیں۔</a:t>
            </a:r>
          </a:p>
        </p:txBody>
      </p:sp>
      <p:sp>
        <p:nvSpPr>
          <p:cNvPr id="5" name="Rectangle 4">
            <a:extLst>
              <a:ext uri="{FF2B5EF4-FFF2-40B4-BE49-F238E27FC236}">
                <a16:creationId xmlns:a16="http://schemas.microsoft.com/office/drawing/2014/main" id="{982569CC-4B24-E034-4814-EA748BCDB7CA}"/>
              </a:ext>
            </a:extLst>
          </p:cNvPr>
          <p:cNvSpPr/>
          <p:nvPr/>
        </p:nvSpPr>
        <p:spPr>
          <a:xfrm>
            <a:off x="557463" y="3041175"/>
            <a:ext cx="7924800" cy="684803"/>
          </a:xfrm>
          <a:prstGeom prst="rect">
            <a:avLst/>
          </a:prstGeom>
        </p:spPr>
        <p:txBody>
          <a:bodyPr wrap="square">
            <a:spAutoFit/>
          </a:bodyPr>
          <a:lstStyle/>
          <a:p>
            <a:pPr algn="r" rtl="1">
              <a:lnSpc>
                <a:spcPct val="150000"/>
              </a:lnSpc>
            </a:pPr>
            <a:r>
              <a:rPr lang="en-US" sz="2800" dirty="0">
                <a:latin typeface="Jameel Noori Nastaleeq" pitchFamily="2" charset="-78"/>
                <a:cs typeface="Jameel Noori Nastaleeq" pitchFamily="2" charset="-78"/>
              </a:rPr>
              <a:t> </a:t>
            </a:r>
            <a:r>
              <a:rPr lang="ur-PK" sz="2800" dirty="0">
                <a:latin typeface="Jameel Noori Nastaleeq" pitchFamily="2" charset="-78"/>
                <a:cs typeface="Jameel Noori Nastaleeq" pitchFamily="2" charset="-78"/>
              </a:rPr>
              <a:t> سوال 4 : حاصلاتِ تعلم سے آپ نے کیا سمجھا؟</a:t>
            </a:r>
          </a:p>
        </p:txBody>
      </p:sp>
      <p:sp>
        <p:nvSpPr>
          <p:cNvPr id="10" name="Rectangle 9">
            <a:extLst>
              <a:ext uri="{FF2B5EF4-FFF2-40B4-BE49-F238E27FC236}">
                <a16:creationId xmlns:a16="http://schemas.microsoft.com/office/drawing/2014/main" id="{00F362F3-F5AF-B229-1358-762095E72151}"/>
              </a:ext>
            </a:extLst>
          </p:cNvPr>
          <p:cNvSpPr/>
          <p:nvPr/>
        </p:nvSpPr>
        <p:spPr>
          <a:xfrm>
            <a:off x="609600" y="3725978"/>
            <a:ext cx="7924800" cy="1154162"/>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r" rtl="1">
              <a:lnSpc>
                <a:spcPct val="150000"/>
              </a:lnSpc>
            </a:pPr>
            <a:r>
              <a:rPr lang="ur-PK" sz="2400" dirty="0">
                <a:solidFill>
                  <a:schemeClr val="accent4">
                    <a:lumMod val="50000"/>
                  </a:schemeClr>
                </a:solidFill>
                <a:latin typeface="Jameel Noori Nastaleeq" pitchFamily="2" charset="-78"/>
                <a:cs typeface="Jameel Noori Nastaleeq" pitchFamily="2" charset="-78"/>
              </a:rPr>
              <a:t>جواب: تعلم لفظ کے معنی ہیں سیکھنا /آموزش ۔ وہ حاصل سبق جن کو سبق کے مطابق مخصوص</a:t>
            </a:r>
            <a:r>
              <a:rPr lang="en-US" sz="2400" dirty="0">
                <a:solidFill>
                  <a:schemeClr val="accent4">
                    <a:lumMod val="50000"/>
                  </a:schemeClr>
                </a:solidFill>
                <a:latin typeface="Jameel Noori Nastaleeq" pitchFamily="2" charset="-78"/>
                <a:cs typeface="Jameel Noori Nastaleeq" pitchFamily="2" charset="-78"/>
              </a:rPr>
              <a:t>SMART</a:t>
            </a:r>
            <a:r>
              <a:rPr lang="ur-PK" sz="2400" dirty="0">
                <a:solidFill>
                  <a:schemeClr val="accent4">
                    <a:lumMod val="50000"/>
                  </a:schemeClr>
                </a:solidFill>
                <a:latin typeface="Jameel Noori Nastaleeq" pitchFamily="2" charset="-78"/>
                <a:cs typeface="Jameel Noori Nastaleeq" pitchFamily="2" charset="-78"/>
              </a:rPr>
              <a:t> بنا کے طلبہ کی آموزش کو بتدریج کامیاب بناتے ہیں۔</a:t>
            </a:r>
          </a:p>
        </p:txBody>
      </p:sp>
    </p:spTree>
    <p:extLst>
      <p:ext uri="{BB962C8B-B14F-4D97-AF65-F5344CB8AC3E}">
        <p14:creationId xmlns:p14="http://schemas.microsoft.com/office/powerpoint/2010/main" val="67493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9" name="TextBox 8">
            <a:extLst>
              <a:ext uri="{FF2B5EF4-FFF2-40B4-BE49-F238E27FC236}">
                <a16:creationId xmlns:a16="http://schemas.microsoft.com/office/drawing/2014/main" id="{D030ABF4-262B-F422-D414-0C1C1EE7874B}"/>
              </a:ext>
            </a:extLst>
          </p:cNvPr>
          <p:cNvSpPr txBox="1"/>
          <p:nvPr/>
        </p:nvSpPr>
        <p:spPr>
          <a:xfrm>
            <a:off x="661737" y="263360"/>
            <a:ext cx="7497645" cy="646331"/>
          </a:xfrm>
          <a:prstGeom prst="rect">
            <a:avLst/>
          </a:prstGeom>
          <a:noFill/>
        </p:spPr>
        <p:txBody>
          <a:bodyPr wrap="square">
            <a:spAutoFit/>
          </a:bodyPr>
          <a:lstStyle/>
          <a:p>
            <a:pPr algn="ctr" rtl="1"/>
            <a:r>
              <a:rPr lang="ur-PK" sz="3600" b="1" kern="0" dirty="0">
                <a:solidFill>
                  <a:schemeClr val="accent4">
                    <a:lumMod val="50000"/>
                  </a:schemeClr>
                </a:solidFill>
                <a:effectLst/>
                <a:ea typeface="Aptos" panose="020B0004020202020204" pitchFamily="34" charset="0"/>
                <a:cs typeface="Jameel Noori Nastaleeq" panose="02000503000000020004" pitchFamily="2" charset="-78"/>
              </a:rPr>
              <a:t>پ</a:t>
            </a:r>
            <a:r>
              <a:rPr lang="ur-PK" sz="3600" b="1" kern="0" dirty="0">
                <a:solidFill>
                  <a:schemeClr val="accent3">
                    <a:lumMod val="50000"/>
                  </a:schemeClr>
                </a:solidFill>
                <a:effectLst/>
                <a:ea typeface="Aptos" panose="020B0004020202020204" pitchFamily="34" charset="0"/>
                <a:cs typeface="Jameel Noori Nastaleeq" panose="02000503000000020004" pitchFamily="2" charset="-78"/>
              </a:rPr>
              <a:t>یش رفت کا خاکہ پڑھنا اور سمجھنا</a:t>
            </a:r>
            <a:endParaRPr lang="en-US" sz="3600" b="1" dirty="0">
              <a:solidFill>
                <a:schemeClr val="accent3">
                  <a:lumMod val="50000"/>
                </a:schemeClr>
              </a:solidFill>
            </a:endParaRPr>
          </a:p>
        </p:txBody>
      </p:sp>
      <p:sp>
        <p:nvSpPr>
          <p:cNvPr id="3" name="Rectangle 2">
            <a:extLst>
              <a:ext uri="{FF2B5EF4-FFF2-40B4-BE49-F238E27FC236}">
                <a16:creationId xmlns:a16="http://schemas.microsoft.com/office/drawing/2014/main" id="{DD1B4EE0-721A-16C3-0FB5-363419418BF1}"/>
              </a:ext>
            </a:extLst>
          </p:cNvPr>
          <p:cNvSpPr/>
          <p:nvPr/>
        </p:nvSpPr>
        <p:spPr>
          <a:xfrm>
            <a:off x="355829" y="2084929"/>
            <a:ext cx="8077754" cy="1708160"/>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r" rtl="1">
              <a:lnSpc>
                <a:spcPct val="150000"/>
              </a:lnSpc>
            </a:pPr>
            <a:r>
              <a:rPr lang="ur-PK" sz="2400" dirty="0">
                <a:solidFill>
                  <a:schemeClr val="accent4">
                    <a:lumMod val="50000"/>
                  </a:schemeClr>
                </a:solidFill>
                <a:latin typeface="Jameel Noori Nastaleeq" pitchFamily="2" charset="-78"/>
                <a:cs typeface="Jameel Noori Nastaleeq" pitchFamily="2" charset="-78"/>
              </a:rPr>
              <a:t>جواب: اس جماعت اور عمر کے لحاظ سے پورے سال   حاصلاتِ تعلم کے استعمال سے آپ  کس حد تک  سکھائیں گے اس کے لئے ایک حد مقرر کی جاتی ہے اسے </a:t>
            </a:r>
            <a:r>
              <a:rPr lang="ur-PK" sz="2400" dirty="0" err="1">
                <a:solidFill>
                  <a:schemeClr val="accent4">
                    <a:lumMod val="50000"/>
                  </a:schemeClr>
                </a:solidFill>
                <a:latin typeface="Jameel Noori Nastaleeq" pitchFamily="2" charset="-78"/>
                <a:cs typeface="Jameel Noori Nastaleeq" pitchFamily="2" charset="-78"/>
              </a:rPr>
              <a:t>حدِ</a:t>
            </a:r>
            <a:r>
              <a:rPr lang="ur-PK" sz="2400" dirty="0">
                <a:solidFill>
                  <a:schemeClr val="accent4">
                    <a:lumMod val="50000"/>
                  </a:schemeClr>
                </a:solidFill>
                <a:latin typeface="Jameel Noori Nastaleeq" pitchFamily="2" charset="-78"/>
                <a:cs typeface="Jameel Noori Nastaleeq" pitchFamily="2" charset="-78"/>
              </a:rPr>
              <a:t> تدریج کا نام دیا گیا ہے  اور حاصلاتِ تعلم کے لئے </a:t>
            </a:r>
            <a:r>
              <a:rPr lang="ur-PK" sz="2400" dirty="0" err="1">
                <a:solidFill>
                  <a:schemeClr val="accent4">
                    <a:lumMod val="50000"/>
                  </a:schemeClr>
                </a:solidFill>
                <a:latin typeface="Jameel Noori Nastaleeq" pitchFamily="2" charset="-78"/>
                <a:cs typeface="Jameel Noori Nastaleeq" pitchFamily="2" charset="-78"/>
              </a:rPr>
              <a:t>حدِ</a:t>
            </a:r>
            <a:r>
              <a:rPr lang="ur-PK" sz="2400" dirty="0">
                <a:solidFill>
                  <a:schemeClr val="accent4">
                    <a:lumMod val="50000"/>
                  </a:schemeClr>
                </a:solidFill>
                <a:latin typeface="Jameel Noori Nastaleeq" pitchFamily="2" charset="-78"/>
                <a:cs typeface="Jameel Noori Nastaleeq" pitchFamily="2" charset="-78"/>
              </a:rPr>
              <a:t> تدریج نے بنیاد فراہم کی اور اس کے مطابق پورے سال کی تدریسی پیش رفت کے لئے حاصلاتِ تعلم بنائے گئے۔</a:t>
            </a:r>
          </a:p>
        </p:txBody>
      </p:sp>
      <p:sp>
        <p:nvSpPr>
          <p:cNvPr id="4" name="Rectangle 3">
            <a:extLst>
              <a:ext uri="{FF2B5EF4-FFF2-40B4-BE49-F238E27FC236}">
                <a16:creationId xmlns:a16="http://schemas.microsoft.com/office/drawing/2014/main" id="{CB5FBAA1-7297-23EF-D91A-80B7F61C700F}"/>
              </a:ext>
            </a:extLst>
          </p:cNvPr>
          <p:cNvSpPr/>
          <p:nvPr/>
        </p:nvSpPr>
        <p:spPr>
          <a:xfrm>
            <a:off x="508783" y="1391102"/>
            <a:ext cx="7924800" cy="684803"/>
          </a:xfrm>
          <a:prstGeom prst="rect">
            <a:avLst/>
          </a:prstGeom>
        </p:spPr>
        <p:txBody>
          <a:bodyPr wrap="square">
            <a:spAutoFit/>
          </a:bodyPr>
          <a:lstStyle/>
          <a:p>
            <a:pPr algn="r" rtl="1">
              <a:lnSpc>
                <a:spcPct val="150000"/>
              </a:lnSpc>
            </a:pPr>
            <a:r>
              <a:rPr lang="en-US" sz="2800" dirty="0">
                <a:latin typeface="Jameel Noori Nastaleeq" pitchFamily="2" charset="-78"/>
                <a:cs typeface="Jameel Noori Nastaleeq" pitchFamily="2" charset="-78"/>
              </a:rPr>
              <a:t> </a:t>
            </a:r>
            <a:r>
              <a:rPr lang="ur-PK" sz="2800" dirty="0">
                <a:latin typeface="Jameel Noori Nastaleeq" pitchFamily="2" charset="-78"/>
                <a:cs typeface="Jameel Noori Nastaleeq" pitchFamily="2" charset="-78"/>
              </a:rPr>
              <a:t> سوال 5 : حدِ تدریج اور حاصلاتِ تعلم میں کیا فرق ہے ؟</a:t>
            </a:r>
          </a:p>
        </p:txBody>
      </p:sp>
    </p:spTree>
    <p:extLst>
      <p:ext uri="{BB962C8B-B14F-4D97-AF65-F5344CB8AC3E}">
        <p14:creationId xmlns:p14="http://schemas.microsoft.com/office/powerpoint/2010/main" val="33781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9" name="TextBox 8">
            <a:extLst>
              <a:ext uri="{FF2B5EF4-FFF2-40B4-BE49-F238E27FC236}">
                <a16:creationId xmlns:a16="http://schemas.microsoft.com/office/drawing/2014/main" id="{D030ABF4-262B-F422-D414-0C1C1EE7874B}"/>
              </a:ext>
            </a:extLst>
          </p:cNvPr>
          <p:cNvSpPr txBox="1"/>
          <p:nvPr/>
        </p:nvSpPr>
        <p:spPr>
          <a:xfrm>
            <a:off x="661737" y="263360"/>
            <a:ext cx="7497645" cy="646331"/>
          </a:xfrm>
          <a:prstGeom prst="rect">
            <a:avLst/>
          </a:prstGeom>
          <a:noFill/>
        </p:spPr>
        <p:txBody>
          <a:bodyPr wrap="square">
            <a:spAutoFit/>
          </a:bodyPr>
          <a:lstStyle/>
          <a:p>
            <a:pPr algn="ctr" rtl="1"/>
            <a:r>
              <a:rPr lang="ur-PK" sz="3600" b="1" kern="0" dirty="0">
                <a:solidFill>
                  <a:schemeClr val="accent4">
                    <a:lumMod val="50000"/>
                  </a:schemeClr>
                </a:solidFill>
                <a:effectLst/>
                <a:ea typeface="Aptos" panose="020B0004020202020204" pitchFamily="34" charset="0"/>
                <a:cs typeface="Jameel Noori Nastaleeq" panose="02000503000000020004" pitchFamily="2" charset="-78"/>
              </a:rPr>
              <a:t>پ</a:t>
            </a:r>
            <a:r>
              <a:rPr lang="ur-PK" sz="3600" b="1" kern="0" dirty="0">
                <a:solidFill>
                  <a:schemeClr val="accent3">
                    <a:lumMod val="50000"/>
                  </a:schemeClr>
                </a:solidFill>
                <a:effectLst/>
                <a:ea typeface="Aptos" panose="020B0004020202020204" pitchFamily="34" charset="0"/>
                <a:cs typeface="Jameel Noori Nastaleeq" panose="02000503000000020004" pitchFamily="2" charset="-78"/>
              </a:rPr>
              <a:t>یش رفت کا خاکہ پڑھنا اور سمجھنا</a:t>
            </a:r>
            <a:endParaRPr lang="en-US" sz="3600" b="1" dirty="0">
              <a:solidFill>
                <a:schemeClr val="accent3">
                  <a:lumMod val="50000"/>
                </a:schemeClr>
              </a:solidFill>
            </a:endParaRPr>
          </a:p>
        </p:txBody>
      </p:sp>
      <p:sp>
        <p:nvSpPr>
          <p:cNvPr id="2" name="Rectangle 1">
            <a:extLst>
              <a:ext uri="{FF2B5EF4-FFF2-40B4-BE49-F238E27FC236}">
                <a16:creationId xmlns:a16="http://schemas.microsoft.com/office/drawing/2014/main" id="{33E21238-AFCA-22DA-A7CF-A22DA8010D14}"/>
              </a:ext>
            </a:extLst>
          </p:cNvPr>
          <p:cNvSpPr/>
          <p:nvPr/>
        </p:nvSpPr>
        <p:spPr>
          <a:xfrm>
            <a:off x="609600" y="1250378"/>
            <a:ext cx="7924800" cy="684803"/>
          </a:xfrm>
          <a:prstGeom prst="rect">
            <a:avLst/>
          </a:prstGeom>
        </p:spPr>
        <p:txBody>
          <a:bodyPr wrap="square">
            <a:spAutoFit/>
          </a:bodyPr>
          <a:lstStyle/>
          <a:p>
            <a:pPr algn="r" rtl="1">
              <a:lnSpc>
                <a:spcPct val="150000"/>
              </a:lnSpc>
            </a:pPr>
            <a:r>
              <a:rPr lang="en-US" sz="2800" dirty="0">
                <a:latin typeface="Jameel Noori Nastaleeq" pitchFamily="2" charset="-78"/>
                <a:cs typeface="Jameel Noori Nastaleeq" pitchFamily="2" charset="-78"/>
              </a:rPr>
              <a:t> </a:t>
            </a:r>
            <a:r>
              <a:rPr lang="ur-PK" sz="2800" dirty="0">
                <a:latin typeface="Jameel Noori Nastaleeq" pitchFamily="2" charset="-78"/>
                <a:cs typeface="Jameel Noori Nastaleeq" pitchFamily="2" charset="-78"/>
              </a:rPr>
              <a:t> سوال 6 : پیش رفت کے خاکہ میں آپ کو پیش رفت کہاں کہاں نظر آئی ؟</a:t>
            </a:r>
          </a:p>
        </p:txBody>
      </p:sp>
      <p:sp>
        <p:nvSpPr>
          <p:cNvPr id="5" name="Rectangle 4">
            <a:extLst>
              <a:ext uri="{FF2B5EF4-FFF2-40B4-BE49-F238E27FC236}">
                <a16:creationId xmlns:a16="http://schemas.microsoft.com/office/drawing/2014/main" id="{755880B7-A37A-E888-BD60-47F942CEBA71}"/>
              </a:ext>
            </a:extLst>
          </p:cNvPr>
          <p:cNvSpPr/>
          <p:nvPr/>
        </p:nvSpPr>
        <p:spPr>
          <a:xfrm>
            <a:off x="799315" y="2219588"/>
            <a:ext cx="7924800" cy="1977464"/>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r" rtl="1">
              <a:lnSpc>
                <a:spcPct val="150000"/>
              </a:lnSpc>
            </a:pPr>
            <a:r>
              <a:rPr lang="ur-PK" sz="2800" dirty="0">
                <a:solidFill>
                  <a:schemeClr val="accent4">
                    <a:lumMod val="50000"/>
                  </a:schemeClr>
                </a:solidFill>
                <a:latin typeface="Jameel Noori Nastaleeq" pitchFamily="2" charset="-78"/>
                <a:cs typeface="Jameel Noori Nastaleeq" pitchFamily="2" charset="-78"/>
              </a:rPr>
              <a:t>جواب: مہارت میں ، جماعتی درجات میں ، مہارتوں کی ترتیب میں ،  بتدریج ہر مہارت میں طلبہ کی پیش رفت دائیں سے بائیں جماعت کے لحاظ سے بھی نظر آئی اور ایک ہی جماعت میں اوپر سے نیچے مہارتوں کی ترقی اور آموزشی عمل کی پیش رفت واضح نظر آئی ۔</a:t>
            </a:r>
          </a:p>
        </p:txBody>
      </p:sp>
    </p:spTree>
    <p:extLst>
      <p:ext uri="{BB962C8B-B14F-4D97-AF65-F5344CB8AC3E}">
        <p14:creationId xmlns:p14="http://schemas.microsoft.com/office/powerpoint/2010/main" val="347368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9" name="TextBox 8">
            <a:extLst>
              <a:ext uri="{FF2B5EF4-FFF2-40B4-BE49-F238E27FC236}">
                <a16:creationId xmlns:a16="http://schemas.microsoft.com/office/drawing/2014/main" id="{D030ABF4-262B-F422-D414-0C1C1EE7874B}"/>
              </a:ext>
            </a:extLst>
          </p:cNvPr>
          <p:cNvSpPr txBox="1"/>
          <p:nvPr/>
        </p:nvSpPr>
        <p:spPr>
          <a:xfrm>
            <a:off x="661737" y="263360"/>
            <a:ext cx="7497645" cy="646331"/>
          </a:xfrm>
          <a:prstGeom prst="rect">
            <a:avLst/>
          </a:prstGeom>
          <a:noFill/>
        </p:spPr>
        <p:txBody>
          <a:bodyPr wrap="square">
            <a:spAutoFit/>
          </a:bodyPr>
          <a:lstStyle/>
          <a:p>
            <a:pPr algn="ctr" rtl="1"/>
            <a:r>
              <a:rPr lang="ur-PK" sz="3600" b="1" kern="0" dirty="0">
                <a:solidFill>
                  <a:schemeClr val="accent4">
                    <a:lumMod val="50000"/>
                  </a:schemeClr>
                </a:solidFill>
                <a:effectLst/>
                <a:ea typeface="Aptos" panose="020B0004020202020204" pitchFamily="34" charset="0"/>
                <a:cs typeface="Jameel Noori Nastaleeq" panose="02000503000000020004" pitchFamily="2" charset="-78"/>
              </a:rPr>
              <a:t>پ</a:t>
            </a:r>
            <a:r>
              <a:rPr lang="ur-PK" sz="3600" b="1" kern="0" dirty="0">
                <a:solidFill>
                  <a:schemeClr val="accent3">
                    <a:lumMod val="50000"/>
                  </a:schemeClr>
                </a:solidFill>
                <a:effectLst/>
                <a:ea typeface="Aptos" panose="020B0004020202020204" pitchFamily="34" charset="0"/>
                <a:cs typeface="Jameel Noori Nastaleeq" panose="02000503000000020004" pitchFamily="2" charset="-78"/>
              </a:rPr>
              <a:t>یش رفت کا خاکہ پڑھنا اور سمجھنا</a:t>
            </a:r>
            <a:endParaRPr lang="en-US" sz="3600" b="1" dirty="0">
              <a:solidFill>
                <a:schemeClr val="accent3">
                  <a:lumMod val="50000"/>
                </a:schemeClr>
              </a:solidFill>
            </a:endParaRPr>
          </a:p>
        </p:txBody>
      </p:sp>
      <p:sp>
        <p:nvSpPr>
          <p:cNvPr id="3" name="Rectangle 2">
            <a:extLst>
              <a:ext uri="{FF2B5EF4-FFF2-40B4-BE49-F238E27FC236}">
                <a16:creationId xmlns:a16="http://schemas.microsoft.com/office/drawing/2014/main" id="{870BE095-9B69-4F51-A8A6-CDE06AEB1C5E}"/>
              </a:ext>
            </a:extLst>
          </p:cNvPr>
          <p:cNvSpPr/>
          <p:nvPr/>
        </p:nvSpPr>
        <p:spPr>
          <a:xfrm>
            <a:off x="2249906" y="1514991"/>
            <a:ext cx="5674063" cy="3108543"/>
          </a:xfrm>
          <a:prstGeom prst="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457200" indent="-457200" algn="r" rtl="1">
              <a:buFont typeface="Arial" panose="020B0604020202020204" pitchFamily="34" charset="0"/>
              <a:buChar char="•"/>
            </a:pPr>
            <a:r>
              <a:rPr lang="ur-PK" sz="2800" dirty="0">
                <a:solidFill>
                  <a:schemeClr val="accent4">
                    <a:lumMod val="50000"/>
                  </a:schemeClr>
                </a:solidFill>
                <a:latin typeface="Jameel Noori Nastaleeq" pitchFamily="2" charset="-78"/>
                <a:cs typeface="Jameel Noori Nastaleeq" pitchFamily="2" charset="-78"/>
              </a:rPr>
              <a:t>ٹیکسٹ بک کی ترتیب و تدوین میں</a:t>
            </a:r>
          </a:p>
          <a:p>
            <a:pPr marL="457200" indent="-457200" algn="r" rtl="1">
              <a:buFont typeface="Arial" panose="020B0604020202020204" pitchFamily="34" charset="0"/>
              <a:buChar char="•"/>
            </a:pPr>
            <a:r>
              <a:rPr lang="ur-PK" sz="2800" dirty="0">
                <a:solidFill>
                  <a:schemeClr val="accent4">
                    <a:lumMod val="50000"/>
                  </a:schemeClr>
                </a:solidFill>
                <a:latin typeface="Jameel Noori Nastaleeq" pitchFamily="2" charset="-78"/>
                <a:cs typeface="Jameel Noori Nastaleeq" pitchFamily="2" charset="-78"/>
              </a:rPr>
              <a:t>یونٹ پلان بنانے میں  </a:t>
            </a:r>
          </a:p>
          <a:p>
            <a:pPr marL="457200" indent="-457200" algn="r" rtl="1">
              <a:buFont typeface="Arial" panose="020B0604020202020204" pitchFamily="34" charset="0"/>
              <a:buChar char="•"/>
            </a:pPr>
            <a:r>
              <a:rPr lang="ur-PK" sz="2800" dirty="0">
                <a:solidFill>
                  <a:schemeClr val="accent4">
                    <a:lumMod val="50000"/>
                  </a:schemeClr>
                </a:solidFill>
                <a:latin typeface="Jameel Noori Nastaleeq" pitchFamily="2" charset="-78"/>
                <a:cs typeface="Jameel Noori Nastaleeq" pitchFamily="2" charset="-78"/>
              </a:rPr>
              <a:t>سابقہ معلومات سے آگاہی کے لئے</a:t>
            </a:r>
          </a:p>
          <a:p>
            <a:pPr marL="457200" indent="-457200" algn="r" rtl="1">
              <a:buFont typeface="Arial" panose="020B0604020202020204" pitchFamily="34" charset="0"/>
              <a:buChar char="•"/>
            </a:pPr>
            <a:r>
              <a:rPr lang="ur-PK" sz="2800" dirty="0">
                <a:solidFill>
                  <a:schemeClr val="accent4">
                    <a:lumMod val="50000"/>
                  </a:schemeClr>
                </a:solidFill>
                <a:latin typeface="Jameel Noori Nastaleeq" pitchFamily="2" charset="-78"/>
                <a:cs typeface="Jameel Noori Nastaleeq" pitchFamily="2" charset="-78"/>
              </a:rPr>
              <a:t>سبقی منصوبہ سازی میں </a:t>
            </a:r>
          </a:p>
          <a:p>
            <a:pPr marL="457200" indent="-457200" algn="r" rtl="1">
              <a:buFont typeface="Arial" panose="020B0604020202020204" pitchFamily="34" charset="0"/>
              <a:buChar char="•"/>
            </a:pPr>
            <a:r>
              <a:rPr lang="ur-PK" sz="2800" dirty="0">
                <a:solidFill>
                  <a:schemeClr val="accent4">
                    <a:lumMod val="50000"/>
                  </a:schemeClr>
                </a:solidFill>
                <a:latin typeface="Jameel Noori Nastaleeq" pitchFamily="2" charset="-78"/>
                <a:cs typeface="Jameel Noori Nastaleeq" pitchFamily="2" charset="-78"/>
              </a:rPr>
              <a:t>جانچ مرتب کرتے ہوئے</a:t>
            </a:r>
          </a:p>
          <a:p>
            <a:pPr marL="457200" indent="-457200" algn="r" rtl="1">
              <a:buFont typeface="Arial" panose="020B0604020202020204" pitchFamily="34" charset="0"/>
              <a:buChar char="•"/>
            </a:pPr>
            <a:r>
              <a:rPr lang="ur-PK" sz="2800" dirty="0">
                <a:solidFill>
                  <a:schemeClr val="accent4">
                    <a:lumMod val="50000"/>
                  </a:schemeClr>
                </a:solidFill>
                <a:latin typeface="Jameel Noori Nastaleeq" pitchFamily="2" charset="-78"/>
                <a:cs typeface="Jameel Noori Nastaleeq" pitchFamily="2" charset="-78"/>
              </a:rPr>
              <a:t>تعلیمی ترقی کی پیش رفت کو منظم رکھنے کے لئے</a:t>
            </a:r>
          </a:p>
          <a:p>
            <a:pPr marL="457200" indent="-457200" algn="r" rtl="1">
              <a:buFont typeface="Arial" panose="020B0604020202020204" pitchFamily="34" charset="0"/>
              <a:buChar char="•"/>
            </a:pPr>
            <a:r>
              <a:rPr lang="ur-PK" sz="2800" dirty="0">
                <a:solidFill>
                  <a:schemeClr val="accent4">
                    <a:lumMod val="50000"/>
                  </a:schemeClr>
                </a:solidFill>
                <a:latin typeface="Jameel Noori Nastaleeq" pitchFamily="2" charset="-78"/>
                <a:cs typeface="Jameel Noori Nastaleeq" pitchFamily="2" charset="-78"/>
              </a:rPr>
              <a:t>تدریسی عمل کی جانچ کے لئے</a:t>
            </a:r>
          </a:p>
        </p:txBody>
      </p:sp>
      <p:sp>
        <p:nvSpPr>
          <p:cNvPr id="4" name="Rectangle 3">
            <a:extLst>
              <a:ext uri="{FF2B5EF4-FFF2-40B4-BE49-F238E27FC236}">
                <a16:creationId xmlns:a16="http://schemas.microsoft.com/office/drawing/2014/main" id="{92A528A7-E610-AD1C-3478-4594F9206B94}"/>
              </a:ext>
            </a:extLst>
          </p:cNvPr>
          <p:cNvSpPr/>
          <p:nvPr/>
        </p:nvSpPr>
        <p:spPr>
          <a:xfrm>
            <a:off x="444891" y="776540"/>
            <a:ext cx="8254217" cy="684803"/>
          </a:xfrm>
          <a:prstGeom prst="rect">
            <a:avLst/>
          </a:prstGeom>
        </p:spPr>
        <p:txBody>
          <a:bodyPr wrap="square">
            <a:spAutoFit/>
          </a:bodyPr>
          <a:lstStyle/>
          <a:p>
            <a:pPr algn="r" rtl="1">
              <a:lnSpc>
                <a:spcPct val="150000"/>
              </a:lnSpc>
            </a:pPr>
            <a:r>
              <a:rPr lang="en-US" sz="2800" dirty="0">
                <a:latin typeface="Jameel Noori Nastaleeq" pitchFamily="2" charset="-78"/>
                <a:cs typeface="Jameel Noori Nastaleeq" pitchFamily="2" charset="-78"/>
              </a:rPr>
              <a:t> </a:t>
            </a:r>
            <a:r>
              <a:rPr lang="ur-PK" sz="2800" dirty="0">
                <a:latin typeface="Jameel Noori Nastaleeq" pitchFamily="2" charset="-78"/>
                <a:cs typeface="Jameel Noori Nastaleeq" pitchFamily="2" charset="-78"/>
              </a:rPr>
              <a:t> سوال 7 : پیش رفت کے خاکہ کا استعمال  تعلیمی عمل میں کب اور کہاں کیا جاتا ہے ؟ /کیا جانا چاہئے؟</a:t>
            </a:r>
          </a:p>
        </p:txBody>
      </p:sp>
    </p:spTree>
    <p:extLst>
      <p:ext uri="{BB962C8B-B14F-4D97-AF65-F5344CB8AC3E}">
        <p14:creationId xmlns:p14="http://schemas.microsoft.com/office/powerpoint/2010/main" val="102448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1"/>
          <p:cNvPicPr preferRelativeResize="0"/>
          <p:nvPr/>
        </p:nvPicPr>
        <p:blipFill>
          <a:blip r:embed="rId3">
            <a:alphaModFix/>
          </a:blip>
          <a:stretch>
            <a:fillRect/>
          </a:stretch>
        </p:blipFill>
        <p:spPr>
          <a:xfrm rot="5399930">
            <a:off x="717045" y="1180887"/>
            <a:ext cx="1248361" cy="944001"/>
          </a:xfrm>
          <a:prstGeom prst="rect">
            <a:avLst/>
          </a:prstGeom>
          <a:noFill/>
          <a:ln>
            <a:noFill/>
          </a:ln>
        </p:spPr>
      </p:pic>
      <p:sp>
        <p:nvSpPr>
          <p:cNvPr id="347" name="Google Shape;347;p41"/>
          <p:cNvSpPr txBox="1">
            <a:spLocks noGrp="1"/>
          </p:cNvSpPr>
          <p:nvPr>
            <p:ph type="title"/>
          </p:nvPr>
        </p:nvSpPr>
        <p:spPr>
          <a:xfrm>
            <a:off x="2988268" y="1113757"/>
            <a:ext cx="5206376" cy="198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ur-PK" b="1" kern="0" dirty="0">
                <a:effectLst/>
                <a:ea typeface="Aptos" panose="020B0004020202020204" pitchFamily="34" charset="0"/>
                <a:cs typeface="Jameel Noori Nastaleeq" panose="02000503000000020004" pitchFamily="2" charset="-78"/>
              </a:rPr>
              <a:t>کھانے کا وقفہ  : 02:00۔01:00</a:t>
            </a:r>
            <a:endParaRPr dirty="0"/>
          </a:p>
        </p:txBody>
      </p:sp>
      <p:pic>
        <p:nvPicPr>
          <p:cNvPr id="348" name="Google Shape;348;p41"/>
          <p:cNvPicPr preferRelativeResize="0"/>
          <p:nvPr/>
        </p:nvPicPr>
        <p:blipFill>
          <a:blip r:embed="rId4">
            <a:alphaModFix/>
          </a:blip>
          <a:stretch>
            <a:fillRect/>
          </a:stretch>
        </p:blipFill>
        <p:spPr>
          <a:xfrm rot="-7199903" flipH="1">
            <a:off x="3043113" y="2706163"/>
            <a:ext cx="899612" cy="1058770"/>
          </a:xfrm>
          <a:prstGeom prst="rect">
            <a:avLst/>
          </a:prstGeom>
          <a:noFill/>
          <a:ln>
            <a:noFill/>
          </a:ln>
        </p:spPr>
      </p:pic>
      <p:pic>
        <p:nvPicPr>
          <p:cNvPr id="349" name="Google Shape;349;p41"/>
          <p:cNvPicPr preferRelativeResize="0"/>
          <p:nvPr/>
        </p:nvPicPr>
        <p:blipFill>
          <a:blip r:embed="rId5">
            <a:alphaModFix/>
          </a:blip>
          <a:stretch>
            <a:fillRect/>
          </a:stretch>
        </p:blipFill>
        <p:spPr>
          <a:xfrm rot="-9899924">
            <a:off x="763111" y="2821579"/>
            <a:ext cx="834382" cy="681735"/>
          </a:xfrm>
          <a:prstGeom prst="rect">
            <a:avLst/>
          </a:prstGeom>
          <a:noFill/>
          <a:ln>
            <a:noFill/>
          </a:ln>
        </p:spPr>
      </p:pic>
      <p:sp>
        <p:nvSpPr>
          <p:cNvPr id="350" name="Google Shape;350;p41"/>
          <p:cNvSpPr/>
          <p:nvPr/>
        </p:nvSpPr>
        <p:spPr>
          <a:xfrm>
            <a:off x="716688"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51" name="Google Shape;351;p41"/>
          <p:cNvPicPr preferRelativeResize="0"/>
          <p:nvPr/>
        </p:nvPicPr>
        <p:blipFill>
          <a:blip r:embed="rId6">
            <a:alphaModFix/>
          </a:blip>
          <a:stretch>
            <a:fillRect/>
          </a:stretch>
        </p:blipFill>
        <p:spPr>
          <a:xfrm>
            <a:off x="1036439" y="2454056"/>
            <a:ext cx="2624108" cy="1720793"/>
          </a:xfrm>
          <a:prstGeom prst="rect">
            <a:avLst/>
          </a:prstGeom>
          <a:noFill/>
          <a:ln>
            <a:noFill/>
          </a:ln>
        </p:spPr>
      </p:pic>
      <p:pic>
        <p:nvPicPr>
          <p:cNvPr id="352" name="Google Shape;352;p41"/>
          <p:cNvPicPr preferRelativeResize="0"/>
          <p:nvPr/>
        </p:nvPicPr>
        <p:blipFill>
          <a:blip r:embed="rId7">
            <a:alphaModFix/>
          </a:blip>
          <a:stretch>
            <a:fillRect/>
          </a:stretch>
        </p:blipFill>
        <p:spPr>
          <a:xfrm>
            <a:off x="1493792" y="1714870"/>
            <a:ext cx="1154627" cy="844061"/>
          </a:xfrm>
          <a:prstGeom prst="rect">
            <a:avLst/>
          </a:prstGeom>
          <a:noFill/>
          <a:ln>
            <a:noFill/>
          </a:ln>
        </p:spPr>
      </p:pic>
      <p:pic>
        <p:nvPicPr>
          <p:cNvPr id="353" name="Google Shape;353;p41"/>
          <p:cNvPicPr preferRelativeResize="0"/>
          <p:nvPr/>
        </p:nvPicPr>
        <p:blipFill>
          <a:blip r:embed="rId8">
            <a:alphaModFix/>
          </a:blip>
          <a:stretch>
            <a:fillRect/>
          </a:stretch>
        </p:blipFill>
        <p:spPr>
          <a:xfrm rot="-10" flipH="1">
            <a:off x="2271393" y="832143"/>
            <a:ext cx="1076330" cy="1765454"/>
          </a:xfrm>
          <a:prstGeom prst="rect">
            <a:avLst/>
          </a:prstGeom>
          <a:noFill/>
          <a:ln>
            <a:noFill/>
          </a:ln>
        </p:spPr>
      </p:pic>
      <p:pic>
        <p:nvPicPr>
          <p:cNvPr id="8" name="Graphic 7" descr="Fruit bowl outline">
            <a:extLst>
              <a:ext uri="{FF2B5EF4-FFF2-40B4-BE49-F238E27FC236}">
                <a16:creationId xmlns:a16="http://schemas.microsoft.com/office/drawing/2014/main" id="{2C2A8EB0-676B-240E-A5F2-7A6E8024D0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19356" y="2914053"/>
            <a:ext cx="1293643" cy="1293643"/>
          </a:xfrm>
          <a:prstGeom prst="rect">
            <a:avLst/>
          </a:prstGeom>
        </p:spPr>
      </p:pic>
      <p:pic>
        <p:nvPicPr>
          <p:cNvPr id="10" name="Graphic 9" descr="Lunch Box outline">
            <a:extLst>
              <a:ext uri="{FF2B5EF4-FFF2-40B4-BE49-F238E27FC236}">
                <a16:creationId xmlns:a16="http://schemas.microsoft.com/office/drawing/2014/main" id="{D626600F-2791-7929-89A4-F601891B58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1262" y="2812437"/>
            <a:ext cx="1496873" cy="1496873"/>
          </a:xfrm>
          <a:prstGeom prst="rect">
            <a:avLst/>
          </a:prstGeom>
        </p:spPr>
      </p:pic>
    </p:spTree>
    <p:extLst>
      <p:ext uri="{BB962C8B-B14F-4D97-AF65-F5344CB8AC3E}">
        <p14:creationId xmlns:p14="http://schemas.microsoft.com/office/powerpoint/2010/main" val="4147756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1800" b="1" u="sng" kern="0" dirty="0">
                <a:effectLst/>
                <a:ea typeface="Aptos" panose="020B0004020202020204" pitchFamily="34" charset="0"/>
                <a:cs typeface="Jameel Noori Nastaleeq" panose="02000503000000020004" pitchFamily="2" charset="-78"/>
              </a:rPr>
              <a:t>گروہی سرگرمی </a:t>
            </a:r>
            <a:r>
              <a:rPr lang="ur-PK" sz="2400" b="1" dirty="0">
                <a:effectLst/>
                <a:latin typeface="Aptos" panose="020B0004020202020204" pitchFamily="34" charset="0"/>
                <a:ea typeface="Aptos" panose="020B0004020202020204" pitchFamily="34" charset="0"/>
                <a:cs typeface="Jameel Noori Nastaleeq" panose="02000503000000020004" pitchFamily="2" charset="-78"/>
              </a:rPr>
              <a:t> /</a:t>
            </a:r>
            <a:r>
              <a:rPr lang="en-US" sz="2400" b="1" dirty="0">
                <a:latin typeface="Jameel Noori Nastaleeq" panose="02000503000000020004" pitchFamily="2" charset="-78"/>
                <a:ea typeface="Aptos" panose="020B0004020202020204" pitchFamily="34" charset="0"/>
                <a:cs typeface="Arial" panose="020B0604020202020204" pitchFamily="34" charset="0"/>
              </a:rPr>
              <a:t>Group </a:t>
            </a:r>
            <a:r>
              <a:rPr lang="en-US" sz="2400" b="1" dirty="0">
                <a:effectLst/>
                <a:latin typeface="Jameel Noori Nastaleeq" panose="02000503000000020004" pitchFamily="2" charset="-78"/>
                <a:ea typeface="Aptos" panose="020B0004020202020204" pitchFamily="34" charset="0"/>
                <a:cs typeface="Arial" panose="020B0604020202020204" pitchFamily="34" charset="0"/>
              </a:rPr>
              <a:t> activity</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1745016" y="1333480"/>
            <a:ext cx="5673185" cy="923330"/>
          </a:xfrm>
          <a:prstGeom prst="rect">
            <a:avLst/>
          </a:prstGeom>
          <a:noFill/>
        </p:spPr>
        <p:txBody>
          <a:bodyPr wrap="square">
            <a:spAutoFit/>
          </a:bodyPr>
          <a:lstStyle/>
          <a:p>
            <a:pPr algn="ctr" rtl="1"/>
            <a:r>
              <a:rPr lang="ur-PK" sz="5400" kern="0" dirty="0">
                <a:effectLst/>
                <a:ea typeface="Aptos" panose="020B0004020202020204" pitchFamily="34" charset="0"/>
                <a:cs typeface="Jameel Noori Nastaleeq" panose="02000503000000020004" pitchFamily="2" charset="-78"/>
              </a:rPr>
              <a:t>پیش رفت کے </a:t>
            </a:r>
            <a:r>
              <a:rPr lang="ur-PK" sz="5400" kern="0" dirty="0" err="1">
                <a:effectLst/>
                <a:ea typeface="Aptos" panose="020B0004020202020204" pitchFamily="34" charset="0"/>
                <a:cs typeface="Jameel Noori Nastaleeq" panose="02000503000000020004" pitchFamily="2" charset="-78"/>
              </a:rPr>
              <a:t>خاکے</a:t>
            </a:r>
            <a:r>
              <a:rPr lang="ur-PK" sz="5400" kern="0" dirty="0">
                <a:effectLst/>
                <a:ea typeface="Aptos" panose="020B0004020202020204" pitchFamily="34" charset="0"/>
                <a:cs typeface="Jameel Noori Nastaleeq" panose="02000503000000020004" pitchFamily="2" charset="-78"/>
              </a:rPr>
              <a:t> کا عملی استعمال</a:t>
            </a:r>
            <a:endParaRPr lang="en-US" sz="5400" dirty="0"/>
          </a:p>
        </p:txBody>
      </p:sp>
      <p:sp>
        <p:nvSpPr>
          <p:cNvPr id="5" name="TextBox 4">
            <a:extLst>
              <a:ext uri="{FF2B5EF4-FFF2-40B4-BE49-F238E27FC236}">
                <a16:creationId xmlns:a16="http://schemas.microsoft.com/office/drawing/2014/main" id="{78AAA2DA-04B0-6837-A720-41079A2D4CEC}"/>
              </a:ext>
            </a:extLst>
          </p:cNvPr>
          <p:cNvSpPr txBox="1"/>
          <p:nvPr/>
        </p:nvSpPr>
        <p:spPr>
          <a:xfrm>
            <a:off x="3233456" y="3079070"/>
            <a:ext cx="2696307" cy="707886"/>
          </a:xfrm>
          <a:prstGeom prst="rect">
            <a:avLst/>
          </a:prstGeom>
          <a:noFill/>
        </p:spPr>
        <p:txBody>
          <a:bodyPr wrap="square">
            <a:spAutoFit/>
          </a:bodyPr>
          <a:lstStyle/>
          <a:p>
            <a:pPr algn="ctr" rtl="1"/>
            <a:r>
              <a:rPr kumimoji="0" lang="ur-PK"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a:t>
            </a:r>
            <a:r>
              <a:rPr kumimoji="0" lang="en-US"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 </a:t>
            </a:r>
            <a:r>
              <a:rPr kumimoji="0" lang="ur-PK"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نمبر</a:t>
            </a:r>
            <a:r>
              <a:rPr kumimoji="0" lang="en-US" sz="40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5</a:t>
            </a:r>
            <a:endParaRPr lang="en-US" sz="40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20287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D405503-D55C-5CA3-848C-C038608DCA7C}"/>
              </a:ext>
            </a:extLst>
          </p:cNvPr>
          <p:cNvSpPr txBox="1">
            <a:spLocks/>
          </p:cNvSpPr>
          <p:nvPr/>
        </p:nvSpPr>
        <p:spPr>
          <a:xfrm>
            <a:off x="1178167" y="1187677"/>
            <a:ext cx="3686909" cy="1252192"/>
          </a:xfrm>
          <a:prstGeom prst="roundRect">
            <a:avLst>
              <a:gd name="adj" fmla="val 36791"/>
            </a:avLst>
          </a:prstGeom>
        </p:spPr>
        <p:style>
          <a:lnRef idx="0">
            <a:schemeClr val="accent3"/>
          </a:lnRef>
          <a:fillRef idx="3">
            <a:schemeClr val="accent3"/>
          </a:fillRef>
          <a:effectRef idx="3">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3"/>
              </a:solidFill>
              <a:latin typeface="Noto Nastaliq Urdu" panose="020B0502040504020204" pitchFamily="34" charset="-78"/>
              <a:cs typeface="Noto Nastaliq Urdu" panose="020B0502040504020204" pitchFamily="34" charset="-78"/>
            </a:endParaRPr>
          </a:p>
          <a:p>
            <a:pPr marL="64008" indent="0" algn="ctr" rtl="1">
              <a:buNone/>
            </a:pPr>
            <a:r>
              <a:rPr lang="ur-PK" sz="4400" dirty="0">
                <a:solidFill>
                  <a:schemeClr val="accent3"/>
                </a:solidFill>
                <a:latin typeface="Noto Nastaliq Urdu" panose="020B0502040504020204" pitchFamily="34" charset="-78"/>
                <a:cs typeface="Noto Nastaliq Urdu" panose="020B0502040504020204" pitchFamily="34" charset="-78"/>
              </a:rPr>
              <a:t>گروہ بندی</a:t>
            </a:r>
          </a:p>
          <a:p>
            <a:pPr marL="64008" indent="0" algn="r" rtl="1">
              <a:lnSpc>
                <a:spcPct val="150000"/>
              </a:lnSpc>
              <a:buNone/>
            </a:pPr>
            <a:endParaRPr lang="ur-PK" sz="4000" dirty="0">
              <a:solidFill>
                <a:schemeClr val="accent3"/>
              </a:solidFill>
              <a:latin typeface="Noto Nastaliq Urdu" panose="020B0502040504020204" pitchFamily="34" charset="-78"/>
              <a:cs typeface="Noto Nastaliq Urdu" panose="020B0502040504020204" pitchFamily="34" charset="-78"/>
            </a:endParaRPr>
          </a:p>
        </p:txBody>
      </p:sp>
      <p:sp>
        <p:nvSpPr>
          <p:cNvPr id="6" name="Google Shape;74;p15">
            <a:extLst>
              <a:ext uri="{FF2B5EF4-FFF2-40B4-BE49-F238E27FC236}">
                <a16:creationId xmlns:a16="http://schemas.microsoft.com/office/drawing/2014/main" id="{98DEDF83-7FCB-A748-AB8C-BDDE6568DBC7}"/>
              </a:ext>
            </a:extLst>
          </p:cNvPr>
          <p:cNvSpPr txBox="1">
            <a:spLocks/>
          </p:cNvSpPr>
          <p:nvPr/>
        </p:nvSpPr>
        <p:spPr>
          <a:xfrm>
            <a:off x="1260231" y="177865"/>
            <a:ext cx="6172200"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44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سرگرمی 5 پر جانے سے پہلے ۔۔۔۔</a:t>
            </a:r>
            <a:endParaRPr kumimoji="0" lang="ur-PK" sz="6600" b="1" i="0" u="none" strike="noStrike" kern="0" cap="none" spc="0" normalizeH="0" baseline="0" noProof="0" dirty="0">
              <a:ln>
                <a:noFill/>
              </a:ln>
              <a:solidFill>
                <a:schemeClr val="accent3"/>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7" name="TextBox 6">
            <a:extLst>
              <a:ext uri="{FF2B5EF4-FFF2-40B4-BE49-F238E27FC236}">
                <a16:creationId xmlns:a16="http://schemas.microsoft.com/office/drawing/2014/main" id="{64288582-5815-F749-37D9-9D3CA26E6947}"/>
              </a:ext>
            </a:extLst>
          </p:cNvPr>
          <p:cNvSpPr txBox="1"/>
          <p:nvPr/>
        </p:nvSpPr>
        <p:spPr>
          <a:xfrm>
            <a:off x="611611" y="2436396"/>
            <a:ext cx="4935417" cy="1685077"/>
          </a:xfrm>
          <a:prstGeom prst="rect">
            <a:avLst/>
          </a:prstGeom>
          <a:noFill/>
        </p:spPr>
        <p:txBody>
          <a:bodyPr wrap="square">
            <a:spAutoFit/>
          </a:bodyPr>
          <a:lstStyle/>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جماعت  سوم ، چہارم اور پنجم کے لحاظ سے</a:t>
            </a:r>
          </a:p>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 گروہ بندی کی </a:t>
            </a:r>
            <a:r>
              <a:rPr lang="ur-PK" sz="3600" dirty="0" err="1">
                <a:solidFill>
                  <a:schemeClr val="accent4">
                    <a:lumMod val="50000"/>
                  </a:schemeClr>
                </a:solidFill>
                <a:latin typeface="Jameel Noori Nastaleeq" pitchFamily="2" charset="-78"/>
                <a:cs typeface="Jameel Noori Nastaleeq" pitchFamily="2" charset="-78"/>
              </a:rPr>
              <a:t>جائے</a:t>
            </a:r>
            <a:r>
              <a:rPr lang="ur-PK" sz="3600" dirty="0">
                <a:solidFill>
                  <a:schemeClr val="accent4">
                    <a:lumMod val="50000"/>
                  </a:schemeClr>
                </a:solidFill>
                <a:latin typeface="Jameel Noori Nastaleeq" pitchFamily="2" charset="-78"/>
                <a:cs typeface="Jameel Noori Nastaleeq" pitchFamily="2" charset="-78"/>
              </a:rPr>
              <a:t> گی</a:t>
            </a:r>
          </a:p>
        </p:txBody>
      </p:sp>
      <p:pic>
        <p:nvPicPr>
          <p:cNvPr id="4102" name="Picture 6" descr="Teamwork Illustrazioni, Vettoriali E Clipart Stock – (836,393 Illustrazioni  Stock)">
            <a:extLst>
              <a:ext uri="{FF2B5EF4-FFF2-40B4-BE49-F238E27FC236}">
                <a16:creationId xmlns:a16="http://schemas.microsoft.com/office/drawing/2014/main" id="{3C946911-A9E6-9FA1-7746-1DC5EE5A4C7B}"/>
              </a:ext>
            </a:extLst>
          </p:cNvPr>
          <p:cNvPicPr>
            <a:picLocks noChangeAspect="1" noChangeArrowheads="1"/>
          </p:cNvPicPr>
          <p:nvPr/>
        </p:nvPicPr>
        <p:blipFill rotWithShape="1">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a:stretch/>
        </p:blipFill>
        <p:spPr bwMode="auto">
          <a:xfrm>
            <a:off x="5052647" y="924223"/>
            <a:ext cx="3847232" cy="372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EA26C-4ADE-2947-FDBC-C98272AB4925}"/>
              </a:ext>
            </a:extLst>
          </p:cNvPr>
          <p:cNvSpPr txBox="1"/>
          <p:nvPr/>
        </p:nvSpPr>
        <p:spPr>
          <a:xfrm rot="21373915">
            <a:off x="6107113" y="2170994"/>
            <a:ext cx="1530045" cy="1341656"/>
          </a:xfrm>
          <a:prstGeom prst="ellipse">
            <a:avLst/>
          </a:prstGeom>
          <a:effectLst>
            <a:glow rad="63500">
              <a:schemeClr val="accent3">
                <a:satMod val="175000"/>
                <a:alpha val="40000"/>
              </a:schemeClr>
            </a:glow>
            <a:outerShdw blurRad="40000" dist="23000" dir="5400000" rotWithShape="0">
              <a:srgbClr val="000000">
                <a:alpha val="35000"/>
              </a:srgbClr>
            </a:outerShdw>
          </a:effectLst>
          <a:scene3d>
            <a:camera prst="perspectiveHeroicExtremeLeftFacing"/>
            <a:lightRig rig="threePt" dir="t"/>
          </a:scene3d>
          <a:sp3d>
            <a:bevelT w="101600" prst="rible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rtl="1"/>
            <a:r>
              <a:rPr lang="ur-PK"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rPr>
              <a:t>مل جل کر کام</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ameel Noori Nastaleeq" panose="02000503000000020004" pitchFamily="2" charset="-78"/>
              <a:ea typeface="Tahoma" panose="020B0604030504040204" pitchFamily="34" charset="0"/>
              <a:cs typeface="Jameel Noori Nastaleeq" panose="02000503000000020004" pitchFamily="2" charset="-78"/>
            </a:endParaRPr>
          </a:p>
        </p:txBody>
      </p:sp>
    </p:spTree>
    <p:extLst>
      <p:ext uri="{BB962C8B-B14F-4D97-AF65-F5344CB8AC3E}">
        <p14:creationId xmlns:p14="http://schemas.microsoft.com/office/powerpoint/2010/main" val="221604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BABFDB1C-F2C5-6779-52AC-0F44F181551F}"/>
              </a:ext>
            </a:extLst>
          </p:cNvPr>
          <p:cNvSpPr txBox="1">
            <a:spLocks/>
          </p:cNvSpPr>
          <p:nvPr/>
        </p:nvSpPr>
        <p:spPr>
          <a:xfrm>
            <a:off x="8847104" y="4749900"/>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4</a:t>
            </a:fld>
            <a:endParaRPr lang="en"/>
          </a:p>
        </p:txBody>
      </p:sp>
      <p:sp>
        <p:nvSpPr>
          <p:cNvPr id="7" name="Content Placeholder 2">
            <a:extLst>
              <a:ext uri="{FF2B5EF4-FFF2-40B4-BE49-F238E27FC236}">
                <a16:creationId xmlns:a16="http://schemas.microsoft.com/office/drawing/2014/main" id="{1F7A2ED0-4FA9-3567-E5E8-DEE80F07660B}"/>
              </a:ext>
            </a:extLst>
          </p:cNvPr>
          <p:cNvSpPr txBox="1">
            <a:spLocks/>
          </p:cNvSpPr>
          <p:nvPr/>
        </p:nvSpPr>
        <p:spPr>
          <a:xfrm>
            <a:off x="1359877" y="1465385"/>
            <a:ext cx="6111902" cy="1188720"/>
          </a:xfrm>
          <a:prstGeom prst="roundRect">
            <a:avLst/>
          </a:prstGeom>
        </p:spPr>
        <p:style>
          <a:lnRef idx="3">
            <a:schemeClr val="lt1"/>
          </a:lnRef>
          <a:fillRef idx="1">
            <a:schemeClr val="accent3"/>
          </a:fillRef>
          <a:effectRef idx="1">
            <a:schemeClr val="accent3"/>
          </a:effectRef>
          <a:fontRef idx="minor">
            <a:schemeClr val="lt1"/>
          </a:fontRef>
        </p:style>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r" rtl="1">
              <a:lnSpc>
                <a:spcPct val="150000"/>
              </a:lnSpc>
              <a:buNone/>
            </a:pPr>
            <a:endParaRPr lang="ur-PK" sz="500" dirty="0">
              <a:solidFill>
                <a:schemeClr val="accent6">
                  <a:lumMod val="40000"/>
                  <a:lumOff val="60000"/>
                </a:schemeClr>
              </a:solidFill>
              <a:latin typeface="Noto Nastaliq Urdu" panose="020B0502040504020204" pitchFamily="34" charset="-78"/>
              <a:cs typeface="Noto Nastaliq Urdu" panose="020B0502040504020204" pitchFamily="34" charset="-78"/>
            </a:endParaRPr>
          </a:p>
          <a:p>
            <a:pPr marL="64008" indent="0" algn="r" rtl="1">
              <a:spcAft>
                <a:spcPts val="1800"/>
              </a:spcAft>
              <a:buNone/>
            </a:pPr>
            <a:r>
              <a:rPr lang="ur-PK" sz="5400" dirty="0">
                <a:solidFill>
                  <a:schemeClr val="accent6">
                    <a:lumMod val="40000"/>
                    <a:lumOff val="60000"/>
                  </a:schemeClr>
                </a:solidFill>
                <a:latin typeface="Jameel Noori Nastaleeq" panose="02000503000000020004" pitchFamily="2" charset="-78"/>
                <a:cs typeface="Jameel Noori Nastaleeq" panose="02000503000000020004" pitchFamily="2" charset="-78"/>
              </a:rPr>
              <a:t>منفرد انداز میں اپنا تعارف کروائیے۔</a:t>
            </a:r>
          </a:p>
          <a:p>
            <a:pPr marL="64008" indent="0" algn="r" rtl="1">
              <a:lnSpc>
                <a:spcPct val="150000"/>
              </a:lnSpc>
              <a:buNone/>
            </a:pPr>
            <a:endParaRPr lang="ur-PK" sz="4000" dirty="0">
              <a:solidFill>
                <a:schemeClr val="accent6">
                  <a:lumMod val="20000"/>
                  <a:lumOff val="80000"/>
                </a:schemeClr>
              </a:solidFill>
              <a:latin typeface="Noto Nastaliq Urdu" panose="020B0502040504020204" pitchFamily="34" charset="-78"/>
              <a:cs typeface="Noto Nastaliq Urdu" panose="020B0502040504020204" pitchFamily="34" charset="-78"/>
            </a:endParaRPr>
          </a:p>
        </p:txBody>
      </p:sp>
      <p:sp>
        <p:nvSpPr>
          <p:cNvPr id="8" name="Google Shape;74;p15">
            <a:extLst>
              <a:ext uri="{FF2B5EF4-FFF2-40B4-BE49-F238E27FC236}">
                <a16:creationId xmlns:a16="http://schemas.microsoft.com/office/drawing/2014/main" id="{C10E19E5-5292-E697-10C9-459DFB66D41A}"/>
              </a:ext>
            </a:extLst>
          </p:cNvPr>
          <p:cNvSpPr txBox="1">
            <a:spLocks/>
          </p:cNvSpPr>
          <p:nvPr/>
        </p:nvSpPr>
        <p:spPr>
          <a:xfrm>
            <a:off x="1881554" y="765485"/>
            <a:ext cx="5321400" cy="699900"/>
          </a:xfrm>
          <a:prstGeom prst="rect">
            <a:avLst/>
          </a:prstGeom>
        </p:spPr>
        <p:txBody>
          <a:bodyPr spcFirstLastPara="1" wrap="square" lIns="91425" tIns="91425" rIns="91425" bIns="91425" anchor="b"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54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جمود شکن سرگرمی</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accent4">
                    <a:lumMod val="50000"/>
                  </a:schemeClr>
                </a:solidFill>
                <a:effectLst/>
                <a:uLnTx/>
                <a:uFillTx/>
                <a:latin typeface="Tahoma" pitchFamily="34" charset="0"/>
                <a:ea typeface="Tahoma" pitchFamily="34" charset="0"/>
                <a:cs typeface="Tahoma" pitchFamily="34" charset="0"/>
                <a:sym typeface="Arial"/>
              </a:rPr>
              <a:t>Icebreaking</a:t>
            </a:r>
            <a:endParaRPr kumimoji="0" lang="ur-PK" sz="3600" b="1" i="0" u="none" strike="noStrike" kern="0" cap="none" spc="0" normalizeH="0" baseline="0" noProof="0" dirty="0">
              <a:ln>
                <a:noFill/>
              </a:ln>
              <a:solidFill>
                <a:schemeClr val="accent4">
                  <a:lumMod val="50000"/>
                </a:schemeClr>
              </a:solidFill>
              <a:effectLst/>
              <a:uLnTx/>
              <a:uFillTx/>
              <a:latin typeface="Tahoma" pitchFamily="34" charset="0"/>
              <a:ea typeface="Tahoma" pitchFamily="34" charset="0"/>
              <a:cs typeface="Tahoma" pitchFamily="34" charset="0"/>
              <a:sym typeface="Arial"/>
            </a:endParaRPr>
          </a:p>
        </p:txBody>
      </p:sp>
      <p:sp>
        <p:nvSpPr>
          <p:cNvPr id="9" name="TextBox 8">
            <a:extLst>
              <a:ext uri="{FF2B5EF4-FFF2-40B4-BE49-F238E27FC236}">
                <a16:creationId xmlns:a16="http://schemas.microsoft.com/office/drawing/2014/main" id="{971175FA-DCBB-14B0-27D6-5616553B2F4F}"/>
              </a:ext>
            </a:extLst>
          </p:cNvPr>
          <p:cNvSpPr txBox="1"/>
          <p:nvPr/>
        </p:nvSpPr>
        <p:spPr>
          <a:xfrm>
            <a:off x="433754" y="2848147"/>
            <a:ext cx="7527237" cy="503215"/>
          </a:xfrm>
          <a:prstGeom prst="rect">
            <a:avLst/>
          </a:prstGeom>
          <a:noFill/>
        </p:spPr>
        <p:txBody>
          <a:bodyPr wrap="square">
            <a:spAutoFit/>
          </a:bodyPr>
          <a:lstStyle/>
          <a:p>
            <a:pPr marR="0" lvl="0" algn="r" rtl="1">
              <a:lnSpc>
                <a:spcPct val="115000"/>
              </a:lnSpc>
              <a:spcBef>
                <a:spcPts val="0"/>
              </a:spcBef>
              <a:spcAft>
                <a:spcPts val="0"/>
              </a:spcAft>
            </a:pPr>
            <a:r>
              <a:rPr lang="ur-PK" sz="2400" dirty="0">
                <a:effectLst/>
                <a:latin typeface="Aptos" panose="020B0004020202020204" pitchFamily="34" charset="0"/>
                <a:ea typeface="Aptos" panose="020B0004020202020204" pitchFamily="34" charset="0"/>
                <a:cs typeface="Jameel Noori Nastaleeq" panose="02000503000000020004" pitchFamily="2" charset="-78"/>
              </a:rPr>
              <a:t>رنگین پر چیاں دی  گئی ہیں اس پر  مارکر سے اپنا نام لکھیے اور زندگی کے نام کوئی پیغام ایک جملہ یا فقرہ لکھیے۔</a:t>
            </a:r>
          </a:p>
        </p:txBody>
      </p:sp>
      <p:sp>
        <p:nvSpPr>
          <p:cNvPr id="10" name="TextBox 9">
            <a:extLst>
              <a:ext uri="{FF2B5EF4-FFF2-40B4-BE49-F238E27FC236}">
                <a16:creationId xmlns:a16="http://schemas.microsoft.com/office/drawing/2014/main" id="{73B37B7C-F026-9E9B-95F4-3E2675F545F2}"/>
              </a:ext>
            </a:extLst>
          </p:cNvPr>
          <p:cNvSpPr txBox="1"/>
          <p:nvPr/>
        </p:nvSpPr>
        <p:spPr>
          <a:xfrm>
            <a:off x="690641" y="3487040"/>
            <a:ext cx="7270350" cy="1067215"/>
          </a:xfrm>
          <a:prstGeom prst="rect">
            <a:avLst/>
          </a:prstGeom>
          <a:noFill/>
        </p:spPr>
        <p:txBody>
          <a:bodyPr wrap="square">
            <a:spAutoFit/>
          </a:bodyPr>
          <a:lstStyle/>
          <a:p>
            <a:pPr marR="0" lvl="0" algn="r" rtl="1">
              <a:lnSpc>
                <a:spcPct val="115000"/>
              </a:lnSpc>
              <a:spcBef>
                <a:spcPts val="0"/>
              </a:spcBef>
              <a:spcAft>
                <a:spcPts val="0"/>
              </a:spcAft>
            </a:pPr>
            <a:r>
              <a:rPr lang="ur-PK" sz="2800" dirty="0">
                <a:effectLst/>
                <a:latin typeface="Aptos" panose="020B0004020202020204" pitchFamily="34" charset="0"/>
                <a:ea typeface="Aptos" panose="020B0004020202020204" pitchFamily="34" charset="0"/>
                <a:cs typeface="Jameel Noori Nastaleeq" panose="02000503000000020004" pitchFamily="2" charset="-78"/>
              </a:rPr>
              <a:t>جگہ سے اٹھ کر ،کسی بھی تین افراد سے اپنے </a:t>
            </a:r>
            <a:r>
              <a:rPr lang="ur-PK" sz="2800" dirty="0" err="1">
                <a:effectLst/>
                <a:latin typeface="Aptos" panose="020B0004020202020204" pitchFamily="34" charset="0"/>
                <a:ea typeface="Aptos" panose="020B0004020202020204" pitchFamily="34" charset="0"/>
                <a:cs typeface="Jameel Noori Nastaleeq" panose="02000503000000020004" pitchFamily="2" charset="-78"/>
              </a:rPr>
              <a:t>پیغامات</a:t>
            </a:r>
            <a:r>
              <a:rPr lang="ur-PK" sz="2800" dirty="0">
                <a:effectLst/>
                <a:latin typeface="Aptos" panose="020B0004020202020204" pitchFamily="34" charset="0"/>
                <a:ea typeface="Aptos" panose="020B0004020202020204" pitchFamily="34" charset="0"/>
                <a:cs typeface="Jameel Noori Nastaleeq" panose="02000503000000020004" pitchFamily="2" charset="-78"/>
              </a:rPr>
              <a:t> پر تبادلہ  و اشتراک کیجیے ۔ اپنے لکھے پیغام کو بتا کر اس پیغام کو لکھنے کی وجہ پر بات کیجیے۔ </a:t>
            </a:r>
            <a:endParaRPr lang="en-US" sz="2800" dirty="0">
              <a:effectLst/>
              <a:latin typeface="Aptos" panose="020B0004020202020204" pitchFamily="34" charset="0"/>
              <a:ea typeface="Aptos" panose="020B00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C21AC9-4D58-D506-E775-02E9F161C1B0}"/>
              </a:ext>
            </a:extLst>
          </p:cNvPr>
          <p:cNvSpPr/>
          <p:nvPr/>
        </p:nvSpPr>
        <p:spPr>
          <a:xfrm>
            <a:off x="609600" y="1086984"/>
            <a:ext cx="7924800" cy="2677656"/>
          </a:xfrm>
          <a:prstGeom prst="rect">
            <a:avLst/>
          </a:prstGeom>
        </p:spPr>
        <p:txBody>
          <a:bodyPr wrap="square">
            <a:spAutoFit/>
          </a:bodyPr>
          <a:lstStyle/>
          <a:p>
            <a:pPr marL="457200" indent="-457200" algn="r" rtl="1">
              <a:buFont typeface="Wingdings" panose="05000000000000000000" pitchFamily="2" charset="2"/>
              <a:buChar char="q"/>
            </a:pPr>
            <a:r>
              <a:rPr lang="ur-PK" sz="2800" dirty="0">
                <a:solidFill>
                  <a:schemeClr val="bg2">
                    <a:lumMod val="25000"/>
                  </a:schemeClr>
                </a:solidFill>
                <a:latin typeface="Jameel Noori Nastaleeq" pitchFamily="2" charset="-78"/>
                <a:cs typeface="Jameel Noori Nastaleeq" pitchFamily="2" charset="-78"/>
              </a:rPr>
              <a:t>گروہی صورتحال میں آپ کو تدریسی پیش رفت کا خاکہ اور ٹیکسٹ بک بورڈ کی متعلقہ کتاب  دی جا رہی ہیں ۔اور آپ کو پیش رفت کے خاکہ سے ایک منتخب  حاصلِ تعلم دیا گیا ہے ۔</a:t>
            </a:r>
          </a:p>
          <a:p>
            <a:pPr algn="r" rtl="1"/>
            <a:r>
              <a:rPr lang="ur-PK" sz="2800" dirty="0">
                <a:solidFill>
                  <a:schemeClr val="bg2">
                    <a:lumMod val="25000"/>
                  </a:schemeClr>
                </a:solidFill>
                <a:latin typeface="Jameel Noori Nastaleeq" pitchFamily="2" charset="-78"/>
                <a:cs typeface="Jameel Noori Nastaleeq" pitchFamily="2" charset="-78"/>
              </a:rPr>
              <a:t>       (جس کی پیش رفت آپ خاکہ سے دیکھ سکتے ہیں ۔)</a:t>
            </a:r>
          </a:p>
          <a:p>
            <a:pPr marL="457200" indent="-457200" algn="r" rtl="1">
              <a:buFont typeface="Wingdings" panose="05000000000000000000" pitchFamily="2" charset="2"/>
              <a:buChar char="q"/>
            </a:pPr>
            <a:endParaRPr lang="ur-PK" sz="2800" dirty="0">
              <a:solidFill>
                <a:schemeClr val="bg2">
                  <a:lumMod val="25000"/>
                </a:schemeClr>
              </a:solidFill>
              <a:latin typeface="Jameel Noori Nastaleeq" pitchFamily="2" charset="-78"/>
              <a:cs typeface="Jameel Noori Nastaleeq" pitchFamily="2" charset="-78"/>
            </a:endParaRPr>
          </a:p>
          <a:p>
            <a:pPr marL="457200" indent="-457200" algn="r" rtl="1">
              <a:buFont typeface="Wingdings" panose="05000000000000000000" pitchFamily="2" charset="2"/>
              <a:buChar char="q"/>
            </a:pPr>
            <a:r>
              <a:rPr lang="ur-PK" sz="2800" dirty="0">
                <a:solidFill>
                  <a:schemeClr val="bg2">
                    <a:lumMod val="25000"/>
                  </a:schemeClr>
                </a:solidFill>
                <a:latin typeface="Jameel Noori Nastaleeq" pitchFamily="2" charset="-78"/>
                <a:cs typeface="Jameel Noori Nastaleeq" pitchFamily="2" charset="-78"/>
              </a:rPr>
              <a:t>اس حاصلِ تعلم کی تدریس کے لئے دی گئی ٹیکسٹ بک بورڈ  کی کتاب کا استعمال کرتے ہوئے پڑھائی اور لکھائی پر مبنی ایک سرگرمی وضع </a:t>
            </a:r>
            <a:r>
              <a:rPr lang="ur-PK" sz="2800" dirty="0" err="1">
                <a:solidFill>
                  <a:schemeClr val="bg2">
                    <a:lumMod val="25000"/>
                  </a:schemeClr>
                </a:solidFill>
                <a:latin typeface="Jameel Noori Nastaleeq" pitchFamily="2" charset="-78"/>
                <a:cs typeface="Jameel Noori Nastaleeq" pitchFamily="2" charset="-78"/>
              </a:rPr>
              <a:t>کیجئے</a:t>
            </a:r>
            <a:r>
              <a:rPr lang="ur-PK" sz="2800" dirty="0">
                <a:solidFill>
                  <a:schemeClr val="bg2">
                    <a:lumMod val="25000"/>
                  </a:schemeClr>
                </a:solidFill>
                <a:latin typeface="Jameel Noori Nastaleeq" pitchFamily="2" charset="-78"/>
                <a:cs typeface="Jameel Noori Nastaleeq" pitchFamily="2" charset="-78"/>
              </a:rPr>
              <a:t> ۔</a:t>
            </a:r>
          </a:p>
        </p:txBody>
      </p:sp>
      <p:sp>
        <p:nvSpPr>
          <p:cNvPr id="9" name="TextBox 8">
            <a:extLst>
              <a:ext uri="{FF2B5EF4-FFF2-40B4-BE49-F238E27FC236}">
                <a16:creationId xmlns:a16="http://schemas.microsoft.com/office/drawing/2014/main" id="{BB6D1A31-B310-612E-43E4-3BF7B2DBE375}"/>
              </a:ext>
            </a:extLst>
          </p:cNvPr>
          <p:cNvSpPr txBox="1"/>
          <p:nvPr/>
        </p:nvSpPr>
        <p:spPr>
          <a:xfrm>
            <a:off x="2018298" y="286045"/>
            <a:ext cx="5107404" cy="646331"/>
          </a:xfrm>
          <a:prstGeom prst="rect">
            <a:avLst/>
          </a:prstGeom>
          <a:noFill/>
        </p:spPr>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پیش رفت کے خاکہ کا عملی استعمال</a:t>
            </a:r>
          </a:p>
        </p:txBody>
      </p:sp>
    </p:spTree>
    <p:extLst>
      <p:ext uri="{BB962C8B-B14F-4D97-AF65-F5344CB8AC3E}">
        <p14:creationId xmlns:p14="http://schemas.microsoft.com/office/powerpoint/2010/main" val="800282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C21AC9-4D58-D506-E775-02E9F161C1B0}"/>
              </a:ext>
            </a:extLst>
          </p:cNvPr>
          <p:cNvSpPr/>
          <p:nvPr/>
        </p:nvSpPr>
        <p:spPr>
          <a:xfrm>
            <a:off x="6051884" y="609210"/>
            <a:ext cx="2743200" cy="3539430"/>
          </a:xfrm>
          <a:prstGeom prst="rect">
            <a:avLst/>
          </a:prstGeom>
        </p:spPr>
        <p:txBody>
          <a:bodyPr wrap="square">
            <a:spAutoFit/>
          </a:bodyPr>
          <a:lstStyle/>
          <a:p>
            <a:pPr algn="r" rtl="1"/>
            <a:r>
              <a:rPr lang="ur-PK" sz="2800" dirty="0">
                <a:solidFill>
                  <a:schemeClr val="bg2">
                    <a:lumMod val="25000"/>
                  </a:schemeClr>
                </a:solidFill>
                <a:latin typeface="Jameel Noori Nastaleeq" pitchFamily="2" charset="-78"/>
                <a:cs typeface="Jameel Noori Nastaleeq" pitchFamily="2" charset="-78"/>
              </a:rPr>
              <a:t>خیال </a:t>
            </a:r>
            <a:r>
              <a:rPr lang="ur-PK" sz="2800" dirty="0" err="1">
                <a:solidFill>
                  <a:schemeClr val="bg2">
                    <a:lumMod val="25000"/>
                  </a:schemeClr>
                </a:solidFill>
                <a:latin typeface="Jameel Noori Nastaleeq" pitchFamily="2" charset="-78"/>
                <a:cs typeface="Jameel Noori Nastaleeq" pitchFamily="2" charset="-78"/>
              </a:rPr>
              <a:t>رکھئے</a:t>
            </a:r>
            <a:r>
              <a:rPr lang="ur-PK" sz="2800" dirty="0">
                <a:solidFill>
                  <a:schemeClr val="bg2">
                    <a:lumMod val="25000"/>
                  </a:schemeClr>
                </a:solidFill>
                <a:latin typeface="Jameel Noori Nastaleeq" pitchFamily="2" charset="-78"/>
                <a:cs typeface="Jameel Noori Nastaleeq" pitchFamily="2" charset="-78"/>
              </a:rPr>
              <a:t> ۔ </a:t>
            </a:r>
          </a:p>
          <a:p>
            <a:pPr marL="168275" indent="-168275" algn="r" rtl="1">
              <a:buFont typeface="Arial" panose="020B0604020202020204" pitchFamily="34" charset="0"/>
              <a:buChar char="•"/>
              <a:tabLst>
                <a:tab pos="228600" algn="l"/>
              </a:tabLst>
            </a:pPr>
            <a:r>
              <a:rPr lang="ur-PK" sz="2800" dirty="0">
                <a:solidFill>
                  <a:schemeClr val="bg2">
                    <a:lumMod val="25000"/>
                  </a:schemeClr>
                </a:solidFill>
                <a:latin typeface="Jameel Noori Nastaleeq" pitchFamily="2" charset="-78"/>
                <a:cs typeface="Jameel Noori Nastaleeq" pitchFamily="2" charset="-78"/>
              </a:rPr>
              <a:t>	سرگرمی چارٹ پیپر پر بناتے ہوئے  نیچے دئیے گئے خاکہ کا استعمال </a:t>
            </a:r>
            <a:r>
              <a:rPr lang="ur-PK" sz="2800" dirty="0" err="1">
                <a:solidFill>
                  <a:schemeClr val="bg2">
                    <a:lumMod val="25000"/>
                  </a:schemeClr>
                </a:solidFill>
                <a:latin typeface="Jameel Noori Nastaleeq" pitchFamily="2" charset="-78"/>
                <a:cs typeface="Jameel Noori Nastaleeq" pitchFamily="2" charset="-78"/>
              </a:rPr>
              <a:t>کیجئے</a:t>
            </a:r>
            <a:r>
              <a:rPr lang="ur-PK" sz="2800" dirty="0">
                <a:solidFill>
                  <a:schemeClr val="bg2">
                    <a:lumMod val="25000"/>
                  </a:schemeClr>
                </a:solidFill>
                <a:latin typeface="Jameel Noori Nastaleeq" pitchFamily="2" charset="-78"/>
                <a:cs typeface="Jameel Noori Nastaleeq" pitchFamily="2" charset="-78"/>
              </a:rPr>
              <a:t>۔</a:t>
            </a:r>
          </a:p>
          <a:p>
            <a:pPr marL="168275" indent="-168275" algn="r" rtl="1">
              <a:buFont typeface="Arial" panose="020B0604020202020204" pitchFamily="34" charset="0"/>
              <a:buChar char="•"/>
              <a:tabLst>
                <a:tab pos="228600" algn="l"/>
              </a:tabLst>
            </a:pPr>
            <a:r>
              <a:rPr lang="ur-PK" sz="2800" dirty="0">
                <a:solidFill>
                  <a:schemeClr val="bg2">
                    <a:lumMod val="25000"/>
                  </a:schemeClr>
                </a:solidFill>
                <a:latin typeface="Jameel Noori Nastaleeq" pitchFamily="2" charset="-78"/>
                <a:cs typeface="Jameel Noori Nastaleeq" pitchFamily="2" charset="-78"/>
              </a:rPr>
              <a:t>	آپ کی سرگرمی میں  پڑھنا اور لکھنا  کی مہارت شامل ہو ۔</a:t>
            </a:r>
          </a:p>
          <a:p>
            <a:pPr marL="168275" indent="-168275" algn="r" rtl="1">
              <a:buFont typeface="Arial" panose="020B0604020202020204" pitchFamily="34" charset="0"/>
              <a:buChar char="•"/>
              <a:tabLst>
                <a:tab pos="228600" algn="l"/>
              </a:tabLst>
            </a:pPr>
            <a:r>
              <a:rPr lang="ur-PK" sz="2800" dirty="0">
                <a:solidFill>
                  <a:schemeClr val="bg2">
                    <a:lumMod val="25000"/>
                  </a:schemeClr>
                </a:solidFill>
                <a:latin typeface="Jameel Noori Nastaleeq" pitchFamily="2" charset="-78"/>
                <a:cs typeface="Jameel Noori Nastaleeq" pitchFamily="2" charset="-78"/>
              </a:rPr>
              <a:t>	25 سے 30 منٹ کے لئے سرگرمی وضع کی </a:t>
            </a:r>
            <a:r>
              <a:rPr lang="ur-PK" sz="2800" dirty="0" err="1">
                <a:solidFill>
                  <a:schemeClr val="bg2">
                    <a:lumMod val="25000"/>
                  </a:schemeClr>
                </a:solidFill>
                <a:latin typeface="Jameel Noori Nastaleeq" pitchFamily="2" charset="-78"/>
                <a:cs typeface="Jameel Noori Nastaleeq" pitchFamily="2" charset="-78"/>
              </a:rPr>
              <a:t>جائے</a:t>
            </a:r>
            <a:r>
              <a:rPr lang="ur-PK" sz="2800" dirty="0">
                <a:solidFill>
                  <a:schemeClr val="bg2">
                    <a:lumMod val="25000"/>
                  </a:schemeClr>
                </a:solidFill>
                <a:latin typeface="Jameel Noori Nastaleeq" pitchFamily="2" charset="-78"/>
                <a:cs typeface="Jameel Noori Nastaleeq" pitchFamily="2" charset="-78"/>
              </a:rPr>
              <a:t>۔</a:t>
            </a:r>
          </a:p>
        </p:txBody>
      </p:sp>
      <p:sp>
        <p:nvSpPr>
          <p:cNvPr id="9" name="TextBox 8">
            <a:extLst>
              <a:ext uri="{FF2B5EF4-FFF2-40B4-BE49-F238E27FC236}">
                <a16:creationId xmlns:a16="http://schemas.microsoft.com/office/drawing/2014/main" id="{BB6D1A31-B310-612E-43E4-3BF7B2DBE375}"/>
              </a:ext>
            </a:extLst>
          </p:cNvPr>
          <p:cNvSpPr txBox="1"/>
          <p:nvPr/>
        </p:nvSpPr>
        <p:spPr>
          <a:xfrm>
            <a:off x="2018298" y="286045"/>
            <a:ext cx="5107404" cy="646331"/>
          </a:xfrm>
          <a:prstGeom prst="rect">
            <a:avLst/>
          </a:prstGeom>
          <a:noFill/>
        </p:spPr>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پیش رفت کے خاکہ کا عملی استعمال</a:t>
            </a:r>
          </a:p>
        </p:txBody>
      </p:sp>
      <p:graphicFrame>
        <p:nvGraphicFramePr>
          <p:cNvPr id="5" name="Table 4">
            <a:extLst>
              <a:ext uri="{FF2B5EF4-FFF2-40B4-BE49-F238E27FC236}">
                <a16:creationId xmlns:a16="http://schemas.microsoft.com/office/drawing/2014/main" id="{A97D295C-6631-9493-6036-AE81BC56F1CB}"/>
              </a:ext>
            </a:extLst>
          </p:cNvPr>
          <p:cNvGraphicFramePr>
            <a:graphicFrameLocks noGrp="1"/>
          </p:cNvGraphicFramePr>
          <p:nvPr>
            <p:extLst>
              <p:ext uri="{D42A27DB-BD31-4B8C-83A1-F6EECF244321}">
                <p14:modId xmlns:p14="http://schemas.microsoft.com/office/powerpoint/2010/main" val="4041541253"/>
              </p:ext>
            </p:extLst>
          </p:nvPr>
        </p:nvGraphicFramePr>
        <p:xfrm>
          <a:off x="240633" y="932376"/>
          <a:ext cx="5811251" cy="3716205"/>
        </p:xfrm>
        <a:graphic>
          <a:graphicData uri="http://schemas.openxmlformats.org/drawingml/2006/table">
            <a:tbl>
              <a:tblPr rtl="1" firstRow="1" firstCol="1" bandRow="1">
                <a:tableStyleId>{5A111915-BE36-4E01-A7E5-04B1672EAD32}</a:tableStyleId>
              </a:tblPr>
              <a:tblGrid>
                <a:gridCol w="860948">
                  <a:extLst>
                    <a:ext uri="{9D8B030D-6E8A-4147-A177-3AD203B41FA5}">
                      <a16:colId xmlns:a16="http://schemas.microsoft.com/office/drawing/2014/main" val="3146463172"/>
                    </a:ext>
                  </a:extLst>
                </a:gridCol>
                <a:gridCol w="3206250">
                  <a:extLst>
                    <a:ext uri="{9D8B030D-6E8A-4147-A177-3AD203B41FA5}">
                      <a16:colId xmlns:a16="http://schemas.microsoft.com/office/drawing/2014/main" val="1091883891"/>
                    </a:ext>
                  </a:extLst>
                </a:gridCol>
                <a:gridCol w="625009">
                  <a:extLst>
                    <a:ext uri="{9D8B030D-6E8A-4147-A177-3AD203B41FA5}">
                      <a16:colId xmlns:a16="http://schemas.microsoft.com/office/drawing/2014/main" val="865294009"/>
                    </a:ext>
                  </a:extLst>
                </a:gridCol>
                <a:gridCol w="1119044">
                  <a:extLst>
                    <a:ext uri="{9D8B030D-6E8A-4147-A177-3AD203B41FA5}">
                      <a16:colId xmlns:a16="http://schemas.microsoft.com/office/drawing/2014/main" val="2880855583"/>
                    </a:ext>
                  </a:extLst>
                </a:gridCol>
              </a:tblGrid>
              <a:tr h="245914">
                <a:tc gridSpan="4">
                  <a:txBody>
                    <a:bodyPr/>
                    <a:lstStyle/>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جماعت : 	</a:t>
                      </a:r>
                      <a:r>
                        <a:rPr lang="ur-PK" sz="1800" u="sng" kern="100" dirty="0">
                          <a:effectLst/>
                          <a:latin typeface="Jameel Noori Nastaleeq" panose="02000503000000020004" pitchFamily="2" charset="-78"/>
                          <a:cs typeface="Jameel Noori Nastaleeq" panose="02000503000000020004" pitchFamily="2" charset="-78"/>
                        </a:rPr>
                        <a:t>	</a:t>
                      </a:r>
                      <a:r>
                        <a:rPr lang="ur-PK" sz="1800" kern="100" dirty="0">
                          <a:effectLst/>
                          <a:latin typeface="Jameel Noori Nastaleeq" panose="02000503000000020004" pitchFamily="2" charset="-78"/>
                          <a:cs typeface="Jameel Noori Nastaleeq" panose="02000503000000020004" pitchFamily="2" charset="-78"/>
                        </a:rPr>
                        <a:t>موضوع/تھیم:	</a:t>
                      </a:r>
                      <a:r>
                        <a:rPr lang="ur-PK" sz="1800" u="sng"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3110661"/>
                  </a:ext>
                </a:extLst>
              </a:tr>
              <a:tr h="245914">
                <a:tc gridSpan="4">
                  <a:txBody>
                    <a:bodyPr/>
                    <a:lstStyle/>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حاصلِ تعلم:</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3116646"/>
                  </a:ext>
                </a:extLst>
              </a:tr>
              <a:tr h="245914">
                <a:tc gridSpan="4">
                  <a:txBody>
                    <a:bodyPr/>
                    <a:lstStyle/>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سابقہ معلومات : (طلبہ پہلے سے کیا جانتے ہیں اور کیسے ؟)</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9626264"/>
                  </a:ext>
                </a:extLst>
              </a:tr>
              <a:tr h="245914">
                <a:tc>
                  <a:txBody>
                    <a:bodyPr/>
                    <a:lstStyle/>
                    <a:p>
                      <a:pPr marL="0" marR="0" algn="ctr" rtl="1">
                        <a:lnSpc>
                          <a:spcPct val="115000"/>
                        </a:lnSpc>
                        <a:spcBef>
                          <a:spcPts val="0"/>
                        </a:spcBef>
                        <a:spcAft>
                          <a:spcPts val="1000"/>
                        </a:spcAft>
                      </a:pPr>
                      <a:r>
                        <a:rPr lang="ur-PK" sz="1800" kern="100">
                          <a:effectLst/>
                          <a:latin typeface="Jameel Noori Nastaleeq" panose="02000503000000020004" pitchFamily="2" charset="-78"/>
                          <a:cs typeface="Jameel Noori Nastaleeq" panose="02000503000000020004" pitchFamily="2" charset="-78"/>
                        </a:rPr>
                        <a:t>مہارت</a:t>
                      </a:r>
                      <a:endParaRPr lang="en-US" sz="105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سر گرمی کی تفصیل اور اقدامات</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ur-PK" sz="1800" kern="100">
                          <a:effectLst/>
                          <a:latin typeface="Jameel Noori Nastaleeq" panose="02000503000000020004" pitchFamily="2" charset="-78"/>
                          <a:cs typeface="Jameel Noori Nastaleeq" panose="02000503000000020004" pitchFamily="2" charset="-78"/>
                        </a:rPr>
                        <a:t>وقت</a:t>
                      </a:r>
                      <a:endParaRPr lang="en-US" sz="105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ur-PK" sz="1800" kern="100">
                          <a:effectLst/>
                          <a:latin typeface="Jameel Noori Nastaleeq" panose="02000503000000020004" pitchFamily="2" charset="-78"/>
                          <a:cs typeface="Jameel Noori Nastaleeq" panose="02000503000000020004" pitchFamily="2" charset="-78"/>
                        </a:rPr>
                        <a:t>تدریسی وسائل</a:t>
                      </a:r>
                      <a:endParaRPr lang="en-US" sz="105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184359"/>
                  </a:ext>
                </a:extLst>
              </a:tr>
              <a:tr h="1002208">
                <a:tc>
                  <a:txBody>
                    <a:bodyPr/>
                    <a:lstStyle/>
                    <a:p>
                      <a:pPr marL="0" marR="0" algn="r" rtl="1">
                        <a:lnSpc>
                          <a:spcPct val="115000"/>
                        </a:lnSpc>
                        <a:spcBef>
                          <a:spcPts val="0"/>
                        </a:spcBef>
                        <a:spcAft>
                          <a:spcPts val="1000"/>
                        </a:spcAft>
                      </a:pPr>
                      <a:r>
                        <a:rPr lang="ur-PK" sz="1800" kern="100">
                          <a:effectLst/>
                          <a:latin typeface="Jameel Noori Nastaleeq" panose="02000503000000020004" pitchFamily="2" charset="-78"/>
                          <a:cs typeface="Jameel Noori Nastaleeq" panose="02000503000000020004" pitchFamily="2" charset="-78"/>
                        </a:rPr>
                        <a:t>پڑھنا/ پڑھائی </a:t>
                      </a:r>
                      <a:endParaRPr lang="en-US" sz="105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cs typeface="Jameel Noori Nastaleeq" panose="02000503000000020004" pitchFamily="2" charset="-78"/>
                      </a:endParaRPr>
                    </a:p>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cs typeface="Jameel Noori Nastaleeq" panose="02000503000000020004" pitchFamily="2" charset="-78"/>
                      </a:endParaRPr>
                    </a:p>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en-US" sz="1800" kern="100">
                          <a:effectLst/>
                          <a:latin typeface="Jameel Noori Nastaleeq" panose="02000503000000020004" pitchFamily="2" charset="-78"/>
                          <a:cs typeface="Jameel Noori Nastaleeq" panose="02000503000000020004" pitchFamily="2" charset="-78"/>
                        </a:rPr>
                        <a:t> </a:t>
                      </a:r>
                      <a:endParaRPr lang="en-US" sz="105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ur-PK" sz="1800" kern="100">
                          <a:effectLst/>
                          <a:latin typeface="Jameel Noori Nastaleeq" panose="02000503000000020004" pitchFamily="2" charset="-78"/>
                          <a:cs typeface="Jameel Noori Nastaleeq" panose="02000503000000020004" pitchFamily="2" charset="-78"/>
                        </a:rPr>
                        <a:t> </a:t>
                      </a:r>
                      <a:endParaRPr lang="en-US" sz="1050" kern="10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639102"/>
                  </a:ext>
                </a:extLst>
              </a:tr>
              <a:tr h="1000183">
                <a:tc>
                  <a:txBody>
                    <a:bodyPr/>
                    <a:lstStyle/>
                    <a:p>
                      <a:pPr marL="0" marR="0" algn="ct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لکھنا/لکھائی</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915455"/>
                  </a:ext>
                </a:extLst>
              </a:tr>
              <a:tr h="245914">
                <a:tc gridSpan="2">
                  <a:txBody>
                    <a:bodyPr/>
                    <a:lstStyle/>
                    <a:p>
                      <a:pPr marL="0" marR="0" algn="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سرگرمی کا اختتامیہ:</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rtl="1">
                        <a:lnSpc>
                          <a:spcPct val="115000"/>
                        </a:lnSpc>
                        <a:spcBef>
                          <a:spcPts val="0"/>
                        </a:spcBef>
                        <a:spcAft>
                          <a:spcPts val="1000"/>
                        </a:spcAft>
                      </a:pPr>
                      <a:r>
                        <a:rPr lang="ur-PK" sz="1800" kern="100" dirty="0">
                          <a:effectLst/>
                          <a:latin typeface="Jameel Noori Nastaleeq" panose="02000503000000020004" pitchFamily="2" charset="-78"/>
                          <a:cs typeface="Jameel Noori Nastaleeq" panose="02000503000000020004" pitchFamily="2" charset="-78"/>
                        </a:rPr>
                        <a:t> </a:t>
                      </a:r>
                      <a:endParaRPr lang="en-US" sz="1050" kern="10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54152" marR="541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3792386"/>
                  </a:ext>
                </a:extLst>
              </a:tr>
            </a:tbl>
          </a:graphicData>
        </a:graphic>
      </p:graphicFrame>
    </p:spTree>
    <p:extLst>
      <p:ext uri="{BB962C8B-B14F-4D97-AF65-F5344CB8AC3E}">
        <p14:creationId xmlns:p14="http://schemas.microsoft.com/office/powerpoint/2010/main" val="4043164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644" name="Google Shape;644;p57"/>
          <p:cNvGrpSpPr/>
          <p:nvPr/>
        </p:nvGrpSpPr>
        <p:grpSpPr>
          <a:xfrm>
            <a:off x="4995905" y="1097569"/>
            <a:ext cx="3432984" cy="2496295"/>
            <a:chOff x="331763" y="414153"/>
            <a:chExt cx="6903246" cy="5019697"/>
          </a:xfrm>
        </p:grpSpPr>
        <p:sp>
          <p:nvSpPr>
            <p:cNvPr id="645" name="Google Shape;645;p57"/>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7"/>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7"/>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7"/>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9" name="Google Shape;649;p57"/>
          <p:cNvPicPr preferRelativeResize="0"/>
          <p:nvPr/>
        </p:nvPicPr>
        <p:blipFill rotWithShape="1">
          <a:blip r:embed="rId3">
            <a:alphaModFix/>
          </a:blip>
          <a:srcRect l="51591" t="1599" r="8154" b="-1599"/>
          <a:stretch/>
        </p:blipFill>
        <p:spPr>
          <a:xfrm>
            <a:off x="6840030" y="1250311"/>
            <a:ext cx="1535263" cy="1786568"/>
          </a:xfrm>
          <a:prstGeom prst="rect">
            <a:avLst/>
          </a:prstGeom>
          <a:noFill/>
          <a:ln>
            <a:noFill/>
          </a:ln>
        </p:spPr>
      </p:pic>
      <p:pic>
        <p:nvPicPr>
          <p:cNvPr id="654" name="Google Shape;654;p57"/>
          <p:cNvPicPr preferRelativeResize="0"/>
          <p:nvPr/>
        </p:nvPicPr>
        <p:blipFill rotWithShape="1">
          <a:blip r:embed="rId4">
            <a:alphaModFix/>
          </a:blip>
          <a:srcRect l="11396" r="59123"/>
          <a:stretch/>
        </p:blipFill>
        <p:spPr>
          <a:xfrm>
            <a:off x="614000" y="2751839"/>
            <a:ext cx="1404298" cy="2165183"/>
          </a:xfrm>
          <a:prstGeom prst="rect">
            <a:avLst/>
          </a:prstGeom>
          <a:noFill/>
          <a:ln>
            <a:noFill/>
          </a:ln>
        </p:spPr>
      </p:pic>
      <p:sp>
        <p:nvSpPr>
          <p:cNvPr id="7" name="TextBox 6">
            <a:extLst>
              <a:ext uri="{FF2B5EF4-FFF2-40B4-BE49-F238E27FC236}">
                <a16:creationId xmlns:a16="http://schemas.microsoft.com/office/drawing/2014/main" id="{05404A90-F7DA-3FDA-B1C3-1A7E3F83082E}"/>
              </a:ext>
            </a:extLst>
          </p:cNvPr>
          <p:cNvSpPr txBox="1"/>
          <p:nvPr/>
        </p:nvSpPr>
        <p:spPr>
          <a:xfrm>
            <a:off x="5103091" y="1248605"/>
            <a:ext cx="1736939"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بنائی سرگرمیوں کی پیشکش</a:t>
            </a:r>
          </a:p>
        </p:txBody>
      </p:sp>
      <p:sp>
        <p:nvSpPr>
          <p:cNvPr id="8" name="TextBox 7">
            <a:extLst>
              <a:ext uri="{FF2B5EF4-FFF2-40B4-BE49-F238E27FC236}">
                <a16:creationId xmlns:a16="http://schemas.microsoft.com/office/drawing/2014/main" id="{AA02AB3B-7843-A833-2CA4-B2D3FE9926EC}"/>
              </a:ext>
            </a:extLst>
          </p:cNvPr>
          <p:cNvSpPr txBox="1"/>
          <p:nvPr/>
        </p:nvSpPr>
        <p:spPr>
          <a:xfrm>
            <a:off x="2018298" y="286045"/>
            <a:ext cx="5107404" cy="646331"/>
          </a:xfrm>
          <a:prstGeom prst="rect">
            <a:avLst/>
          </a:prstGeom>
          <a:noFill/>
        </p:spPr>
        <p:txBody>
          <a:bodyPr wrap="square">
            <a:spAutoFit/>
          </a:bodyPr>
          <a:lstStyle/>
          <a:p>
            <a:pPr algn="ctr" rtl="1"/>
            <a:r>
              <a:rPr lang="ur-PK" sz="3600" b="1" kern="0" dirty="0">
                <a:solidFill>
                  <a:schemeClr val="accent4">
                    <a:lumMod val="50000"/>
                  </a:schemeClr>
                </a:solidFill>
                <a:latin typeface="Jameel Noori Nastaleeq" pitchFamily="2" charset="-78"/>
                <a:cs typeface="Jameel Noori Nastaleeq" pitchFamily="2" charset="-78"/>
              </a:rPr>
              <a:t>پیش رفت کے خاکہ کا عملی استعمال</a:t>
            </a:r>
          </a:p>
        </p:txBody>
      </p:sp>
      <p:sp>
        <p:nvSpPr>
          <p:cNvPr id="10" name="TextBox 9">
            <a:extLst>
              <a:ext uri="{FF2B5EF4-FFF2-40B4-BE49-F238E27FC236}">
                <a16:creationId xmlns:a16="http://schemas.microsoft.com/office/drawing/2014/main" id="{D3918571-77EC-248D-AF90-369A4AB79310}"/>
              </a:ext>
            </a:extLst>
          </p:cNvPr>
          <p:cNvSpPr txBox="1"/>
          <p:nvPr/>
        </p:nvSpPr>
        <p:spPr>
          <a:xfrm>
            <a:off x="273884" y="1522526"/>
            <a:ext cx="4413162" cy="1206484"/>
          </a:xfrm>
          <a:prstGeom prst="rect">
            <a:avLst/>
          </a:prstGeom>
          <a:noFill/>
        </p:spPr>
        <p:txBody>
          <a:bodyPr wrap="square">
            <a:spAutoFit/>
          </a:bodyPr>
          <a:lstStyle/>
          <a:p>
            <a:pPr marR="0" lvl="0" algn="r" rtl="1">
              <a:lnSpc>
                <a:spcPct val="115000"/>
              </a:lnSpc>
              <a:spcBef>
                <a:spcPts val="0"/>
              </a:spcBef>
              <a:spcAft>
                <a:spcPts val="0"/>
              </a:spcAft>
            </a:pPr>
            <a:r>
              <a:rPr lang="ur-PK" sz="3200" dirty="0">
                <a:effectLst/>
                <a:latin typeface="Aptos" panose="020B0004020202020204" pitchFamily="34" charset="0"/>
                <a:ea typeface="Aptos" panose="020B0004020202020204" pitchFamily="34" charset="0"/>
                <a:cs typeface="Jameel Noori Nastaleeq" panose="02000503000000020004" pitchFamily="2" charset="-78"/>
              </a:rPr>
              <a:t>جماعت میں پیش کرتے ہوئے گروپ کے تمام اراکین کی نمائندگی ہونا ضروری ہے۔</a:t>
            </a:r>
            <a:endParaRPr lang="en-US" sz="32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9D40C9D-1CC5-3C08-D432-E7B7BC8AD9AB}"/>
              </a:ext>
            </a:extLst>
          </p:cNvPr>
          <p:cNvSpPr txBox="1"/>
          <p:nvPr/>
        </p:nvSpPr>
        <p:spPr>
          <a:xfrm>
            <a:off x="1780673" y="3784321"/>
            <a:ext cx="7277100" cy="523220"/>
          </a:xfrm>
          <a:prstGeom prst="rect">
            <a:avLst/>
          </a:prstGeom>
          <a:noFill/>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ur-PK" altLang="en-US" sz="2800" b="1" i="0" u="none"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	فیڈ بیک کے دوران دیگر گروپ کی پیش کش پر سوالات کیجئے اور رائے   دیجئے۔</a:t>
            </a:r>
            <a:endParaRPr kumimoji="0" lang="ur-PK"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sp>
        <p:nvSpPr>
          <p:cNvPr id="683" name="Google Shape;683;p59"/>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p>
            <a:pPr marL="0" marR="0" algn="ctr" rtl="1">
              <a:lnSpc>
                <a:spcPct val="115000"/>
              </a:lnSpc>
              <a:spcBef>
                <a:spcPts val="0"/>
              </a:spcBef>
              <a:spcAft>
                <a:spcPts val="0"/>
              </a:spcAft>
            </a:pPr>
            <a:r>
              <a:rPr lang="ur-PK" sz="3600" b="1" u="sng" kern="0" dirty="0">
                <a:effectLst/>
                <a:ea typeface="Aptos" panose="020B0004020202020204" pitchFamily="34" charset="0"/>
                <a:cs typeface="Jameel Noori Nastaleeq" panose="02000503000000020004" pitchFamily="2" charset="-78"/>
              </a:rPr>
              <a:t>اختتامیہ</a:t>
            </a:r>
            <a:r>
              <a:rPr lang="ur-PK" sz="1800" b="1" u="sng" kern="0" dirty="0">
                <a:effectLst/>
                <a:ea typeface="Aptos" panose="020B0004020202020204" pitchFamily="34" charset="0"/>
                <a:cs typeface="Jameel Noori Nastaleeq" panose="02000503000000020004" pitchFamily="2" charset="-78"/>
              </a:rPr>
              <a:t> </a:t>
            </a:r>
            <a:endParaRPr lang="en-US" sz="2400" dirty="0">
              <a:effectLst/>
              <a:latin typeface="Aptos" panose="020B0004020202020204" pitchFamily="34" charset="0"/>
              <a:ea typeface="Aptos" panose="020B0004020202020204" pitchFamily="34" charset="0"/>
              <a:cs typeface="Arial" panose="020B0604020202020204" pitchFamily="34" charset="0"/>
            </a:endParaRPr>
          </a:p>
        </p:txBody>
      </p:sp>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3" name="TextBox 2">
            <a:extLst>
              <a:ext uri="{FF2B5EF4-FFF2-40B4-BE49-F238E27FC236}">
                <a16:creationId xmlns:a16="http://schemas.microsoft.com/office/drawing/2014/main" id="{E485259D-4240-AE2C-503D-EE0D84E0D741}"/>
              </a:ext>
            </a:extLst>
          </p:cNvPr>
          <p:cNvSpPr txBox="1"/>
          <p:nvPr/>
        </p:nvSpPr>
        <p:spPr>
          <a:xfrm>
            <a:off x="1745016" y="1333480"/>
            <a:ext cx="5673185" cy="923330"/>
          </a:xfrm>
          <a:prstGeom prst="rect">
            <a:avLst/>
          </a:prstGeom>
          <a:noFill/>
        </p:spPr>
        <p:txBody>
          <a:bodyPr wrap="square">
            <a:spAutoFit/>
          </a:bodyPr>
          <a:lstStyle/>
          <a:p>
            <a:pPr algn="ctr" rtl="1"/>
            <a:r>
              <a:rPr lang="ur-PK" sz="5400" dirty="0">
                <a:latin typeface="Jameel Noori Nastaleeq" panose="02000503000000020004" pitchFamily="2" charset="-78"/>
                <a:cs typeface="Jameel Noori Nastaleeq" panose="02000503000000020004" pitchFamily="2" charset="-78"/>
              </a:rPr>
              <a:t>دن بھر کی سرگرمیوں پر ایک نظر</a:t>
            </a:r>
            <a:endParaRPr lang="en-US" sz="5400" dirty="0">
              <a:latin typeface="Jameel Noori Nastaleeq" panose="02000503000000020004" pitchFamily="2" charset="-78"/>
              <a:cs typeface="Jameel Noori Nastaleeq" panose="02000503000000020004" pitchFamily="2" charset="-78"/>
            </a:endParaRPr>
          </a:p>
        </p:txBody>
      </p:sp>
      <p:sp>
        <p:nvSpPr>
          <p:cNvPr id="5" name="TextBox 4">
            <a:extLst>
              <a:ext uri="{FF2B5EF4-FFF2-40B4-BE49-F238E27FC236}">
                <a16:creationId xmlns:a16="http://schemas.microsoft.com/office/drawing/2014/main" id="{78AAA2DA-04B0-6837-A720-41079A2D4CEC}"/>
              </a:ext>
            </a:extLst>
          </p:cNvPr>
          <p:cNvSpPr txBox="1"/>
          <p:nvPr/>
        </p:nvSpPr>
        <p:spPr>
          <a:xfrm>
            <a:off x="2443780" y="3212846"/>
            <a:ext cx="3670774" cy="830997"/>
          </a:xfrm>
          <a:prstGeom prst="rect">
            <a:avLst/>
          </a:prstGeom>
          <a:noFill/>
        </p:spPr>
        <p:txBody>
          <a:bodyPr wrap="square">
            <a:spAutoFit/>
          </a:bodyPr>
          <a:lstStyle/>
          <a:p>
            <a:pPr algn="ctr" rtl="1"/>
            <a:r>
              <a:rPr kumimoji="0" lang="ur-PK" sz="4800" b="1" i="0" u="none" strike="noStrike" kern="0" cap="none" spc="0" normalizeH="0" noProof="0" dirty="0">
                <a:ln>
                  <a:noFill/>
                </a:ln>
                <a:solidFill>
                  <a:schemeClr val="accent5">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اختتامی سرگرمی</a:t>
            </a:r>
            <a:endParaRPr lang="en-US" sz="48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19971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D64A4-AF0A-74D5-09C9-49999BDB2882}"/>
              </a:ext>
            </a:extLst>
          </p:cNvPr>
          <p:cNvSpPr txBox="1"/>
          <p:nvPr/>
        </p:nvSpPr>
        <p:spPr>
          <a:xfrm>
            <a:off x="929290" y="1003877"/>
            <a:ext cx="7122695" cy="2553776"/>
          </a:xfrm>
          <a:prstGeom prst="rect">
            <a:avLst/>
          </a:prstGeom>
          <a:noFill/>
        </p:spPr>
        <p:txBody>
          <a:bodyPr wrap="square">
            <a:spAutoFit/>
          </a:bodyPr>
          <a:lstStyle/>
          <a:p>
            <a:pPr marR="0" lvl="0" algn="r" rtl="1">
              <a:lnSpc>
                <a:spcPct val="115000"/>
              </a:lnSpc>
              <a:spcBef>
                <a:spcPts val="0"/>
              </a:spcBef>
              <a:spcAft>
                <a:spcPts val="0"/>
              </a:spcAft>
            </a:pPr>
            <a:r>
              <a:rPr lang="ur-PK" sz="2800" dirty="0">
                <a:effectLst/>
                <a:latin typeface="Aptos" panose="020B0004020202020204" pitchFamily="34" charset="0"/>
                <a:ea typeface="Aptos" panose="020B0004020202020204" pitchFamily="34" charset="0"/>
                <a:cs typeface="Jameel Noori Nastaleeq" panose="02000503000000020004" pitchFamily="2" charset="-78"/>
              </a:rPr>
              <a:t>کل جماعتی صورتحال   میں بتائیے</a:t>
            </a:r>
            <a:r>
              <a:rPr lang="ur-PK" sz="2800" dirty="0">
                <a:latin typeface="Aptos" panose="020B0004020202020204" pitchFamily="34" charset="0"/>
                <a:ea typeface="Aptos" panose="020B0004020202020204" pitchFamily="34" charset="0"/>
                <a:cs typeface="Jameel Noori Nastaleeq" panose="02000503000000020004" pitchFamily="2" charset="-78"/>
              </a:rPr>
              <a:t> کہ </a:t>
            </a:r>
            <a:endParaRPr lang="ur-PK" sz="2800" dirty="0">
              <a:effectLst/>
              <a:latin typeface="Aptos" panose="020B0004020202020204" pitchFamily="34" charset="0"/>
              <a:ea typeface="Aptos" panose="020B0004020202020204" pitchFamily="34" charset="0"/>
              <a:cs typeface="Jameel Noori Nastaleeq" panose="02000503000000020004" pitchFamily="2" charset="-78"/>
            </a:endParaRPr>
          </a:p>
          <a:p>
            <a:pPr marL="342900" marR="0" lvl="0" indent="-342900" algn="r" rtl="1">
              <a:lnSpc>
                <a:spcPct val="115000"/>
              </a:lnSpc>
              <a:spcBef>
                <a:spcPts val="0"/>
              </a:spcBef>
              <a:spcAft>
                <a:spcPts val="0"/>
              </a:spcAft>
              <a:buFont typeface="Symbol" panose="05050102010706020507" pitchFamily="18" charset="2"/>
              <a:buChar char=""/>
            </a:pPr>
            <a:r>
              <a:rPr lang="ur-PK" sz="2800" dirty="0">
                <a:effectLst/>
                <a:latin typeface="Aptos" panose="020B0004020202020204" pitchFamily="34" charset="0"/>
                <a:ea typeface="Aptos" panose="020B0004020202020204" pitchFamily="34" charset="0"/>
                <a:cs typeface="Jameel Noori Nastaleeq" panose="02000503000000020004" pitchFamily="2" charset="-78"/>
              </a:rPr>
              <a:t>دن کا آغاز کس سرگرمی سے ہوا اور اس کی تدریسی افادیت کیا ہے ؟ </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ur-PK" sz="2800" dirty="0">
                <a:effectLst/>
                <a:latin typeface="Aptos" panose="020B0004020202020204" pitchFamily="34" charset="0"/>
                <a:ea typeface="Aptos" panose="020B0004020202020204" pitchFamily="34" charset="0"/>
                <a:cs typeface="Jameel Noori Nastaleeq" panose="02000503000000020004" pitchFamily="2" charset="-78"/>
              </a:rPr>
              <a:t> کون </a:t>
            </a:r>
            <a:r>
              <a:rPr lang="ur-PK" sz="2800" dirty="0" err="1">
                <a:effectLst/>
                <a:latin typeface="Aptos" panose="020B0004020202020204" pitchFamily="34" charset="0"/>
                <a:ea typeface="Aptos" panose="020B0004020202020204" pitchFamily="34" charset="0"/>
                <a:cs typeface="Jameel Noori Nastaleeq" panose="02000503000000020004" pitchFamily="2" charset="-78"/>
              </a:rPr>
              <a:t>کون</a:t>
            </a:r>
            <a:r>
              <a:rPr lang="ur-PK" sz="2800" dirty="0">
                <a:effectLst/>
                <a:latin typeface="Aptos" panose="020B0004020202020204" pitchFamily="34" charset="0"/>
                <a:ea typeface="Aptos" panose="020B0004020202020204" pitchFamily="34" charset="0"/>
                <a:cs typeface="Jameel Noori Nastaleeq" panose="02000503000000020004" pitchFamily="2" charset="-78"/>
              </a:rPr>
              <a:t> سے تدریسی طریقے دن بھر ہم نے استعمال کئے ؟</a:t>
            </a:r>
          </a:p>
          <a:p>
            <a:pPr marL="342900" marR="0" lvl="0" indent="-342900" algn="r" rtl="1">
              <a:lnSpc>
                <a:spcPct val="115000"/>
              </a:lnSpc>
              <a:spcBef>
                <a:spcPts val="0"/>
              </a:spcBef>
              <a:spcAft>
                <a:spcPts val="0"/>
              </a:spcAft>
              <a:buFont typeface="Symbol" panose="05050102010706020507" pitchFamily="18" charset="2"/>
              <a:buChar char=""/>
            </a:pPr>
            <a:r>
              <a:rPr lang="ur-PK" sz="2800" dirty="0">
                <a:effectLst/>
                <a:latin typeface="Aptos" panose="020B0004020202020204" pitchFamily="34" charset="0"/>
                <a:ea typeface="Aptos" panose="020B0004020202020204" pitchFamily="34" charset="0"/>
                <a:cs typeface="Jameel Noori Nastaleeq" panose="02000503000000020004" pitchFamily="2" charset="-78"/>
              </a:rPr>
              <a:t> کون سا سب سے دلچسپ رہا  اور کیوں ؟ </a:t>
            </a:r>
            <a:endParaRPr lang="en-US" sz="28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Bef>
                <a:spcPts val="0"/>
              </a:spcBef>
              <a:spcAft>
                <a:spcPts val="0"/>
              </a:spcAft>
              <a:buFont typeface="Symbol" panose="05050102010706020507" pitchFamily="18" charset="2"/>
              <a:buChar char=""/>
            </a:pPr>
            <a:r>
              <a:rPr lang="ur-PK" sz="2800" dirty="0">
                <a:effectLst/>
                <a:latin typeface="Aptos" panose="020B0004020202020204" pitchFamily="34" charset="0"/>
                <a:ea typeface="Aptos" panose="020B0004020202020204" pitchFamily="34" charset="0"/>
                <a:cs typeface="Jameel Noori Nastaleeq" panose="02000503000000020004" pitchFamily="2" charset="-78"/>
              </a:rPr>
              <a:t>وسائل کا استعمال کس طرح تربیتی نشست میں کارآمد رہا ؟ </a:t>
            </a:r>
            <a:endParaRPr lang="en-US" sz="2800" dirty="0">
              <a:effectLst/>
              <a:latin typeface="Aptos" panose="020B00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7D6491-0F29-8BDC-B810-D1BEB2866270}"/>
              </a:ext>
            </a:extLst>
          </p:cNvPr>
          <p:cNvSpPr txBox="1"/>
          <p:nvPr/>
        </p:nvSpPr>
        <p:spPr>
          <a:xfrm>
            <a:off x="1654046" y="262669"/>
            <a:ext cx="5673185" cy="646331"/>
          </a:xfrm>
          <a:prstGeom prst="rect">
            <a:avLst/>
          </a:prstGeom>
          <a:noFill/>
        </p:spPr>
        <p:txBody>
          <a:bodyPr wrap="square">
            <a:spAutoFit/>
          </a:bodyPr>
          <a:lstStyle/>
          <a:p>
            <a:pPr algn="ctr" rtl="1"/>
            <a:r>
              <a:rPr lang="ur-PK" sz="3600" dirty="0">
                <a:latin typeface="Jameel Noori Nastaleeq" panose="02000503000000020004" pitchFamily="2" charset="-78"/>
                <a:cs typeface="Jameel Noori Nastaleeq" panose="02000503000000020004" pitchFamily="2" charset="-78"/>
              </a:rPr>
              <a:t>دن بھر کی سرگرمیوں پر ایک نظر</a:t>
            </a:r>
            <a:endParaRPr lang="en-US" sz="3600" dirty="0">
              <a:latin typeface="Jameel Noori Nastaleeq" panose="02000503000000020004" pitchFamily="2" charset="-78"/>
              <a:cs typeface="Jameel Noori Nastaleeq" panose="02000503000000020004" pitchFamily="2" charset="-78"/>
            </a:endParaRPr>
          </a:p>
        </p:txBody>
      </p:sp>
      <p:sp>
        <p:nvSpPr>
          <p:cNvPr id="6" name="TextBox 5">
            <a:extLst>
              <a:ext uri="{FF2B5EF4-FFF2-40B4-BE49-F238E27FC236}">
                <a16:creationId xmlns:a16="http://schemas.microsoft.com/office/drawing/2014/main" id="{60422202-5A78-6C0A-0E57-4F2FA4B22DFE}"/>
              </a:ext>
            </a:extLst>
          </p:cNvPr>
          <p:cNvSpPr txBox="1"/>
          <p:nvPr/>
        </p:nvSpPr>
        <p:spPr>
          <a:xfrm>
            <a:off x="264695" y="3784321"/>
            <a:ext cx="8987589" cy="954107"/>
          </a:xfrm>
          <a:prstGeom prst="rect">
            <a:avLst/>
          </a:prstGeom>
          <a:noFill/>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ur-PK" altLang="en-US" sz="2800" b="1" i="0" u="none"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	</a:t>
            </a:r>
            <a:r>
              <a:rPr kumimoji="0" lang="ur-PK" altLang="en-US" sz="2800" b="1" i="0" u="sng" strike="noStrike" cap="none" normalizeH="0" baseline="0" dirty="0" err="1">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لرننگ</a:t>
            </a:r>
            <a:r>
              <a:rPr kumimoji="0" lang="ur-PK" altLang="en-US" sz="2800" b="1" i="0" u="sng"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 </a:t>
            </a:r>
            <a:r>
              <a:rPr kumimoji="0" lang="ur-PK" altLang="en-US" sz="2800" b="1" i="0" u="sng" strike="noStrike" cap="none" normalizeH="0" baseline="0" dirty="0" err="1">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وال</a:t>
            </a:r>
            <a:r>
              <a:rPr kumimoji="0" lang="ur-PK" altLang="en-US" sz="2800" b="1" i="0" u="sng"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a:t>
            </a:r>
            <a:r>
              <a:rPr kumimoji="0" lang="en-US" altLang="en-US" sz="2800" b="1" i="0" u="sng"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Learning Wall</a:t>
            </a:r>
            <a:r>
              <a:rPr kumimoji="0" lang="ur-PK" altLang="en-US" sz="2800" b="1" i="0" u="sng"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 </a:t>
            </a:r>
            <a:endParaRPr kumimoji="0" lang="en-US" altLang="en-US" sz="2800" b="1" i="0"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lang="en-US" altLang="en-US" sz="2800" b="1" dirty="0">
                <a:solidFill>
                  <a:schemeClr val="tx1"/>
                </a:solidFill>
                <a:latin typeface="Jameel Noori Nastaleeq" panose="02000503000000020004" pitchFamily="2" charset="-78"/>
                <a:ea typeface="Georgia" panose="02040502050405020303" pitchFamily="18" charset="0"/>
                <a:cs typeface="Jameel Noori Nastaleeq" panose="02000503000000020004" pitchFamily="2" charset="-78"/>
              </a:rPr>
              <a:t>	</a:t>
            </a:r>
            <a:r>
              <a:rPr kumimoji="0" lang="ur-PK" altLang="en-US" sz="2800" b="1" i="0" u="none"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دن بھر میں سیکھی گئی کوئی ایک بات پوسٹ </a:t>
            </a:r>
            <a:r>
              <a:rPr kumimoji="0" lang="ur-PK" altLang="en-US" sz="2800" b="1" i="0" u="none" strike="noStrike" cap="none" normalizeH="0" baseline="0" dirty="0" err="1">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اٹ</a:t>
            </a:r>
            <a:r>
              <a:rPr kumimoji="0" lang="ur-PK" altLang="en-US" sz="2800" b="1" i="0" u="none" strike="noStrike" cap="none" normalizeH="0" baseline="0" dirty="0">
                <a:ln>
                  <a:noFill/>
                </a:ln>
                <a:solidFill>
                  <a:schemeClr val="tx1"/>
                </a:solidFill>
                <a:effectLst/>
                <a:latin typeface="Jameel Noori Nastaleeq" panose="02000503000000020004" pitchFamily="2" charset="-78"/>
                <a:ea typeface="Georgia" panose="02040502050405020303" pitchFamily="18" charset="0"/>
                <a:cs typeface="Jameel Noori Nastaleeq" panose="02000503000000020004" pitchFamily="2" charset="-78"/>
              </a:rPr>
              <a:t> پرچی پر لکھیں  اور اس مخصوص جگہ  پر لگائیں </a:t>
            </a:r>
            <a:endParaRPr kumimoji="0" lang="ur-PK"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588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E20011-7A29-D184-D351-A49BAD77E40F}"/>
              </a:ext>
            </a:extLst>
          </p:cNvPr>
          <p:cNvSpPr txBox="1"/>
          <p:nvPr/>
        </p:nvSpPr>
        <p:spPr>
          <a:xfrm>
            <a:off x="2643940" y="4105974"/>
            <a:ext cx="5107404" cy="523220"/>
          </a:xfrm>
          <a:prstGeom prst="rect">
            <a:avLst/>
          </a:prstGeom>
          <a:noFill/>
        </p:spPr>
        <p:txBody>
          <a:bodyPr wrap="square">
            <a:spAutoFit/>
          </a:bodyPr>
          <a:lstStyle/>
          <a:p>
            <a:r>
              <a:rPr lang="ur-PK" sz="2800" kern="0" dirty="0">
                <a:effectLst/>
                <a:ea typeface="Aptos" panose="020B0004020202020204" pitchFamily="34" charset="0"/>
                <a:cs typeface="Jameel Noori Nastaleeq" panose="02000503000000020004" pitchFamily="2" charset="-78"/>
              </a:rPr>
              <a:t>کسی نوعیت کی بھی  الجھن ہو  یا سوال پوچھ سکتے ہیں ۔ </a:t>
            </a:r>
            <a:endParaRPr lang="en-US" sz="2800" dirty="0"/>
          </a:p>
        </p:txBody>
      </p:sp>
      <p:sp>
        <p:nvSpPr>
          <p:cNvPr id="6" name="Google Shape;130;p22">
            <a:extLst>
              <a:ext uri="{FF2B5EF4-FFF2-40B4-BE49-F238E27FC236}">
                <a16:creationId xmlns:a16="http://schemas.microsoft.com/office/drawing/2014/main" id="{21C38776-590A-1433-0D2C-DA7FC689474B}"/>
              </a:ext>
            </a:extLst>
          </p:cNvPr>
          <p:cNvSpPr txBox="1">
            <a:spLocks/>
          </p:cNvSpPr>
          <p:nvPr/>
        </p:nvSpPr>
        <p:spPr>
          <a:xfrm>
            <a:off x="1676400" y="1733550"/>
            <a:ext cx="5401050"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6600" dirty="0">
                <a:latin typeface="Jameel Noori Nastaleeq" pitchFamily="2" charset="-78"/>
                <a:cs typeface="Jameel Noori Nastaleeq" pitchFamily="2" charset="-78"/>
              </a:rPr>
              <a:t>کوئی سوال ؟ </a:t>
            </a:r>
          </a:p>
        </p:txBody>
      </p:sp>
      <p:pic>
        <p:nvPicPr>
          <p:cNvPr id="7" name="Picture 2" descr="C:\Users\Afzal Com\AppData\Local\Microsoft\Windows\INetCache\IE\5ILOV8UR\Question-mark1[1].jpg">
            <a:extLst>
              <a:ext uri="{FF2B5EF4-FFF2-40B4-BE49-F238E27FC236}">
                <a16:creationId xmlns:a16="http://schemas.microsoft.com/office/drawing/2014/main" id="{156F86B0-D18A-1855-C58C-D8A3F0A02889}"/>
              </a:ext>
            </a:extLst>
          </p:cNvPr>
          <p:cNvPicPr>
            <a:picLocks noChangeAspect="1" noChangeArrowheads="1"/>
          </p:cNvPicPr>
          <p:nvPr/>
        </p:nvPicPr>
        <p:blipFill>
          <a:blip r:embed="rId2">
            <a:clrChange>
              <a:clrFrom>
                <a:srgbClr val="ECECEC"/>
              </a:clrFrom>
              <a:clrTo>
                <a:srgbClr val="ECECEC">
                  <a:alpha val="0"/>
                </a:srgbClr>
              </a:clrTo>
            </a:clrChange>
          </a:blip>
          <a:srcRect/>
          <a:stretch>
            <a:fillRect/>
          </a:stretch>
        </p:blipFill>
        <p:spPr bwMode="auto">
          <a:xfrm>
            <a:off x="1981200" y="819150"/>
            <a:ext cx="2101513" cy="3286824"/>
          </a:xfrm>
          <a:prstGeom prst="rect">
            <a:avLst/>
          </a:prstGeom>
          <a:noFill/>
        </p:spPr>
      </p:pic>
    </p:spTree>
    <p:extLst>
      <p:ext uri="{BB962C8B-B14F-4D97-AF65-F5344CB8AC3E}">
        <p14:creationId xmlns:p14="http://schemas.microsoft.com/office/powerpoint/2010/main" val="76546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4" name="Google Shape;74;p15">
            <a:extLst>
              <a:ext uri="{FF2B5EF4-FFF2-40B4-BE49-F238E27FC236}">
                <a16:creationId xmlns:a16="http://schemas.microsoft.com/office/drawing/2014/main" id="{B278DED3-04A2-7361-DF06-0B121DA19105}"/>
              </a:ext>
            </a:extLst>
          </p:cNvPr>
          <p:cNvSpPr txBox="1">
            <a:spLocks noGrp="1"/>
          </p:cNvSpPr>
          <p:nvPr>
            <p:ph type="title"/>
          </p:nvPr>
        </p:nvSpPr>
        <p:spPr>
          <a:xfrm>
            <a:off x="1282550" y="141311"/>
            <a:ext cx="6616800" cy="6999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ur-PK" sz="4000" b="1" dirty="0">
                <a:latin typeface="Jameel Noori Nastaleeq" panose="02000503000000020004" pitchFamily="2" charset="-78"/>
                <a:ea typeface="Tahoma" pitchFamily="34" charset="0"/>
                <a:cs typeface="Jameel Noori Nastaleeq" panose="02000503000000020004" pitchFamily="2" charset="-78"/>
              </a:rPr>
              <a:t>کیا آج کے مقاصد مکمل ہوئے  </a:t>
            </a:r>
            <a:endParaRPr sz="4000" b="1" dirty="0">
              <a:latin typeface="Jameel Noori Nastaleeq" panose="02000503000000020004" pitchFamily="2" charset="-78"/>
              <a:ea typeface="Tahoma" pitchFamily="34" charset="0"/>
              <a:cs typeface="Jameel Noori Nastaleeq" panose="02000503000000020004" pitchFamily="2" charset="-78"/>
            </a:endParaRPr>
          </a:p>
        </p:txBody>
      </p:sp>
      <p:sp>
        <p:nvSpPr>
          <p:cNvPr id="5" name="Google Shape;78;p15">
            <a:extLst>
              <a:ext uri="{FF2B5EF4-FFF2-40B4-BE49-F238E27FC236}">
                <a16:creationId xmlns:a16="http://schemas.microsoft.com/office/drawing/2014/main" id="{486272F7-FF61-A96C-9F06-9AF8EF040410}"/>
              </a:ext>
            </a:extLst>
          </p:cNvPr>
          <p:cNvSpPr txBox="1">
            <a:spLocks/>
          </p:cNvSpPr>
          <p:nvPr/>
        </p:nvSpPr>
        <p:spPr>
          <a:xfrm>
            <a:off x="8173700" y="4590795"/>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46</a:t>
            </a:fld>
            <a:endParaRPr lang="en" dirty="0"/>
          </a:p>
        </p:txBody>
      </p:sp>
      <p:sp>
        <p:nvSpPr>
          <p:cNvPr id="6" name="Text Placeholder 6">
            <a:extLst>
              <a:ext uri="{FF2B5EF4-FFF2-40B4-BE49-F238E27FC236}">
                <a16:creationId xmlns:a16="http://schemas.microsoft.com/office/drawing/2014/main" id="{96B4859B-E754-1B77-17A7-AF0FA34C4027}"/>
              </a:ext>
            </a:extLst>
          </p:cNvPr>
          <p:cNvSpPr txBox="1">
            <a:spLocks/>
          </p:cNvSpPr>
          <p:nvPr/>
        </p:nvSpPr>
        <p:spPr>
          <a:xfrm>
            <a:off x="1221930" y="886813"/>
            <a:ext cx="7591825" cy="419345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0" lvl="3" algn="r" rtl="1">
              <a:spcAft>
                <a:spcPts val="300"/>
              </a:spcAft>
            </a:pPr>
            <a:r>
              <a:rPr lang="ur-PK" sz="2400" dirty="0">
                <a:latin typeface="Jameel Noori Nastaleeq" pitchFamily="2" charset="-78"/>
                <a:cs typeface="Jameel Noori Nastaleeq" pitchFamily="2" charset="-78"/>
              </a:rPr>
              <a:t>نشست کے اختتام پر طلبہ اس قابل ہو سکیں گے کہ :</a:t>
            </a:r>
          </a:p>
          <a:p>
            <a:pPr marL="88900" lvl="3" algn="r" rtl="1">
              <a:spcAft>
                <a:spcPts val="300"/>
              </a:spcAft>
            </a:pPr>
            <a:endParaRPr lang="en-US" sz="1050" dirty="0">
              <a:latin typeface="Jameel Noori Nastaleeq" pitchFamily="2" charset="-78"/>
              <a:cs typeface="Jameel Noori Nastaleeq" pitchFamily="2" charset="-78"/>
            </a:endParaRP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تعارفی پیغام  تحریر کر سکیں اور اس پر تبادلہ کرتے ہوئے اس کی توجیہہ بیان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مؤثر اور اچھے اردو اساتذہ کی خصوصیات کی نشاندہی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مختص پہلو کی روشنی میں اردو زبان کی تدریسی اہمیت  رول پلے کی صورت واضح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قومی نصاب پاکستان کی دستاویز  کی </a:t>
            </a:r>
            <a:r>
              <a:rPr lang="ur-PK" sz="2400" dirty="0" err="1">
                <a:latin typeface="Jameel Noori Nastaleeq" pitchFamily="2" charset="-78"/>
                <a:cs typeface="Jameel Noori Nastaleeq" pitchFamily="2" charset="-78"/>
              </a:rPr>
              <a:t>اجزائے</a:t>
            </a:r>
            <a:r>
              <a:rPr lang="ur-PK" sz="2400" dirty="0">
                <a:latin typeface="Jameel Noori Nastaleeq" pitchFamily="2" charset="-78"/>
                <a:cs typeface="Jameel Noori Nastaleeq" pitchFamily="2" charset="-78"/>
              </a:rPr>
              <a:t> ترکیبی  سے تعارف  کے ساتھ  اصطلاحات ، ترتیب و پیشکش اور  مقاصد کی اہمیت کا اعادہ کر سکیں ؛</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پیش رفت کے خاکہ /</a:t>
            </a:r>
            <a:r>
              <a:rPr lang="ur-PK" sz="2400" dirty="0" err="1">
                <a:latin typeface="Jameel Noori Nastaleeq" pitchFamily="2" charset="-78"/>
                <a:cs typeface="Jameel Noori Nastaleeq" pitchFamily="2" charset="-78"/>
              </a:rPr>
              <a:t>پروگریشن</a:t>
            </a:r>
            <a:r>
              <a:rPr lang="ur-PK" sz="2400" dirty="0">
                <a:latin typeface="Jameel Noori Nastaleeq" pitchFamily="2" charset="-78"/>
                <a:cs typeface="Jameel Noori Nastaleeq" pitchFamily="2" charset="-78"/>
              </a:rPr>
              <a:t> گرڈ  کا </a:t>
            </a:r>
            <a:r>
              <a:rPr lang="ur-PK" sz="2400" dirty="0" err="1">
                <a:latin typeface="Jameel Noori Nastaleeq" pitchFamily="2" charset="-78"/>
                <a:cs typeface="Jameel Noori Nastaleeq" pitchFamily="2" charset="-78"/>
              </a:rPr>
              <a:t>استعما</a:t>
            </a:r>
            <a:r>
              <a:rPr lang="ur-PK" sz="2400" dirty="0">
                <a:latin typeface="Jameel Noori Nastaleeq" pitchFamily="2" charset="-78"/>
                <a:cs typeface="Jameel Noori Nastaleeq" pitchFamily="2" charset="-78"/>
              </a:rPr>
              <a:t> ل کرتے ہوئے سرگرمیاں وضع کر سکیں  اور پیش کر سکیں؛</a:t>
            </a:r>
          </a:p>
          <a:p>
            <a:pPr marL="515938" lvl="3" indent="-398463" algn="r" rtl="1">
              <a:spcAft>
                <a:spcPts val="300"/>
              </a:spcAft>
              <a:buFont typeface="Wingdings" pitchFamily="2" charset="2"/>
              <a:buChar char="q"/>
            </a:pPr>
            <a:r>
              <a:rPr lang="ur-PK" sz="2400" dirty="0">
                <a:latin typeface="Jameel Noori Nastaleeq" pitchFamily="2" charset="-78"/>
                <a:cs typeface="Jameel Noori Nastaleeq" pitchFamily="2" charset="-78"/>
              </a:rPr>
              <a:t>سرگرمیوں کے فیڈ بیک سے پیش رفت کی اہمیت کے استعمال کی اہمیت پر اپنی رائے دے سکیں۔</a:t>
            </a:r>
          </a:p>
          <a:p>
            <a:pPr marL="231775" indent="-142875" algn="r" rtl="1"/>
            <a:endParaRPr lang="en-US" sz="2000" dirty="0">
              <a:latin typeface="Jameel Noori Nastaleeq" pitchFamily="2" charset="-78"/>
              <a:cs typeface="Jameel Noori Nastaleeq" pitchFamily="2" charset="-78"/>
            </a:endParaRPr>
          </a:p>
        </p:txBody>
      </p:sp>
      <p:pic>
        <p:nvPicPr>
          <p:cNvPr id="7" name="Picture 4" descr="Emo-target - Hit Emoji Transparent PNG - 900x600 - Free Download on NicePNG">
            <a:extLst>
              <a:ext uri="{FF2B5EF4-FFF2-40B4-BE49-F238E27FC236}">
                <a16:creationId xmlns:a16="http://schemas.microsoft.com/office/drawing/2014/main" id="{F11D77B1-AF49-86FA-169F-C8E054822058}"/>
              </a:ext>
            </a:extLst>
          </p:cNvPr>
          <p:cNvPicPr>
            <a:picLocks noChangeAspect="1" noChangeArrowheads="1"/>
          </p:cNvPicPr>
          <p:nvPr/>
        </p:nvPicPr>
        <p:blipFill>
          <a:blip r:embed="rId3">
            <a:clrChange>
              <a:clrFrom>
                <a:srgbClr val="F6F6F6"/>
              </a:clrFrom>
              <a:clrTo>
                <a:srgbClr val="F6F6F6">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650895">
            <a:off x="420998" y="269570"/>
            <a:ext cx="2018463"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5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62;p58">
            <a:extLst>
              <a:ext uri="{FF2B5EF4-FFF2-40B4-BE49-F238E27FC236}">
                <a16:creationId xmlns:a16="http://schemas.microsoft.com/office/drawing/2014/main" id="{74C51BFA-1ED9-5478-0915-52FAD77ED807}"/>
              </a:ext>
            </a:extLst>
          </p:cNvPr>
          <p:cNvPicPr preferRelativeResize="0"/>
          <p:nvPr/>
        </p:nvPicPr>
        <p:blipFill>
          <a:blip r:embed="rId2">
            <a:alphaModFix/>
          </a:blip>
          <a:stretch>
            <a:fillRect/>
          </a:stretch>
        </p:blipFill>
        <p:spPr>
          <a:xfrm rot="8999960">
            <a:off x="6972646" y="1105682"/>
            <a:ext cx="1248361" cy="944002"/>
          </a:xfrm>
          <a:prstGeom prst="rect">
            <a:avLst/>
          </a:prstGeom>
          <a:noFill/>
          <a:ln>
            <a:noFill/>
          </a:ln>
        </p:spPr>
      </p:pic>
      <p:pic>
        <p:nvPicPr>
          <p:cNvPr id="5" name="Google Shape;664;p58">
            <a:extLst>
              <a:ext uri="{FF2B5EF4-FFF2-40B4-BE49-F238E27FC236}">
                <a16:creationId xmlns:a16="http://schemas.microsoft.com/office/drawing/2014/main" id="{F7844F97-2396-C5E3-06C3-93A432F3C288}"/>
              </a:ext>
            </a:extLst>
          </p:cNvPr>
          <p:cNvPicPr preferRelativeResize="0"/>
          <p:nvPr/>
        </p:nvPicPr>
        <p:blipFill>
          <a:blip r:embed="rId3">
            <a:alphaModFix/>
          </a:blip>
          <a:stretch>
            <a:fillRect/>
          </a:stretch>
        </p:blipFill>
        <p:spPr>
          <a:xfrm rot="-900003">
            <a:off x="5893600" y="1184224"/>
            <a:ext cx="1589385" cy="2202336"/>
          </a:xfrm>
          <a:prstGeom prst="rect">
            <a:avLst/>
          </a:prstGeom>
          <a:noFill/>
          <a:ln>
            <a:noFill/>
          </a:ln>
        </p:spPr>
      </p:pic>
      <p:pic>
        <p:nvPicPr>
          <p:cNvPr id="6" name="Google Shape;665;p58">
            <a:extLst>
              <a:ext uri="{FF2B5EF4-FFF2-40B4-BE49-F238E27FC236}">
                <a16:creationId xmlns:a16="http://schemas.microsoft.com/office/drawing/2014/main" id="{3CFE42A6-6211-94EE-B28E-3A4999C4F7B9}"/>
              </a:ext>
            </a:extLst>
          </p:cNvPr>
          <p:cNvPicPr preferRelativeResize="0"/>
          <p:nvPr/>
        </p:nvPicPr>
        <p:blipFill>
          <a:blip r:embed="rId4">
            <a:alphaModFix/>
          </a:blip>
          <a:stretch>
            <a:fillRect/>
          </a:stretch>
        </p:blipFill>
        <p:spPr>
          <a:xfrm>
            <a:off x="6764756" y="1991566"/>
            <a:ext cx="1664144" cy="2071828"/>
          </a:xfrm>
          <a:prstGeom prst="rect">
            <a:avLst/>
          </a:prstGeom>
          <a:noFill/>
          <a:ln>
            <a:noFill/>
          </a:ln>
        </p:spPr>
      </p:pic>
      <p:pic>
        <p:nvPicPr>
          <p:cNvPr id="7" name="Google Shape;666;p58">
            <a:extLst>
              <a:ext uri="{FF2B5EF4-FFF2-40B4-BE49-F238E27FC236}">
                <a16:creationId xmlns:a16="http://schemas.microsoft.com/office/drawing/2014/main" id="{52354256-E795-090A-1463-EF931D90243A}"/>
              </a:ext>
            </a:extLst>
          </p:cNvPr>
          <p:cNvPicPr preferRelativeResize="0"/>
          <p:nvPr/>
        </p:nvPicPr>
        <p:blipFill>
          <a:blip r:embed="rId5">
            <a:alphaModFix/>
          </a:blip>
          <a:stretch>
            <a:fillRect/>
          </a:stretch>
        </p:blipFill>
        <p:spPr>
          <a:xfrm rot="-900002" flipH="1">
            <a:off x="5547104" y="1886983"/>
            <a:ext cx="1352336" cy="1441725"/>
          </a:xfrm>
          <a:prstGeom prst="rect">
            <a:avLst/>
          </a:prstGeom>
          <a:noFill/>
          <a:ln>
            <a:noFill/>
          </a:ln>
        </p:spPr>
      </p:pic>
      <p:sp>
        <p:nvSpPr>
          <p:cNvPr id="8" name="Google Shape;130;p22">
            <a:extLst>
              <a:ext uri="{FF2B5EF4-FFF2-40B4-BE49-F238E27FC236}">
                <a16:creationId xmlns:a16="http://schemas.microsoft.com/office/drawing/2014/main" id="{B0069FEB-2C6D-8B04-6F71-887A851A3F05}"/>
              </a:ext>
            </a:extLst>
          </p:cNvPr>
          <p:cNvSpPr txBox="1">
            <a:spLocks/>
          </p:cNvSpPr>
          <p:nvPr/>
        </p:nvSpPr>
        <p:spPr>
          <a:xfrm>
            <a:off x="715100" y="1512196"/>
            <a:ext cx="4542418"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1pPr>
            <a:lvl2pPr marR="0" lvl="1"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2pPr>
            <a:lvl3pPr marR="0" lvl="2"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3pPr>
            <a:lvl4pPr marR="0" lvl="3"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4pPr>
            <a:lvl5pPr marR="0" lvl="4"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5pPr>
            <a:lvl6pPr marR="0" lvl="5"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6pPr>
            <a:lvl7pPr marR="0" lvl="6"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7pPr>
            <a:lvl8pPr marR="0" lvl="7"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8pPr>
            <a:lvl9pPr marR="0" lvl="8" algn="l" rtl="0">
              <a:lnSpc>
                <a:spcPct val="100000"/>
              </a:lnSpc>
              <a:spcBef>
                <a:spcPts val="0"/>
              </a:spcBef>
              <a:spcAft>
                <a:spcPts val="0"/>
              </a:spcAft>
              <a:buClr>
                <a:schemeClr val="dk1"/>
              </a:buClr>
              <a:buSzPts val="3000"/>
              <a:buFont typeface="Tilt Warp"/>
              <a:buNone/>
              <a:defRPr sz="3000" b="0" i="0" u="none" strike="noStrike" cap="none">
                <a:solidFill>
                  <a:schemeClr val="dk1"/>
                </a:solidFill>
                <a:latin typeface="Tilt Warp"/>
                <a:ea typeface="Tilt Warp"/>
                <a:cs typeface="Tilt Warp"/>
                <a:sym typeface="Tilt Warp"/>
              </a:defRPr>
            </a:lvl9pPr>
          </a:lstStyle>
          <a:p>
            <a:pPr algn="r"/>
            <a:r>
              <a:rPr lang="ur-PK" sz="6600" dirty="0">
                <a:latin typeface="Jameel Noori Nastaleeq" pitchFamily="2" charset="-78"/>
                <a:cs typeface="Jameel Noori Nastaleeq" pitchFamily="2" charset="-78"/>
              </a:rPr>
              <a:t>آمد اور توجہ کا </a:t>
            </a:r>
            <a:r>
              <a:rPr lang="ur-PK" sz="6600" dirty="0" err="1">
                <a:latin typeface="Jameel Noori Nastaleeq" pitchFamily="2" charset="-78"/>
                <a:cs typeface="Jameel Noori Nastaleeq" pitchFamily="2" charset="-78"/>
              </a:rPr>
              <a:t>شکریہ</a:t>
            </a:r>
            <a:r>
              <a:rPr lang="ur-PK" sz="6600" dirty="0">
                <a:latin typeface="Jameel Noori Nastaleeq" pitchFamily="2" charset="-78"/>
                <a:cs typeface="Jameel Noori Nastaleeq" pitchFamily="2" charset="-78"/>
              </a:rPr>
              <a:t> </a:t>
            </a:r>
          </a:p>
        </p:txBody>
      </p:sp>
      <p:sp>
        <p:nvSpPr>
          <p:cNvPr id="9" name="TextBox 8">
            <a:extLst>
              <a:ext uri="{FF2B5EF4-FFF2-40B4-BE49-F238E27FC236}">
                <a16:creationId xmlns:a16="http://schemas.microsoft.com/office/drawing/2014/main" id="{C0A2B7E4-7F9E-60B7-FB80-ADE5675A8DEA}"/>
              </a:ext>
            </a:extLst>
          </p:cNvPr>
          <p:cNvSpPr txBox="1"/>
          <p:nvPr/>
        </p:nvSpPr>
        <p:spPr>
          <a:xfrm>
            <a:off x="1594326" y="2948658"/>
            <a:ext cx="5107404" cy="523220"/>
          </a:xfrm>
          <a:prstGeom prst="rect">
            <a:avLst/>
          </a:prstGeom>
          <a:noFill/>
        </p:spPr>
        <p:txBody>
          <a:bodyPr wrap="square">
            <a:spAutoFit/>
          </a:bodyPr>
          <a:lstStyle/>
          <a:p>
            <a:r>
              <a:rPr lang="ur-PK" sz="2800" kern="0" dirty="0">
                <a:effectLst/>
                <a:ea typeface="Aptos" panose="020B0004020202020204" pitchFamily="34" charset="0"/>
                <a:cs typeface="Jameel Noori Nastaleeq" panose="02000503000000020004" pitchFamily="2" charset="-78"/>
              </a:rPr>
              <a:t>پوری ذمہ داری سے فیڈ بیک فارم مکمل کیجیے</a:t>
            </a:r>
            <a:endParaRPr lang="en-US" sz="2800" dirty="0"/>
          </a:p>
        </p:txBody>
      </p:sp>
    </p:spTree>
    <p:extLst>
      <p:ext uri="{BB962C8B-B14F-4D97-AF65-F5344CB8AC3E}">
        <p14:creationId xmlns:p14="http://schemas.microsoft.com/office/powerpoint/2010/main" val="2768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1026" name="Picture 2" descr="Free Picture For Communication, Download Free Picture For Communication png  images, Free ClipArts on Clipart Library">
            <a:extLst>
              <a:ext uri="{FF2B5EF4-FFF2-40B4-BE49-F238E27FC236}">
                <a16:creationId xmlns:a16="http://schemas.microsoft.com/office/drawing/2014/main" id="{C9BB9ECC-CA5B-5E56-8256-C8FA84AD3641}"/>
              </a:ext>
            </a:extLst>
          </p:cNvPr>
          <p:cNvPicPr>
            <a:picLocks noChangeAspect="1" noChangeArrowheads="1"/>
          </p:cNvPicPr>
          <p:nvPr/>
        </p:nvPicPr>
        <p:blipFill>
          <a:blip r:embed="rId3">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4932936" y="1191147"/>
            <a:ext cx="3276525" cy="24153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B32286B-E8CC-7DF5-F661-B98F0917407C}"/>
              </a:ext>
            </a:extLst>
          </p:cNvPr>
          <p:cNvSpPr txBox="1"/>
          <p:nvPr/>
        </p:nvSpPr>
        <p:spPr>
          <a:xfrm>
            <a:off x="199291" y="1736363"/>
            <a:ext cx="4935417" cy="2262158"/>
          </a:xfrm>
          <a:prstGeom prst="rect">
            <a:avLst/>
          </a:prstGeom>
          <a:noFill/>
        </p:spPr>
        <p:txBody>
          <a:bodyPr wrap="square">
            <a:spAutoFit/>
          </a:bodyPr>
          <a:lstStyle/>
          <a:p>
            <a:pPr algn="ctr" rtl="1">
              <a:lnSpc>
                <a:spcPct val="150000"/>
              </a:lnSpc>
            </a:pPr>
            <a:r>
              <a:rPr lang="ur-PK" sz="3600" dirty="0">
                <a:solidFill>
                  <a:schemeClr val="accent4">
                    <a:lumMod val="50000"/>
                  </a:schemeClr>
                </a:solidFill>
                <a:latin typeface="Jameel Noori Nastaleeq" pitchFamily="2" charset="-78"/>
                <a:cs typeface="Jameel Noori Nastaleeq" pitchFamily="2" charset="-78"/>
              </a:rPr>
              <a:t> سب کے پیغام سننے  اور تبادلہ کرنے     سے آپ کے ذہن پر اس گفت و شنید کا کیا اثر ہوا؟ </a:t>
            </a:r>
          </a:p>
          <a:p>
            <a:pPr algn="ctr" rtl="1">
              <a:lnSpc>
                <a:spcPct val="150000"/>
              </a:lnSpc>
            </a:pPr>
            <a:r>
              <a:rPr lang="ur-PK" sz="2400" dirty="0">
                <a:solidFill>
                  <a:srgbClr val="C00000"/>
                </a:solidFill>
                <a:latin typeface="Jameel Noori Nastaleeq" pitchFamily="2" charset="-78"/>
                <a:cs typeface="Jameel Noori Nastaleeq" pitchFamily="2" charset="-78"/>
              </a:rPr>
              <a:t>کل جماعتی فیڈ بیک </a:t>
            </a:r>
            <a:endParaRPr lang="ur-PK" sz="4400" dirty="0">
              <a:solidFill>
                <a:srgbClr val="C00000"/>
              </a:solidFill>
              <a:latin typeface="Jameel Noori Nastaleeq" pitchFamily="2" charset="-78"/>
              <a:cs typeface="Jameel Noori Nastaleeq" pitchFamily="2" charset="-78"/>
            </a:endParaRPr>
          </a:p>
        </p:txBody>
      </p:sp>
      <p:pic>
        <p:nvPicPr>
          <p:cNvPr id="31" name="Picture 2" descr="How to Make and Submit Your Own Emoji, From Start to Finish">
            <a:extLst>
              <a:ext uri="{FF2B5EF4-FFF2-40B4-BE49-F238E27FC236}">
                <a16:creationId xmlns:a16="http://schemas.microsoft.com/office/drawing/2014/main" id="{1FE425D7-0832-4CA1-C46F-A545BD3611F3}"/>
              </a:ext>
            </a:extLst>
          </p:cNvPr>
          <p:cNvPicPr>
            <a:picLocks noChangeAspect="1" noChangeArrowheads="1"/>
          </p:cNvPicPr>
          <p:nvPr/>
        </p:nvPicPr>
        <p:blipFill>
          <a:blip r:embed="rId4">
            <a:clrChange>
              <a:clrFrom>
                <a:srgbClr val="CEE1EF"/>
              </a:clrFrom>
              <a:clrTo>
                <a:srgbClr val="CEE1E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0826696" flipH="1">
            <a:off x="744626" y="295764"/>
            <a:ext cx="1994240" cy="1495680"/>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74;p15">
            <a:extLst>
              <a:ext uri="{FF2B5EF4-FFF2-40B4-BE49-F238E27FC236}">
                <a16:creationId xmlns:a16="http://schemas.microsoft.com/office/drawing/2014/main" id="{D3A9D1A3-8AAD-C0FA-0F9C-1F1B7ED81B7D}"/>
              </a:ext>
            </a:extLst>
          </p:cNvPr>
          <p:cNvSpPr txBox="1">
            <a:spLocks/>
          </p:cNvSpPr>
          <p:nvPr/>
        </p:nvSpPr>
        <p:spPr>
          <a:xfrm>
            <a:off x="1354906" y="491247"/>
            <a:ext cx="6616800" cy="699900"/>
          </a:xfrm>
          <a:prstGeom prst="rect">
            <a:avLst/>
          </a:prstGeom>
        </p:spPr>
        <p:txBody>
          <a:bodyPr spcFirstLastPara="1" wrap="square" lIns="91425" tIns="91425" rIns="91425" bIns="91425" anchor="b"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ur-PK" sz="4800" b="1" i="0" u="none" strike="noStrike" kern="0" cap="none" spc="0" normalizeH="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ذرا </a:t>
            </a:r>
            <a:r>
              <a:rPr kumimoji="0" lang="ur-PK" sz="4800" b="1" i="0" u="none" strike="noStrike" kern="0" cap="none" spc="0" normalizeH="0" noProof="0" dirty="0" err="1">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سوچئے</a:t>
            </a:r>
            <a:r>
              <a:rPr kumimoji="0" lang="ur-PK" sz="4800" b="1" i="0" u="none" strike="noStrike" kern="0" cap="none" spc="0" normalizeH="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rPr>
              <a:t>۔۔۔۔</a:t>
            </a:r>
            <a:endParaRPr kumimoji="0" lang="ur-PK" sz="4800" b="1" i="0" u="none" strike="noStrike" kern="0" cap="none" spc="0" normalizeH="0" baseline="0" noProof="0" dirty="0">
              <a:ln>
                <a:noFill/>
              </a:ln>
              <a:solidFill>
                <a:schemeClr val="accent4">
                  <a:lumMod val="50000"/>
                </a:schemeClr>
              </a:solidFill>
              <a:effectLst/>
              <a:uLnTx/>
              <a:uFillTx/>
              <a:latin typeface="Jameel Noori Nastaleeq" panose="02000503000000020004" pitchFamily="2" charset="-78"/>
              <a:ea typeface="Tahoma" pitchFamily="34" charset="0"/>
              <a:cs typeface="Jameel Noori Nastaleeq" panose="02000503000000020004" pitchFamily="2" charset="-78"/>
              <a:sym typeface="Arial"/>
            </a:endParaRPr>
          </a:p>
        </p:txBody>
      </p:sp>
      <p:sp>
        <p:nvSpPr>
          <p:cNvPr id="33" name="Google Shape;273;p33">
            <a:extLst>
              <a:ext uri="{FF2B5EF4-FFF2-40B4-BE49-F238E27FC236}">
                <a16:creationId xmlns:a16="http://schemas.microsoft.com/office/drawing/2014/main" id="{74B70D07-15EE-09DF-5FA0-CB7DD30305BD}"/>
              </a:ext>
            </a:extLst>
          </p:cNvPr>
          <p:cNvSpPr/>
          <p:nvPr/>
        </p:nvSpPr>
        <p:spPr>
          <a:xfrm>
            <a:off x="4932936" y="3392682"/>
            <a:ext cx="3263700" cy="692700"/>
          </a:xfrm>
          <a:prstGeom prst="ellipse">
            <a:avLst/>
          </a:prstGeom>
          <a:solidFill>
            <a:srgbClr val="6A959B">
              <a:alpha val="30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7" y="2233114"/>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sp>
        <p:nvSpPr>
          <p:cNvPr id="2" name="TextBox 1">
            <a:extLst>
              <a:ext uri="{FF2B5EF4-FFF2-40B4-BE49-F238E27FC236}">
                <a16:creationId xmlns:a16="http://schemas.microsoft.com/office/drawing/2014/main" id="{60D05DC1-3143-5AEC-76E2-B1D17F36AF50}"/>
              </a:ext>
            </a:extLst>
          </p:cNvPr>
          <p:cNvSpPr txBox="1"/>
          <p:nvPr/>
        </p:nvSpPr>
        <p:spPr>
          <a:xfrm>
            <a:off x="1751953" y="1179594"/>
            <a:ext cx="5111262" cy="914096"/>
          </a:xfrm>
          <a:prstGeom prst="rect">
            <a:avLst/>
          </a:prstGeom>
          <a:noFill/>
        </p:spPr>
        <p:txBody>
          <a:bodyPr wrap="square">
            <a:spAutoFit/>
          </a:bodyPr>
          <a:lstStyle/>
          <a:p>
            <a:pPr marL="0" marR="0" algn="ctr" rtl="1">
              <a:lnSpc>
                <a:spcPct val="115000"/>
              </a:lnSpc>
              <a:spcBef>
                <a:spcPts val="0"/>
              </a:spcBef>
              <a:spcAft>
                <a:spcPts val="0"/>
              </a:spcAft>
            </a:pPr>
            <a:r>
              <a:rPr lang="ur-PK" sz="48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تربیتی پروگرام کا تعارف</a:t>
            </a:r>
            <a:endParaRPr lang="en-US" sz="2400" b="1" dirty="0">
              <a:solidFill>
                <a:schemeClr val="accent5">
                  <a:lumMod val="50000"/>
                </a:schemeClr>
              </a:solidFill>
              <a:effectLst/>
              <a:latin typeface="Aptos" panose="020B00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45FA20-BEBE-7501-43B0-FDCC6F126E87}"/>
              </a:ext>
            </a:extLst>
          </p:cNvPr>
          <p:cNvSpPr txBox="1"/>
          <p:nvPr/>
        </p:nvSpPr>
        <p:spPr>
          <a:xfrm>
            <a:off x="1980555" y="453508"/>
            <a:ext cx="4882660" cy="707886"/>
          </a:xfrm>
          <a:prstGeom prst="rect">
            <a:avLst/>
          </a:prstGeom>
          <a:noFill/>
        </p:spPr>
        <p:txBody>
          <a:bodyPr wrap="square">
            <a:spAutoFit/>
          </a:bodyPr>
          <a:lstStyle/>
          <a:p>
            <a:pPr algn="ctr"/>
            <a:r>
              <a:rPr lang="en-US" sz="4000" b="1" u="none" strike="noStrike" cap="none" dirty="0">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BSLIP</a:t>
            </a:r>
            <a:endParaRPr lang="en-US" sz="4000" dirty="0"/>
          </a:p>
        </p:txBody>
      </p:sp>
    </p:spTree>
    <p:extLst>
      <p:ext uri="{BB962C8B-B14F-4D97-AF65-F5344CB8AC3E}">
        <p14:creationId xmlns:p14="http://schemas.microsoft.com/office/powerpoint/2010/main" val="51063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4A294-1DAF-238F-A1AB-7F74D08CE98B}"/>
              </a:ext>
            </a:extLst>
          </p:cNvPr>
          <p:cNvSpPr txBox="1"/>
          <p:nvPr/>
        </p:nvSpPr>
        <p:spPr>
          <a:xfrm>
            <a:off x="1793631" y="121209"/>
            <a:ext cx="5111262" cy="708399"/>
          </a:xfrm>
          <a:prstGeom prst="rect">
            <a:avLst/>
          </a:prstGeom>
          <a:noFill/>
        </p:spPr>
        <p:txBody>
          <a:bodyPr wrap="square">
            <a:spAutoFit/>
          </a:bodyPr>
          <a:lstStyle/>
          <a:p>
            <a:pPr marL="0" marR="0" algn="ctr" rtl="1">
              <a:lnSpc>
                <a:spcPct val="115000"/>
              </a:lnSpc>
              <a:spcBef>
                <a:spcPts val="0"/>
              </a:spcBef>
              <a:spcAft>
                <a:spcPts val="0"/>
              </a:spcAft>
            </a:pPr>
            <a:r>
              <a:rPr lang="ur-PK" sz="36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تربیتی پروگرام کا تعارف</a:t>
            </a:r>
            <a:endParaRPr lang="en-US" sz="1600" dirty="0">
              <a:solidFill>
                <a:schemeClr val="accent5">
                  <a:lumMod val="50000"/>
                </a:schemeClr>
              </a:solidFill>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90F5BD73-06DE-8F71-F53E-8311591A60B6}"/>
              </a:ext>
            </a:extLst>
          </p:cNvPr>
          <p:cNvGraphicFramePr>
            <a:graphicFrameLocks noGrp="1"/>
          </p:cNvGraphicFramePr>
          <p:nvPr>
            <p:extLst>
              <p:ext uri="{D42A27DB-BD31-4B8C-83A1-F6EECF244321}">
                <p14:modId xmlns:p14="http://schemas.microsoft.com/office/powerpoint/2010/main" val="2574816682"/>
              </p:ext>
            </p:extLst>
          </p:nvPr>
        </p:nvGraphicFramePr>
        <p:xfrm>
          <a:off x="820615" y="855785"/>
          <a:ext cx="7420708" cy="3981368"/>
        </p:xfrm>
        <a:graphic>
          <a:graphicData uri="http://schemas.openxmlformats.org/drawingml/2006/table">
            <a:tbl>
              <a:tblPr rtl="1" firstRow="1" bandRow="1">
                <a:tableStyleId>{5FD0F851-EC5A-4D38-B0AD-8093EC10F338}</a:tableStyleId>
              </a:tblPr>
              <a:tblGrid>
                <a:gridCol w="7420708">
                  <a:extLst>
                    <a:ext uri="{9D8B030D-6E8A-4147-A177-3AD203B41FA5}">
                      <a16:colId xmlns:a16="http://schemas.microsoft.com/office/drawing/2014/main" val="4253505785"/>
                    </a:ext>
                  </a:extLst>
                </a:gridCol>
              </a:tblGrid>
              <a:tr h="608021">
                <a:tc>
                  <a:txBody>
                    <a:bodyPr/>
                    <a:lstStyle/>
                    <a:p>
                      <a:pPr marL="176213" indent="-168275" algn="r" rtl="1">
                        <a:lnSpc>
                          <a:spcPct val="150000"/>
                        </a:lnSpc>
                        <a:buFont typeface="Arial" panose="020B0604020202020204" pitchFamily="34" charset="0"/>
                        <a:buChar char="•"/>
                      </a:pPr>
                      <a:r>
                        <a:rPr lang="ur-PK" sz="2400" b="1" u="none" strike="noStrike" cap="none" dirty="0">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بلوچستان اسٹوڈنٹ </a:t>
                      </a:r>
                      <a:r>
                        <a:rPr lang="ur-PK" sz="2400" b="1" u="none" strike="noStrike" cap="none" dirty="0" err="1">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لرننگ</a:t>
                      </a:r>
                      <a:r>
                        <a:rPr lang="ur-PK" sz="2400" b="1" u="none" strike="noStrike" cap="none" dirty="0">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 </a:t>
                      </a:r>
                      <a:r>
                        <a:rPr lang="ur-PK" sz="2400" b="1" u="none" strike="noStrike" cap="none" dirty="0" err="1">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امپروومنٹ</a:t>
                      </a:r>
                      <a:r>
                        <a:rPr lang="ur-PK" sz="2400" b="1" u="none" strike="noStrike" cap="none" dirty="0">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 پروگرام (</a:t>
                      </a:r>
                      <a:r>
                        <a:rPr lang="en-US" sz="2400" b="1" u="none" strike="noStrike" cap="none" dirty="0">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BSLIP</a:t>
                      </a:r>
                      <a:r>
                        <a:rPr lang="ur-PK" sz="2400" b="1" u="none" strike="noStrike" cap="none" dirty="0">
                          <a:solidFill>
                            <a:schemeClr val="accent3">
                              <a:lumMod val="50000"/>
                            </a:schemeClr>
                          </a:solidFill>
                          <a:effectLst/>
                          <a:latin typeface="Jameel Noori Nastaleeq" panose="02000503000000020004" pitchFamily="2" charset="-78"/>
                          <a:cs typeface="Jameel Noori Nastaleeq" panose="02000503000000020004" pitchFamily="2" charset="-78"/>
                          <a:sym typeface="Arial"/>
                        </a:rPr>
                        <a:t>)"  کا حصہ ہے۔ </a:t>
                      </a:r>
                      <a:endParaRPr lang="en-US" sz="2400" dirty="0">
                        <a:solidFill>
                          <a:schemeClr val="accent3">
                            <a:lumMod val="50000"/>
                          </a:schemeClr>
                        </a:solidFill>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2852453864"/>
                  </a:ext>
                </a:extLst>
              </a:tr>
              <a:tr h="1124449">
                <a:tc>
                  <a:txBody>
                    <a:bodyPr/>
                    <a:lstStyle/>
                    <a:p>
                      <a:pPr marL="176213" indent="-168275" algn="r" rtl="1">
                        <a:lnSpc>
                          <a:spcPct val="150000"/>
                        </a:lnSpc>
                        <a:buFont typeface="Arial" panose="020B0604020202020204" pitchFamily="34" charset="0"/>
                        <a:buChar char="•"/>
                      </a:pPr>
                      <a:r>
                        <a:rPr lang="ur-PK" sz="2300" b="0" u="none" strike="noStrike" cap="none" dirty="0">
                          <a:solidFill>
                            <a:schemeClr val="tx1"/>
                          </a:solidFill>
                          <a:effectLst/>
                          <a:latin typeface="Jameel Noori Nastaleeq" panose="02000503000000020004" pitchFamily="2" charset="-78"/>
                          <a:cs typeface="Jameel Noori Nastaleeq" panose="02000503000000020004" pitchFamily="2" charset="-78"/>
                          <a:sym typeface="Arial"/>
                        </a:rPr>
                        <a:t>دیگر مضامین کی طرح    اردو اساتذہ کی  پیشہ </a:t>
                      </a:r>
                      <a:r>
                        <a:rPr lang="ur-PK" sz="2300" b="0" u="none" strike="noStrike" cap="none" dirty="0" err="1">
                          <a:solidFill>
                            <a:schemeClr val="tx1"/>
                          </a:solidFill>
                          <a:effectLst/>
                          <a:latin typeface="Jameel Noori Nastaleeq" panose="02000503000000020004" pitchFamily="2" charset="-78"/>
                          <a:cs typeface="Jameel Noori Nastaleeq" panose="02000503000000020004" pitchFamily="2" charset="-78"/>
                          <a:sym typeface="Arial"/>
                        </a:rPr>
                        <a:t>ورانہ</a:t>
                      </a:r>
                      <a:r>
                        <a:rPr lang="ur-PK" sz="2300" b="0" u="none" strike="noStrike" cap="none" dirty="0">
                          <a:solidFill>
                            <a:schemeClr val="tx1"/>
                          </a:solidFill>
                          <a:effectLst/>
                          <a:latin typeface="Jameel Noori Nastaleeq" panose="02000503000000020004" pitchFamily="2" charset="-78"/>
                          <a:cs typeface="Jameel Noori Nastaleeq" panose="02000503000000020004" pitchFamily="2" charset="-78"/>
                          <a:sym typeface="Arial"/>
                        </a:rPr>
                        <a:t> صلاحیتوں کے فروغ  اور اکیسویں صدی  میں تدریسی ترقی کی ضرورت و اہمیت کے  تناظر میں یہ کورس   بھی مرتب کیا گیا ہے </a:t>
                      </a:r>
                      <a:endParaRPr lang="en-US" sz="2300" dirty="0">
                        <a:solidFill>
                          <a:schemeClr val="accent3">
                            <a:lumMod val="50000"/>
                          </a:schemeClr>
                        </a:solidFill>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3598397545"/>
                  </a:ext>
                </a:extLst>
              </a:tr>
              <a:tr h="1124449">
                <a:tc>
                  <a:txBody>
                    <a:bodyPr/>
                    <a:lstStyle/>
                    <a:p>
                      <a:pPr marL="176213" indent="-168275" algn="r" rtl="1">
                        <a:lnSpc>
                          <a:spcPct val="150000"/>
                        </a:lnSpc>
                        <a:buFont typeface="Arial" panose="020B0604020202020204" pitchFamily="34" charset="0"/>
                        <a:buChar char="•"/>
                      </a:pPr>
                      <a:r>
                        <a:rPr lang="en-US" sz="2300" b="0" u="none" strike="noStrike" cap="none" dirty="0">
                          <a:solidFill>
                            <a:schemeClr val="tx1"/>
                          </a:solidFill>
                          <a:effectLst/>
                          <a:latin typeface="Jameel Noori Nastaleeq" panose="02000503000000020004" pitchFamily="2" charset="-78"/>
                          <a:cs typeface="Jameel Noori Nastaleeq" panose="02000503000000020004" pitchFamily="2" charset="-78"/>
                          <a:sym typeface="Arial"/>
                        </a:rPr>
                        <a:t>ECE </a:t>
                      </a:r>
                      <a:r>
                        <a:rPr lang="ur-PK" sz="2300" b="0" u="none" strike="noStrike" cap="none" dirty="0">
                          <a:solidFill>
                            <a:schemeClr val="tx1"/>
                          </a:solidFill>
                          <a:effectLst/>
                          <a:latin typeface="Jameel Noori Nastaleeq" panose="02000503000000020004" pitchFamily="2" charset="-78"/>
                          <a:cs typeface="Jameel Noori Nastaleeq" panose="02000503000000020004" pitchFamily="2" charset="-78"/>
                          <a:sym typeface="Arial"/>
                        </a:rPr>
                        <a:t> سے لے کر جماعت پنجم   تک تدریس ِ اردو لسانیات  کے پانچوں مہارتوں  یعنی سننا، بولنا، پڑھنا، لکھنا اور قواعد   کی تدریس   کے اہم  نکات شامل ہیں ، </a:t>
                      </a:r>
                      <a:endParaRPr lang="en-US" sz="2300" dirty="0">
                        <a:solidFill>
                          <a:schemeClr val="accent3">
                            <a:lumMod val="50000"/>
                          </a:schemeClr>
                        </a:solidFill>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4043398463"/>
                  </a:ext>
                </a:extLst>
              </a:tr>
              <a:tr h="1124449">
                <a:tc>
                  <a:txBody>
                    <a:bodyPr/>
                    <a:lstStyle/>
                    <a:p>
                      <a:pPr marL="176213" indent="-168275" algn="r" rtl="1">
                        <a:lnSpc>
                          <a:spcPct val="150000"/>
                        </a:lnSpc>
                        <a:buFont typeface="Arial" panose="020B0604020202020204" pitchFamily="34" charset="0"/>
                        <a:buChar char="•"/>
                      </a:pPr>
                      <a:r>
                        <a:rPr lang="ur-PK" sz="2300" b="0" u="none" strike="noStrike" cap="none" dirty="0">
                          <a:solidFill>
                            <a:schemeClr val="tx1"/>
                          </a:solidFill>
                          <a:effectLst/>
                          <a:latin typeface="Jameel Noori Nastaleeq" panose="02000503000000020004" pitchFamily="2" charset="-78"/>
                          <a:cs typeface="Jameel Noori Nastaleeq" panose="02000503000000020004" pitchFamily="2" charset="-78"/>
                          <a:sym typeface="Arial"/>
                        </a:rPr>
                        <a:t> قومی نصاب پاکستان ۲۰۲۲اور اس کی بنیاد پر بننے والی اردو زبان کی نئی </a:t>
                      </a:r>
                      <a:r>
                        <a:rPr lang="ur-PK" sz="2300" b="0" u="none" strike="noStrike" cap="none" dirty="0" err="1">
                          <a:solidFill>
                            <a:schemeClr val="tx1"/>
                          </a:solidFill>
                          <a:effectLst/>
                          <a:latin typeface="Jameel Noori Nastaleeq" panose="02000503000000020004" pitchFamily="2" charset="-78"/>
                          <a:cs typeface="Jameel Noori Nastaleeq" panose="02000503000000020004" pitchFamily="2" charset="-78"/>
                          <a:sym typeface="Arial"/>
                        </a:rPr>
                        <a:t>کُتب</a:t>
                      </a:r>
                      <a:r>
                        <a:rPr lang="ur-PK" sz="2300" b="0" u="none" strike="noStrike" cap="none" dirty="0">
                          <a:solidFill>
                            <a:schemeClr val="tx1"/>
                          </a:solidFill>
                          <a:effectLst/>
                          <a:latin typeface="Jameel Noori Nastaleeq" panose="02000503000000020004" pitchFamily="2" charset="-78"/>
                          <a:cs typeface="Jameel Noori Nastaleeq" panose="02000503000000020004" pitchFamily="2" charset="-78"/>
                          <a:sym typeface="Arial"/>
                        </a:rPr>
                        <a:t> کی تدریسی ضروریات کو </a:t>
                      </a:r>
                      <a:r>
                        <a:rPr lang="ur-PK" sz="2300" b="0" u="none" strike="noStrike" cap="none" dirty="0" err="1">
                          <a:solidFill>
                            <a:schemeClr val="tx1"/>
                          </a:solidFill>
                          <a:effectLst/>
                          <a:latin typeface="Jameel Noori Nastaleeq" panose="02000503000000020004" pitchFamily="2" charset="-78"/>
                          <a:cs typeface="Jameel Noori Nastaleeq" panose="02000503000000020004" pitchFamily="2" charset="-78"/>
                          <a:sym typeface="Arial"/>
                        </a:rPr>
                        <a:t>مدِ</a:t>
                      </a:r>
                      <a:r>
                        <a:rPr lang="ur-PK" sz="2300" b="0" u="none" strike="noStrike" cap="none" dirty="0">
                          <a:solidFill>
                            <a:schemeClr val="tx1"/>
                          </a:solidFill>
                          <a:effectLst/>
                          <a:latin typeface="Jameel Noori Nastaleeq" panose="02000503000000020004" pitchFamily="2" charset="-78"/>
                          <a:cs typeface="Jameel Noori Nastaleeq" panose="02000503000000020004" pitchFamily="2" charset="-78"/>
                          <a:sym typeface="Arial"/>
                        </a:rPr>
                        <a:t> نظر رکھ کر یہ کورس مرتب کیا گیا ہے</a:t>
                      </a:r>
                      <a:endParaRPr lang="en-US" sz="2300" dirty="0">
                        <a:solidFill>
                          <a:schemeClr val="accent3">
                            <a:lumMod val="50000"/>
                          </a:schemeClr>
                        </a:solidFill>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912881539"/>
                  </a:ext>
                </a:extLst>
              </a:tr>
            </a:tbl>
          </a:graphicData>
        </a:graphic>
      </p:graphicFrame>
    </p:spTree>
    <p:extLst>
      <p:ext uri="{BB962C8B-B14F-4D97-AF65-F5344CB8AC3E}">
        <p14:creationId xmlns:p14="http://schemas.microsoft.com/office/powerpoint/2010/main" val="2655518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4A294-1DAF-238F-A1AB-7F74D08CE98B}"/>
              </a:ext>
            </a:extLst>
          </p:cNvPr>
          <p:cNvSpPr txBox="1"/>
          <p:nvPr/>
        </p:nvSpPr>
        <p:spPr>
          <a:xfrm>
            <a:off x="1705708" y="195880"/>
            <a:ext cx="5111262" cy="640175"/>
          </a:xfrm>
          <a:prstGeom prst="rect">
            <a:avLst/>
          </a:prstGeom>
          <a:noFill/>
        </p:spPr>
        <p:txBody>
          <a:bodyPr wrap="square">
            <a:spAutoFit/>
          </a:bodyPr>
          <a:lstStyle/>
          <a:p>
            <a:pPr marL="0" marR="0" algn="ctr" rtl="1">
              <a:lnSpc>
                <a:spcPct val="115000"/>
              </a:lnSpc>
              <a:spcBef>
                <a:spcPts val="0"/>
              </a:spcBef>
              <a:spcAft>
                <a:spcPts val="0"/>
              </a:spcAft>
            </a:pPr>
            <a:r>
              <a:rPr lang="ur-PK" sz="3200" b="1" dirty="0">
                <a:solidFill>
                  <a:schemeClr val="accent5">
                    <a:lumMod val="50000"/>
                  </a:schemeClr>
                </a:solidFill>
                <a:effectLst/>
                <a:latin typeface="Aptos" panose="020B0004020202020204" pitchFamily="34" charset="0"/>
                <a:ea typeface="Aptos" panose="020B0004020202020204" pitchFamily="34" charset="0"/>
                <a:cs typeface="Jameel Noori Nastaleeq" panose="02000503000000020004" pitchFamily="2" charset="-78"/>
              </a:rPr>
              <a:t>تربیتی پروگرام کے مجموعی مقاصد</a:t>
            </a:r>
            <a:endParaRPr lang="en-US" dirty="0">
              <a:solidFill>
                <a:schemeClr val="accent5">
                  <a:lumMod val="50000"/>
                </a:schemeClr>
              </a:solidFill>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90F5BD73-06DE-8F71-F53E-8311591A60B6}"/>
              </a:ext>
            </a:extLst>
          </p:cNvPr>
          <p:cNvGraphicFramePr>
            <a:graphicFrameLocks noGrp="1"/>
          </p:cNvGraphicFramePr>
          <p:nvPr>
            <p:extLst>
              <p:ext uri="{D42A27DB-BD31-4B8C-83A1-F6EECF244321}">
                <p14:modId xmlns:p14="http://schemas.microsoft.com/office/powerpoint/2010/main" val="3869627838"/>
              </p:ext>
            </p:extLst>
          </p:nvPr>
        </p:nvGraphicFramePr>
        <p:xfrm>
          <a:off x="480646" y="926124"/>
          <a:ext cx="7795848" cy="3727776"/>
        </p:xfrm>
        <a:graphic>
          <a:graphicData uri="http://schemas.openxmlformats.org/drawingml/2006/table">
            <a:tbl>
              <a:tblPr rtl="1" firstRow="1" bandRow="1">
                <a:tableStyleId>{22838BEF-8BB2-4498-84A7-C5851F593DF1}</a:tableStyleId>
              </a:tblPr>
              <a:tblGrid>
                <a:gridCol w="7795848">
                  <a:extLst>
                    <a:ext uri="{9D8B030D-6E8A-4147-A177-3AD203B41FA5}">
                      <a16:colId xmlns:a16="http://schemas.microsoft.com/office/drawing/2014/main" val="4253505785"/>
                    </a:ext>
                  </a:extLst>
                </a:gridCol>
              </a:tblGrid>
              <a:tr h="410307">
                <a:tc>
                  <a:txBody>
                    <a:bodyPr/>
                    <a:lstStyle/>
                    <a:p>
                      <a:pPr marL="342900" marR="0" lvl="0" indent="-342900" algn="r" rtl="1">
                        <a:lnSpc>
                          <a:spcPct val="115000"/>
                        </a:lnSpc>
                        <a:spcBef>
                          <a:spcPts val="0"/>
                        </a:spcBef>
                        <a:spcAft>
                          <a:spcPts val="0"/>
                        </a:spcAft>
                        <a:buFont typeface="Symbol" panose="05050102010706020507" pitchFamily="18" charset="2"/>
                        <a:buChar char=""/>
                      </a:pPr>
                      <a:r>
                        <a:rPr lang="ur-PK" sz="2000" b="0" dirty="0">
                          <a:effectLst/>
                          <a:latin typeface="Jameel Noori Nastaleeq" panose="02000503000000020004" pitchFamily="2" charset="-78"/>
                          <a:cs typeface="Jameel Noori Nastaleeq" panose="02000503000000020004" pitchFamily="2" charset="-78"/>
                        </a:rPr>
                        <a:t> تدریس  کے مو جودہ تصورات اور طریقوں پر   غور  خوض کرتے ہوئے  ان </a:t>
                      </a:r>
                      <a:r>
                        <a:rPr lang="en-US" sz="2000" b="0" dirty="0">
                          <a:effectLst/>
                          <a:latin typeface="Jameel Noori Nastaleeq" panose="02000503000000020004" pitchFamily="2" charset="-78"/>
                          <a:cs typeface="Jameel Noori Nastaleeq" panose="02000503000000020004" pitchFamily="2" charset="-78"/>
                        </a:rPr>
                        <a:t> </a:t>
                      </a:r>
                      <a:r>
                        <a:rPr lang="ur-PK" sz="2000" b="0" dirty="0">
                          <a:effectLst/>
                          <a:latin typeface="Jameel Noori Nastaleeq" panose="02000503000000020004" pitchFamily="2" charset="-78"/>
                          <a:cs typeface="Jameel Noori Nastaleeq" panose="02000503000000020004" pitchFamily="2" charset="-78"/>
                        </a:rPr>
                        <a:t> کا تجزیہ کر سکیں اور تجاویز دے سکیں</a:t>
                      </a:r>
                      <a:endParaRPr lang="en-US" sz="2000" b="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a:tc>
                <a:extLst>
                  <a:ext uri="{0D108BD9-81ED-4DB2-BD59-A6C34878D82A}">
                    <a16:rowId xmlns:a16="http://schemas.microsoft.com/office/drawing/2014/main" val="2852453864"/>
                  </a:ext>
                </a:extLst>
              </a:tr>
              <a:tr h="411266">
                <a:tc>
                  <a:txBody>
                    <a:bodyPr/>
                    <a:lstStyle/>
                    <a:p>
                      <a:pPr marL="342900" marR="0" lvl="0" indent="-342900" algn="r" rtl="1">
                        <a:lnSpc>
                          <a:spcPct val="115000"/>
                        </a:lnSpc>
                        <a:spcBef>
                          <a:spcPts val="0"/>
                        </a:spcBef>
                        <a:spcAft>
                          <a:spcPts val="0"/>
                        </a:spcAft>
                        <a:buFont typeface="Symbol" panose="05050102010706020507" pitchFamily="18" charset="2"/>
                        <a:buChar char=""/>
                      </a:pPr>
                      <a:r>
                        <a:rPr lang="ur-PK" sz="2000" b="0" dirty="0">
                          <a:effectLst/>
                          <a:latin typeface="Jameel Noori Nastaleeq" panose="02000503000000020004" pitchFamily="2" charset="-78"/>
                          <a:cs typeface="Jameel Noori Nastaleeq" panose="02000503000000020004" pitchFamily="2" charset="-78"/>
                        </a:rPr>
                        <a:t>زبان کی تدریس کے ایک اچھے معلم یا معلمہ  کے خوبیوں   سے آگاہی حاصل کرتے ہوئے اپنے اندر ان خوبیوں  کی شناخت کر سکیں </a:t>
                      </a:r>
                      <a:endParaRPr lang="en-US" sz="2000" b="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a:tc>
                <a:extLst>
                  <a:ext uri="{0D108BD9-81ED-4DB2-BD59-A6C34878D82A}">
                    <a16:rowId xmlns:a16="http://schemas.microsoft.com/office/drawing/2014/main" val="3598397545"/>
                  </a:ext>
                </a:extLst>
              </a:tr>
              <a:tr h="411266">
                <a:tc>
                  <a:txBody>
                    <a:bodyPr/>
                    <a:lstStyle/>
                    <a:p>
                      <a:pPr marL="342900" marR="0" lvl="0" indent="-342900" algn="r" rtl="1">
                        <a:lnSpc>
                          <a:spcPct val="115000"/>
                        </a:lnSpc>
                        <a:spcBef>
                          <a:spcPts val="0"/>
                        </a:spcBef>
                        <a:spcAft>
                          <a:spcPts val="0"/>
                        </a:spcAft>
                        <a:buFont typeface="Symbol" panose="05050102010706020507" pitchFamily="18" charset="2"/>
                        <a:buChar char=""/>
                      </a:pPr>
                      <a:r>
                        <a:rPr lang="ur-PK" sz="2000" b="0" dirty="0">
                          <a:effectLst/>
                          <a:latin typeface="Jameel Noori Nastaleeq" panose="02000503000000020004" pitchFamily="2" charset="-78"/>
                          <a:cs typeface="Jameel Noori Nastaleeq" panose="02000503000000020004" pitchFamily="2" charset="-78"/>
                        </a:rPr>
                        <a:t>اردو زبان کی قومی نصاب پاکستان   کا  تجزیہ کر تے ہوئے   درسی کتب کا نصاب کے ساتھ ربط کا جائزہ لے سکیں۔</a:t>
                      </a:r>
                      <a:endParaRPr lang="en-US" sz="2000" b="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a:tc>
                <a:extLst>
                  <a:ext uri="{0D108BD9-81ED-4DB2-BD59-A6C34878D82A}">
                    <a16:rowId xmlns:a16="http://schemas.microsoft.com/office/drawing/2014/main" val="4043398463"/>
                  </a:ext>
                </a:extLst>
              </a:tr>
              <a:tr h="435030">
                <a:tc>
                  <a:txBody>
                    <a:bodyPr/>
                    <a:lstStyle/>
                    <a:p>
                      <a:pPr marL="342900" marR="0" lvl="0" indent="-342900" algn="r" rtl="1">
                        <a:lnSpc>
                          <a:spcPct val="115000"/>
                        </a:lnSpc>
                        <a:spcBef>
                          <a:spcPts val="0"/>
                        </a:spcBef>
                        <a:spcAft>
                          <a:spcPts val="0"/>
                        </a:spcAft>
                        <a:buFont typeface="Symbol" panose="05050102010706020507" pitchFamily="18" charset="2"/>
                        <a:buChar char=""/>
                      </a:pPr>
                      <a:r>
                        <a:rPr lang="ur-PK" sz="2000" b="0" dirty="0">
                          <a:effectLst/>
                          <a:latin typeface="Jameel Noori Nastaleeq" panose="02000503000000020004" pitchFamily="2" charset="-78"/>
                          <a:cs typeface="Jameel Noori Nastaleeq" panose="02000503000000020004" pitchFamily="2" charset="-78"/>
                        </a:rPr>
                        <a:t>لسانیات اور اس کی تدریس کے حوالے </a:t>
                      </a:r>
                      <a:r>
                        <a:rPr lang="ur-PK" sz="2000" b="0" dirty="0" err="1">
                          <a:effectLst/>
                          <a:latin typeface="Jameel Noori Nastaleeq" panose="02000503000000020004" pitchFamily="2" charset="-78"/>
                          <a:cs typeface="Jameel Noori Nastaleeq" panose="02000503000000020004" pitchFamily="2" charset="-78"/>
                        </a:rPr>
                        <a:t>سےچیدہ</a:t>
                      </a:r>
                      <a:r>
                        <a:rPr lang="ur-PK" sz="2000" b="0" dirty="0">
                          <a:effectLst/>
                          <a:latin typeface="Jameel Noori Nastaleeq" panose="02000503000000020004" pitchFamily="2" charset="-78"/>
                          <a:cs typeface="Jameel Noori Nastaleeq" panose="02000503000000020004" pitchFamily="2" charset="-78"/>
                        </a:rPr>
                        <a:t> چیدہ  اصطلاحات سے واقفیت حاصل کر سکیں  ۔</a:t>
                      </a:r>
                      <a:endParaRPr lang="en-US" sz="2000" b="0" dirty="0">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a:tc>
                <a:extLst>
                  <a:ext uri="{0D108BD9-81ED-4DB2-BD59-A6C34878D82A}">
                    <a16:rowId xmlns:a16="http://schemas.microsoft.com/office/drawing/2014/main" val="912881539"/>
                  </a:ext>
                </a:extLst>
              </a:tr>
              <a:tr h="439056">
                <a:tc>
                  <a:txBody>
                    <a:bodyPr/>
                    <a:lstStyle/>
                    <a:p>
                      <a:pPr marL="342900" marR="0" lvl="0" indent="-342900" algn="r" defTabSz="914400" rtl="1" eaLnBrk="1" fontAlgn="auto" latinLnBrk="0" hangingPunct="1">
                        <a:lnSpc>
                          <a:spcPct val="115000"/>
                        </a:lnSpc>
                        <a:spcBef>
                          <a:spcPts val="0"/>
                        </a:spcBef>
                        <a:spcAft>
                          <a:spcPts val="0"/>
                        </a:spcAft>
                        <a:buClr>
                          <a:srgbClr val="000000"/>
                        </a:buClr>
                        <a:buSzTx/>
                        <a:buFont typeface="Symbol" panose="05050102010706020507" pitchFamily="18" charset="2"/>
                        <a:buChar char=""/>
                        <a:tabLst/>
                        <a:defRPr/>
                      </a:pPr>
                      <a:r>
                        <a:rPr lang="ur-PK" sz="2000" b="0" dirty="0" err="1">
                          <a:effectLst/>
                          <a:latin typeface="Jameel Noori Nastaleeq" panose="02000503000000020004" pitchFamily="2" charset="-78"/>
                          <a:cs typeface="Jameel Noori Nastaleeq" panose="02000503000000020004" pitchFamily="2" charset="-78"/>
                        </a:rPr>
                        <a:t>لسّانی</a:t>
                      </a:r>
                      <a:r>
                        <a:rPr lang="ur-PK" sz="2000" b="0" dirty="0">
                          <a:effectLst/>
                          <a:latin typeface="Jameel Noori Nastaleeq" panose="02000503000000020004" pitchFamily="2" charset="-78"/>
                          <a:cs typeface="Jameel Noori Nastaleeq" panose="02000503000000020004" pitchFamily="2" charset="-78"/>
                        </a:rPr>
                        <a:t> مہارتوں کا اختلاط نیز   منصوبہ سازی  کر  سکیں اور دوسروں کے   بنائے  ہوئے  منصوبوں پر فیڈ بیک دے سکیں۔</a:t>
                      </a:r>
                      <a:endParaRPr lang="en-US" sz="2000" b="0" dirty="0">
                        <a:effectLst/>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4021893868"/>
                  </a:ext>
                </a:extLst>
              </a:tr>
              <a:tr h="746102">
                <a:tc>
                  <a:txBody>
                    <a:bodyPr/>
                    <a:lstStyle/>
                    <a:p>
                      <a:pPr marL="342900" marR="0" lvl="0" indent="-342900" algn="r" defTabSz="914400" rtl="1" eaLnBrk="1" fontAlgn="auto" latinLnBrk="0" hangingPunct="1">
                        <a:lnSpc>
                          <a:spcPct val="115000"/>
                        </a:lnSpc>
                        <a:spcBef>
                          <a:spcPts val="0"/>
                        </a:spcBef>
                        <a:spcAft>
                          <a:spcPts val="0"/>
                        </a:spcAft>
                        <a:buClr>
                          <a:srgbClr val="000000"/>
                        </a:buClr>
                        <a:buSzTx/>
                        <a:buFont typeface="Symbol" panose="05050102010706020507" pitchFamily="18" charset="2"/>
                        <a:buChar char=""/>
                        <a:tabLst/>
                        <a:defRPr/>
                      </a:pPr>
                      <a:r>
                        <a:rPr lang="ur-PK" sz="2000" b="0" dirty="0">
                          <a:effectLst/>
                          <a:latin typeface="Jameel Noori Nastaleeq" panose="02000503000000020004" pitchFamily="2" charset="-78"/>
                          <a:cs typeface="Jameel Noori Nastaleeq" panose="02000503000000020004" pitchFamily="2" charset="-78"/>
                        </a:rPr>
                        <a:t>قومی نصاب پاکستان کے تحت چھپنے والی  درسی </a:t>
                      </a:r>
                      <a:r>
                        <a:rPr lang="ur-PK" sz="2000" b="0" dirty="0" err="1">
                          <a:effectLst/>
                          <a:latin typeface="Jameel Noori Nastaleeq" panose="02000503000000020004" pitchFamily="2" charset="-78"/>
                          <a:cs typeface="Jameel Noori Nastaleeq" panose="02000503000000020004" pitchFamily="2" charset="-78"/>
                        </a:rPr>
                        <a:t>کُتب</a:t>
                      </a:r>
                      <a:r>
                        <a:rPr lang="ur-PK" sz="2000" b="0" dirty="0">
                          <a:effectLst/>
                          <a:latin typeface="Jameel Noori Nastaleeq" panose="02000503000000020004" pitchFamily="2" charset="-78"/>
                          <a:cs typeface="Jameel Noori Nastaleeq" panose="02000503000000020004" pitchFamily="2" charset="-78"/>
                        </a:rPr>
                        <a:t> میں شامل  اسباق،  حاصلاتِ </a:t>
                      </a:r>
                      <a:r>
                        <a:rPr lang="ur-PK" sz="2000" b="0" dirty="0" err="1">
                          <a:effectLst/>
                          <a:latin typeface="Jameel Noori Nastaleeq" panose="02000503000000020004" pitchFamily="2" charset="-78"/>
                          <a:cs typeface="Jameel Noori Nastaleeq" panose="02000503000000020004" pitchFamily="2" charset="-78"/>
                        </a:rPr>
                        <a:t>تعلّم</a:t>
                      </a:r>
                      <a:r>
                        <a:rPr lang="ur-PK" sz="2000" b="0" dirty="0">
                          <a:effectLst/>
                          <a:latin typeface="Jameel Noori Nastaleeq" panose="02000503000000020004" pitchFamily="2" charset="-78"/>
                          <a:cs typeface="Jameel Noori Nastaleeq" panose="02000503000000020004" pitchFamily="2" charset="-78"/>
                        </a:rPr>
                        <a:t>    اور مختلف موضوعات کی  تدریس کے </a:t>
                      </a:r>
                      <a:r>
                        <a:rPr lang="ur-PK" sz="2000" b="0" dirty="0" err="1">
                          <a:effectLst/>
                          <a:latin typeface="Jameel Noori Nastaleeq" panose="02000503000000020004" pitchFamily="2" charset="-78"/>
                          <a:cs typeface="Jameel Noori Nastaleeq" panose="02000503000000020004" pitchFamily="2" charset="-78"/>
                        </a:rPr>
                        <a:t>نمونے</a:t>
                      </a:r>
                      <a:r>
                        <a:rPr lang="ur-PK" sz="2000" b="0" dirty="0">
                          <a:effectLst/>
                          <a:latin typeface="Jameel Noori Nastaleeq" panose="02000503000000020004" pitchFamily="2" charset="-78"/>
                          <a:cs typeface="Jameel Noori Nastaleeq" panose="02000503000000020004" pitchFamily="2" charset="-78"/>
                        </a:rPr>
                        <a:t>  پیش کر سکیں۔</a:t>
                      </a:r>
                      <a:endParaRPr lang="en-US" sz="2000" b="0" dirty="0">
                        <a:effectLst/>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866412814"/>
                  </a:ext>
                </a:extLst>
              </a:tr>
              <a:tr h="668072">
                <a:tc>
                  <a:txBody>
                    <a:bodyPr/>
                    <a:lstStyle/>
                    <a:p>
                      <a:pPr marL="342900" marR="0" lvl="0" indent="-342900" algn="r" defTabSz="914400" rtl="1" eaLnBrk="1" fontAlgn="auto" latinLnBrk="0" hangingPunct="1">
                        <a:lnSpc>
                          <a:spcPct val="115000"/>
                        </a:lnSpc>
                        <a:spcBef>
                          <a:spcPts val="0"/>
                        </a:spcBef>
                        <a:spcAft>
                          <a:spcPts val="0"/>
                        </a:spcAft>
                        <a:buClr>
                          <a:srgbClr val="000000"/>
                        </a:buClr>
                        <a:buSzTx/>
                        <a:buFont typeface="Symbol" panose="05050102010706020507" pitchFamily="18" charset="2"/>
                        <a:buChar char=""/>
                        <a:tabLst/>
                        <a:defRPr/>
                      </a:pPr>
                      <a:r>
                        <a:rPr lang="ur-PK" sz="2000" b="0" dirty="0">
                          <a:effectLst/>
                          <a:latin typeface="Jameel Noori Nastaleeq" panose="02000503000000020004" pitchFamily="2" charset="-78"/>
                          <a:cs typeface="Jameel Noori Nastaleeq" panose="02000503000000020004" pitchFamily="2" charset="-78"/>
                        </a:rPr>
                        <a:t>تدریس   ِ زبان  سلسلے میں جائزے  کی  اہمیت ، اس کے عملی اطلاق اور اس سے متعلق </a:t>
                      </a:r>
                      <a:r>
                        <a:rPr lang="ur-PK" sz="2000" b="0" dirty="0" err="1">
                          <a:effectLst/>
                          <a:latin typeface="Jameel Noori Nastaleeq" panose="02000503000000020004" pitchFamily="2" charset="-78"/>
                          <a:cs typeface="Jameel Noori Nastaleeq" panose="02000503000000020004" pitchFamily="2" charset="-78"/>
                        </a:rPr>
                        <a:t>حکمتِ</a:t>
                      </a:r>
                      <a:r>
                        <a:rPr lang="ur-PK" sz="2000" b="0" dirty="0">
                          <a:effectLst/>
                          <a:latin typeface="Jameel Noori Nastaleeq" panose="02000503000000020004" pitchFamily="2" charset="-78"/>
                          <a:cs typeface="Jameel Noori Nastaleeq" panose="02000503000000020004" pitchFamily="2" charset="-78"/>
                        </a:rPr>
                        <a:t> </a:t>
                      </a:r>
                      <a:r>
                        <a:rPr lang="ur-PK" sz="2000" b="0" dirty="0" err="1">
                          <a:effectLst/>
                          <a:latin typeface="Jameel Noori Nastaleeq" panose="02000503000000020004" pitchFamily="2" charset="-78"/>
                          <a:cs typeface="Jameel Noori Nastaleeq" panose="02000503000000020004" pitchFamily="2" charset="-78"/>
                        </a:rPr>
                        <a:t>عملیوں</a:t>
                      </a:r>
                      <a:r>
                        <a:rPr lang="ur-PK" sz="2000" b="0" dirty="0">
                          <a:effectLst/>
                          <a:latin typeface="Jameel Noori Nastaleeq" panose="02000503000000020004" pitchFamily="2" charset="-78"/>
                          <a:cs typeface="Jameel Noori Nastaleeq" panose="02000503000000020004" pitchFamily="2" charset="-78"/>
                        </a:rPr>
                        <a:t> اور سرگرمیوں   پر  تبادلہ کر سکیں۔</a:t>
                      </a:r>
                      <a:endParaRPr lang="en-US" sz="2000" b="0" dirty="0">
                        <a:effectLst/>
                        <a:latin typeface="Jameel Noori Nastaleeq" panose="02000503000000020004" pitchFamily="2" charset="-78"/>
                        <a:cs typeface="Jameel Noori Nastaleeq" panose="02000503000000020004" pitchFamily="2" charset="-78"/>
                      </a:endParaRPr>
                    </a:p>
                  </a:txBody>
                  <a:tcPr/>
                </a:tc>
                <a:extLst>
                  <a:ext uri="{0D108BD9-81ED-4DB2-BD59-A6C34878D82A}">
                    <a16:rowId xmlns:a16="http://schemas.microsoft.com/office/drawing/2014/main" val="1769325287"/>
                  </a:ext>
                </a:extLst>
              </a:tr>
            </a:tbl>
          </a:graphicData>
        </a:graphic>
      </p:graphicFrame>
      <p:pic>
        <p:nvPicPr>
          <p:cNvPr id="4" name="Google Shape;301;p36">
            <a:extLst>
              <a:ext uri="{FF2B5EF4-FFF2-40B4-BE49-F238E27FC236}">
                <a16:creationId xmlns:a16="http://schemas.microsoft.com/office/drawing/2014/main" id="{7CE01588-B18D-4E5B-7660-E954ABAA3902}"/>
              </a:ext>
            </a:extLst>
          </p:cNvPr>
          <p:cNvPicPr preferRelativeResize="0"/>
          <p:nvPr/>
        </p:nvPicPr>
        <p:blipFill>
          <a:blip r:embed="rId2">
            <a:alphaModFix/>
          </a:blip>
          <a:stretch>
            <a:fillRect/>
          </a:stretch>
        </p:blipFill>
        <p:spPr>
          <a:xfrm rot="9625005">
            <a:off x="7516290" y="4316878"/>
            <a:ext cx="1248361" cy="944002"/>
          </a:xfrm>
          <a:prstGeom prst="rect">
            <a:avLst/>
          </a:prstGeom>
          <a:noFill/>
          <a:ln>
            <a:noFill/>
          </a:ln>
        </p:spPr>
      </p:pic>
    </p:spTree>
    <p:extLst>
      <p:ext uri="{BB962C8B-B14F-4D97-AF65-F5344CB8AC3E}">
        <p14:creationId xmlns:p14="http://schemas.microsoft.com/office/powerpoint/2010/main" val="3899747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74A294-1DAF-238F-A1AB-7F74D08CE98B}"/>
              </a:ext>
            </a:extLst>
          </p:cNvPr>
          <p:cNvSpPr txBox="1"/>
          <p:nvPr/>
        </p:nvSpPr>
        <p:spPr>
          <a:xfrm>
            <a:off x="1705708" y="195880"/>
            <a:ext cx="5111262" cy="640175"/>
          </a:xfrm>
          <a:prstGeom prst="rect">
            <a:avLst/>
          </a:prstGeom>
          <a:noFill/>
        </p:spPr>
        <p:txBody>
          <a:bodyPr wrap="square">
            <a:spAutoFit/>
          </a:bodyPr>
          <a:lstStyle/>
          <a:p>
            <a:pPr marL="0" marR="0" algn="ctr" rtl="1">
              <a:lnSpc>
                <a:spcPct val="115000"/>
              </a:lnSpc>
              <a:spcBef>
                <a:spcPts val="0"/>
              </a:spcBef>
              <a:spcAft>
                <a:spcPts val="0"/>
              </a:spcAft>
            </a:pPr>
            <a:r>
              <a:rPr lang="ur-PK" sz="3200" b="1" dirty="0">
                <a:solidFill>
                  <a:schemeClr val="accent5">
                    <a:lumMod val="50000"/>
                  </a:schemeClr>
                </a:solidFill>
                <a:latin typeface="Aptos" panose="020B0004020202020204" pitchFamily="34" charset="0"/>
                <a:ea typeface="Aptos" panose="020B0004020202020204" pitchFamily="34" charset="0"/>
                <a:cs typeface="Jameel Noori Nastaleeq" panose="02000503000000020004" pitchFamily="2" charset="-78"/>
              </a:rPr>
              <a:t>تربیتی نشست کے </a:t>
            </a:r>
            <a:r>
              <a:rPr lang="ur-PK" sz="3200" b="1" dirty="0" err="1">
                <a:solidFill>
                  <a:schemeClr val="accent5">
                    <a:lumMod val="50000"/>
                  </a:schemeClr>
                </a:solidFill>
                <a:latin typeface="Aptos" panose="020B0004020202020204" pitchFamily="34" charset="0"/>
                <a:ea typeface="Aptos" panose="020B0004020202020204" pitchFamily="34" charset="0"/>
                <a:cs typeface="Jameel Noori Nastaleeq" panose="02000503000000020004" pitchFamily="2" charset="-78"/>
              </a:rPr>
              <a:t>اوقاتِ</a:t>
            </a:r>
            <a:r>
              <a:rPr lang="ur-PK" sz="3200" b="1" dirty="0">
                <a:solidFill>
                  <a:schemeClr val="accent5">
                    <a:lumMod val="50000"/>
                  </a:schemeClr>
                </a:solidFill>
                <a:latin typeface="Aptos" panose="020B0004020202020204" pitchFamily="34" charset="0"/>
                <a:ea typeface="Aptos" panose="020B0004020202020204" pitchFamily="34" charset="0"/>
                <a:cs typeface="Jameel Noori Nastaleeq" panose="02000503000000020004" pitchFamily="2" charset="-78"/>
              </a:rPr>
              <a:t> کار</a:t>
            </a:r>
            <a:endParaRPr lang="en-US" dirty="0">
              <a:solidFill>
                <a:schemeClr val="accent5">
                  <a:lumMod val="50000"/>
                </a:schemeClr>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4" name="Google Shape;301;p36">
            <a:extLst>
              <a:ext uri="{FF2B5EF4-FFF2-40B4-BE49-F238E27FC236}">
                <a16:creationId xmlns:a16="http://schemas.microsoft.com/office/drawing/2014/main" id="{7CE01588-B18D-4E5B-7660-E954ABAA3902}"/>
              </a:ext>
            </a:extLst>
          </p:cNvPr>
          <p:cNvPicPr preferRelativeResize="0"/>
          <p:nvPr/>
        </p:nvPicPr>
        <p:blipFill>
          <a:blip r:embed="rId2">
            <a:alphaModFix/>
          </a:blip>
          <a:stretch>
            <a:fillRect/>
          </a:stretch>
        </p:blipFill>
        <p:spPr>
          <a:xfrm rot="9625005">
            <a:off x="7516290" y="4316878"/>
            <a:ext cx="1248361" cy="944002"/>
          </a:xfrm>
          <a:prstGeom prst="rect">
            <a:avLst/>
          </a:prstGeom>
          <a:noFill/>
          <a:ln>
            <a:noFill/>
          </a:ln>
        </p:spPr>
      </p:pic>
      <p:sp>
        <p:nvSpPr>
          <p:cNvPr id="3" name="TextBox 2">
            <a:extLst>
              <a:ext uri="{FF2B5EF4-FFF2-40B4-BE49-F238E27FC236}">
                <a16:creationId xmlns:a16="http://schemas.microsoft.com/office/drawing/2014/main" id="{A71BE3E5-0929-974D-8528-C2E4A1E52A0A}"/>
              </a:ext>
            </a:extLst>
          </p:cNvPr>
          <p:cNvSpPr txBox="1"/>
          <p:nvPr/>
        </p:nvSpPr>
        <p:spPr>
          <a:xfrm>
            <a:off x="3200399" y="825724"/>
            <a:ext cx="5111262" cy="461665"/>
          </a:xfrm>
          <a:prstGeom prst="rect">
            <a:avLst/>
          </a:prstGeom>
          <a:noFill/>
        </p:spPr>
        <p:txBody>
          <a:bodyPr wrap="square">
            <a:spAutoFit/>
          </a:bodyPr>
          <a:lstStyle/>
          <a:p>
            <a:pPr algn="r" rtl="1"/>
            <a:r>
              <a:rPr lang="ur-PK" sz="2400" kern="0" dirty="0">
                <a:effectLst/>
                <a:ea typeface="Aptos" panose="020B0004020202020204" pitchFamily="34" charset="0"/>
                <a:cs typeface="Jameel Noori Nastaleeq" panose="02000503000000020004" pitchFamily="2" charset="-78"/>
              </a:rPr>
              <a:t>یہ تربیتی کورس  تین دنوں یعنی  </a:t>
            </a:r>
            <a:r>
              <a:rPr lang="ur-PK" sz="2400" kern="0" dirty="0" err="1">
                <a:effectLst/>
                <a:ea typeface="Aptos" panose="020B0004020202020204" pitchFamily="34" charset="0"/>
                <a:cs typeface="Jameel Noori Nastaleeq" panose="02000503000000020004" pitchFamily="2" charset="-78"/>
              </a:rPr>
              <a:t>کُل</a:t>
            </a:r>
            <a:r>
              <a:rPr lang="ur-PK" sz="2400" kern="0" dirty="0">
                <a:effectLst/>
                <a:ea typeface="Aptos" panose="020B0004020202020204" pitchFamily="34" charset="0"/>
                <a:cs typeface="Jameel Noori Nastaleeq" panose="02000503000000020004" pitchFamily="2" charset="-78"/>
              </a:rPr>
              <a:t> ساڑھے سولہ گھنٹوں  پر مشتمل ہے ۔ </a:t>
            </a:r>
            <a:endParaRPr lang="en-US" sz="2400" dirty="0"/>
          </a:p>
        </p:txBody>
      </p:sp>
      <p:graphicFrame>
        <p:nvGraphicFramePr>
          <p:cNvPr id="9" name="Table 8">
            <a:extLst>
              <a:ext uri="{FF2B5EF4-FFF2-40B4-BE49-F238E27FC236}">
                <a16:creationId xmlns:a16="http://schemas.microsoft.com/office/drawing/2014/main" id="{3214F437-8B5A-1A86-5EAB-C9D6960289DA}"/>
              </a:ext>
            </a:extLst>
          </p:cNvPr>
          <p:cNvGraphicFramePr>
            <a:graphicFrameLocks noGrp="1"/>
          </p:cNvGraphicFramePr>
          <p:nvPr>
            <p:extLst>
              <p:ext uri="{D42A27DB-BD31-4B8C-83A1-F6EECF244321}">
                <p14:modId xmlns:p14="http://schemas.microsoft.com/office/powerpoint/2010/main" val="2590229321"/>
              </p:ext>
            </p:extLst>
          </p:nvPr>
        </p:nvGraphicFramePr>
        <p:xfrm>
          <a:off x="1794413" y="1352259"/>
          <a:ext cx="5344160" cy="3532124"/>
        </p:xfrm>
        <a:graphic>
          <a:graphicData uri="http://schemas.openxmlformats.org/drawingml/2006/table">
            <a:tbl>
              <a:tblPr rtl="1" firstRow="1" firstCol="1" bandRow="1">
                <a:tableStyleId>{35758FB7-9AC5-4552-8A53-C91805E547FA}</a:tableStyleId>
              </a:tblPr>
              <a:tblGrid>
                <a:gridCol w="2109372">
                  <a:extLst>
                    <a:ext uri="{9D8B030D-6E8A-4147-A177-3AD203B41FA5}">
                      <a16:colId xmlns:a16="http://schemas.microsoft.com/office/drawing/2014/main" val="2947511148"/>
                    </a:ext>
                  </a:extLst>
                </a:gridCol>
                <a:gridCol w="1487268">
                  <a:extLst>
                    <a:ext uri="{9D8B030D-6E8A-4147-A177-3AD203B41FA5}">
                      <a16:colId xmlns:a16="http://schemas.microsoft.com/office/drawing/2014/main" val="1920467629"/>
                    </a:ext>
                  </a:extLst>
                </a:gridCol>
                <a:gridCol w="1747520">
                  <a:extLst>
                    <a:ext uri="{9D8B030D-6E8A-4147-A177-3AD203B41FA5}">
                      <a16:colId xmlns:a16="http://schemas.microsoft.com/office/drawing/2014/main" val="367546715"/>
                    </a:ext>
                  </a:extLst>
                </a:gridCol>
              </a:tblGrid>
              <a:tr h="0">
                <a:tc gridSpan="3">
                  <a:txBody>
                    <a:bodyPr/>
                    <a:lstStyle/>
                    <a:p>
                      <a:pPr marL="0" marR="0" algn="ctr" rtl="1">
                        <a:lnSpc>
                          <a:spcPct val="150000"/>
                        </a:lnSpc>
                        <a:spcBef>
                          <a:spcPts val="0"/>
                        </a:spcBef>
                        <a:spcAft>
                          <a:spcPts val="0"/>
                        </a:spcAft>
                      </a:pPr>
                      <a:r>
                        <a:rPr lang="ur-PK" sz="2800" b="1" i="0" u="none" strike="noStrike" cap="none" dirty="0">
                          <a:solidFill>
                            <a:schemeClr val="accent5">
                              <a:lumMod val="50000"/>
                            </a:schemeClr>
                          </a:solidFill>
                          <a:effectLst/>
                          <a:latin typeface="Jameel Noori Nastaleeq" panose="02000503000000020004" pitchFamily="2" charset="-78"/>
                          <a:ea typeface="+mn-ea"/>
                          <a:cs typeface="Jameel Noori Nastaleeq" panose="02000503000000020004" pitchFamily="2" charset="-78"/>
                          <a:sym typeface="Arial"/>
                        </a:rPr>
                        <a:t>ہر روز  کے اوقات کی تفصیل </a:t>
                      </a:r>
                      <a:endParaRPr lang="en-US" sz="2000" b="1" kern="100" dirty="0">
                        <a:solidFill>
                          <a:schemeClr val="accent5">
                            <a:lumMod val="50000"/>
                          </a:schemeClr>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hMerge="1">
                  <a:txBody>
                    <a:bodyPr/>
                    <a:lstStyle/>
                    <a:p>
                      <a:pPr marL="0" marR="0" algn="ctr" rtl="1">
                        <a:lnSpc>
                          <a:spcPct val="150000"/>
                        </a:lnSpc>
                        <a:spcBef>
                          <a:spcPts val="0"/>
                        </a:spcBef>
                        <a:spcAft>
                          <a:spcPts val="0"/>
                        </a:spcAft>
                      </a:pPr>
                      <a:endParaRPr lang="en-US" sz="1100" kern="100" dirty="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hMerge="1">
                  <a:txBody>
                    <a:bodyPr/>
                    <a:lstStyle/>
                    <a:p>
                      <a:pPr marL="0" marR="0" algn="ctr" rtl="1">
                        <a:lnSpc>
                          <a:spcPct val="150000"/>
                        </a:lnSpc>
                        <a:spcBef>
                          <a:spcPts val="0"/>
                        </a:spcBef>
                        <a:spcAft>
                          <a:spcPts val="0"/>
                        </a:spcAft>
                      </a:pPr>
                      <a:endParaRPr lang="en-US" sz="1100" kern="100" dirty="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extLst>
                  <a:ext uri="{0D108BD9-81ED-4DB2-BD59-A6C34878D82A}">
                    <a16:rowId xmlns:a16="http://schemas.microsoft.com/office/drawing/2014/main" val="39329072"/>
                  </a:ext>
                </a:extLst>
              </a:tr>
              <a:tr h="0">
                <a:tc>
                  <a:txBody>
                    <a:bodyPr/>
                    <a:lstStyle/>
                    <a:p>
                      <a:pPr marL="0" marR="0" algn="ctr" rtl="1">
                        <a:lnSpc>
                          <a:spcPct val="150000"/>
                        </a:lnSpc>
                        <a:spcBef>
                          <a:spcPts val="0"/>
                        </a:spcBef>
                        <a:spcAft>
                          <a:spcPts val="0"/>
                        </a:spcAft>
                      </a:pPr>
                      <a:r>
                        <a:rPr lang="ur-PK" sz="1800" kern="100" dirty="0">
                          <a:effectLst/>
                          <a:latin typeface="Jameel Noori Nastaleeq" panose="02000503000000020004" pitchFamily="2" charset="-78"/>
                          <a:cs typeface="Jameel Noori Nastaleeq" panose="02000503000000020004" pitchFamily="2" charset="-78"/>
                        </a:rPr>
                        <a:t>سرگرمیاں</a:t>
                      </a:r>
                      <a:endParaRPr lang="en-US" sz="1100" kern="100" dirty="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dirty="0">
                          <a:effectLst/>
                          <a:latin typeface="Jameel Noori Nastaleeq" panose="02000503000000020004" pitchFamily="2" charset="-78"/>
                          <a:cs typeface="Jameel Noori Nastaleeq" panose="02000503000000020004" pitchFamily="2" charset="-78"/>
                        </a:rPr>
                        <a:t>پروگرام کا دورانیہ</a:t>
                      </a:r>
                      <a:endParaRPr lang="en-US" sz="1100" kern="100" dirty="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وقت</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extLst>
                  <a:ext uri="{0D108BD9-81ED-4DB2-BD59-A6C34878D82A}">
                    <a16:rowId xmlns:a16="http://schemas.microsoft.com/office/drawing/2014/main" val="272931882"/>
                  </a:ext>
                </a:extLst>
              </a:tr>
              <a:tr h="0">
                <a:tc>
                  <a:txBody>
                    <a:bodyPr/>
                    <a:lstStyle/>
                    <a:p>
                      <a:pPr marL="0" marR="0" algn="r" rtl="1">
                        <a:lnSpc>
                          <a:spcPct val="150000"/>
                        </a:lnSpc>
                        <a:spcBef>
                          <a:spcPts val="0"/>
                        </a:spcBef>
                        <a:spcAft>
                          <a:spcPts val="0"/>
                        </a:spcAft>
                      </a:pPr>
                      <a:r>
                        <a:rPr lang="ur-PK" sz="1800" kern="100" dirty="0">
                          <a:effectLst/>
                          <a:latin typeface="Jameel Noori Nastaleeq" panose="02000503000000020004" pitchFamily="2" charset="-78"/>
                          <a:cs typeface="Jameel Noori Nastaleeq" panose="02000503000000020004" pitchFamily="2" charset="-78"/>
                        </a:rPr>
                        <a:t>نشست  کا پہلا حصہ</a:t>
                      </a:r>
                      <a:endParaRPr lang="en-US" sz="1100" kern="100" dirty="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۱ گھنٹہ  ۳۰      منٹ</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 ۱۰:۳۰  ۔ ۹:۰۰</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extLst>
                  <a:ext uri="{0D108BD9-81ED-4DB2-BD59-A6C34878D82A}">
                    <a16:rowId xmlns:a16="http://schemas.microsoft.com/office/drawing/2014/main" val="335014936"/>
                  </a:ext>
                </a:extLst>
              </a:tr>
              <a:tr h="0">
                <a:tc>
                  <a:txBody>
                    <a:bodyPr/>
                    <a:lstStyle/>
                    <a:p>
                      <a:pPr marL="0" marR="0" algn="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 وقفہ برائے چائے</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آدھا گھنٹہ</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۱۱:۰۰ ۔ ۱۰:۳۰</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extLst>
                  <a:ext uri="{0D108BD9-81ED-4DB2-BD59-A6C34878D82A}">
                    <a16:rowId xmlns:a16="http://schemas.microsoft.com/office/drawing/2014/main" val="2105973621"/>
                  </a:ext>
                </a:extLst>
              </a:tr>
              <a:tr h="0">
                <a:tc>
                  <a:txBody>
                    <a:bodyPr/>
                    <a:lstStyle/>
                    <a:p>
                      <a:pPr marL="0" marR="0" algn="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نشست کا درمیانی  حصہ</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۲ گھنٹے</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۱:۰۰ ۔ ۱۱:۰۰</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extLst>
                  <a:ext uri="{0D108BD9-81ED-4DB2-BD59-A6C34878D82A}">
                    <a16:rowId xmlns:a16="http://schemas.microsoft.com/office/drawing/2014/main" val="2935849531"/>
                  </a:ext>
                </a:extLst>
              </a:tr>
              <a:tr h="0">
                <a:tc>
                  <a:txBody>
                    <a:bodyPr/>
                    <a:lstStyle/>
                    <a:p>
                      <a:pPr marL="0" marR="0" algn="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وقفہ برائے کھانا</a:t>
                      </a:r>
                      <a:r>
                        <a:rPr lang="en-US" sz="1800" kern="100">
                          <a:effectLst/>
                          <a:latin typeface="Jameel Noori Nastaleeq" panose="02000503000000020004" pitchFamily="2" charset="-78"/>
                          <a:cs typeface="Jameel Noori Nastaleeq" panose="02000503000000020004" pitchFamily="2" charset="-78"/>
                        </a:rPr>
                        <a:t>/</a:t>
                      </a:r>
                      <a:r>
                        <a:rPr lang="ur-PK" sz="1800" kern="100">
                          <a:effectLst/>
                          <a:latin typeface="Jameel Noori Nastaleeq" panose="02000503000000020004" pitchFamily="2" charset="-78"/>
                          <a:cs typeface="Jameel Noori Nastaleeq" panose="02000503000000020004" pitchFamily="2" charset="-78"/>
                        </a:rPr>
                        <a:t> نماز</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dirty="0">
                          <a:effectLst/>
                          <a:latin typeface="Jameel Noori Nastaleeq" panose="02000503000000020004" pitchFamily="2" charset="-78"/>
                          <a:cs typeface="Jameel Noori Nastaleeq" panose="02000503000000020004" pitchFamily="2" charset="-78"/>
                        </a:rPr>
                        <a:t>۱ گھنٹہ</a:t>
                      </a:r>
                      <a:endParaRPr lang="en-US" sz="1100" kern="100" dirty="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۲:۰۰ ۔ ۱:۰۰</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extLst>
                  <a:ext uri="{0D108BD9-81ED-4DB2-BD59-A6C34878D82A}">
                    <a16:rowId xmlns:a16="http://schemas.microsoft.com/office/drawing/2014/main" val="2689912083"/>
                  </a:ext>
                </a:extLst>
              </a:tr>
              <a:tr h="0">
                <a:tc>
                  <a:txBody>
                    <a:bodyPr/>
                    <a:lstStyle/>
                    <a:p>
                      <a:pPr marL="0" marR="0" algn="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پروگرام کا آخری   حصہ</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 ۲ گھنٹے</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a:txBody>
                    <a:bodyPr/>
                    <a:lstStyle/>
                    <a:p>
                      <a:pPr marL="0" marR="0" algn="ct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۴:۰۰   ۔   ۲:۰۰</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extLst>
                  <a:ext uri="{0D108BD9-81ED-4DB2-BD59-A6C34878D82A}">
                    <a16:rowId xmlns:a16="http://schemas.microsoft.com/office/drawing/2014/main" val="3590085259"/>
                  </a:ext>
                </a:extLst>
              </a:tr>
              <a:tr h="0">
                <a:tc>
                  <a:txBody>
                    <a:bodyPr/>
                    <a:lstStyle/>
                    <a:p>
                      <a:pPr marL="0" marR="0" algn="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ایک دن کل دورانیہ:</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gridSpan="2">
                  <a:txBody>
                    <a:bodyPr/>
                    <a:lstStyle/>
                    <a:p>
                      <a:pPr marL="0" marR="0" algn="r" rtl="1">
                        <a:lnSpc>
                          <a:spcPct val="150000"/>
                        </a:lnSpc>
                        <a:spcBef>
                          <a:spcPts val="0"/>
                        </a:spcBef>
                        <a:spcAft>
                          <a:spcPts val="0"/>
                        </a:spcAft>
                      </a:pPr>
                      <a:r>
                        <a:rPr lang="ur-PK" sz="1800" kern="100">
                          <a:effectLst/>
                          <a:latin typeface="Jameel Noori Nastaleeq" panose="02000503000000020004" pitchFamily="2" charset="-78"/>
                          <a:cs typeface="Jameel Noori Nastaleeq" panose="02000503000000020004" pitchFamily="2" charset="-78"/>
                        </a:rPr>
                        <a:t>۵ گھنٹے ۳۰ منٹ</a:t>
                      </a:r>
                      <a:endParaRPr lang="en-US" sz="1100" kern="100">
                        <a:solidFill>
                          <a:srgbClr val="BAE8AA"/>
                        </a:solidFill>
                        <a:effectLst/>
                        <a:latin typeface="Jameel Noori Nastaleeq" panose="02000503000000020004" pitchFamily="2" charset="-78"/>
                        <a:ea typeface="Aptos" panose="020B0004020202020204" pitchFamily="34" charset="0"/>
                        <a:cs typeface="Jameel Noori Nastaleeq" panose="02000503000000020004" pitchFamily="2" charset="-78"/>
                      </a:endParaRPr>
                    </a:p>
                  </a:txBody>
                  <a:tcPr marL="68580" marR="68580" marT="0" marB="0"/>
                </a:tc>
                <a:tc hMerge="1">
                  <a:txBody>
                    <a:bodyPr/>
                    <a:lstStyle/>
                    <a:p>
                      <a:endParaRPr lang="en-US"/>
                    </a:p>
                  </a:txBody>
                  <a:tcPr/>
                </a:tc>
                <a:extLst>
                  <a:ext uri="{0D108BD9-81ED-4DB2-BD59-A6C34878D82A}">
                    <a16:rowId xmlns:a16="http://schemas.microsoft.com/office/drawing/2014/main" val="4247985141"/>
                  </a:ext>
                </a:extLst>
              </a:tr>
              <a:tr h="0">
                <a:tc>
                  <a:txBody>
                    <a:bodyPr/>
                    <a:lstStyle/>
                    <a:p>
                      <a:pPr marL="0" marR="0" algn="ctr" rtl="1">
                        <a:lnSpc>
                          <a:spcPct val="115000"/>
                        </a:lnSpc>
                        <a:spcBef>
                          <a:spcPts val="0"/>
                        </a:spcBef>
                        <a:spcAft>
                          <a:spcPts val="0"/>
                        </a:spcAft>
                      </a:pPr>
                      <a:r>
                        <a:rPr lang="ur-PK" sz="1800" b="1" kern="100" dirty="0">
                          <a:solidFill>
                            <a:srgbClr val="000000"/>
                          </a:solidFill>
                          <a:effectLst/>
                          <a:latin typeface="Aptos" panose="020B0004020202020204" pitchFamily="34" charset="0"/>
                          <a:ea typeface="Aptos" panose="020B0004020202020204" pitchFamily="34" charset="0"/>
                          <a:cs typeface="Jameel Noori Nastaleeq" panose="02000503000000020004" pitchFamily="2" charset="-78"/>
                        </a:rPr>
                        <a:t>  پروگرام کا مجموعی دورانیہ</a:t>
                      </a:r>
                      <a:endParaRPr lang="en-US" sz="1100" kern="100" dirty="0">
                        <a:solidFill>
                          <a:srgbClr val="BAE8AA"/>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ur-PK" sz="1800" b="1" kern="100">
                          <a:solidFill>
                            <a:srgbClr val="000000"/>
                          </a:solidFill>
                          <a:effectLst/>
                          <a:latin typeface="Aptos" panose="020B0004020202020204" pitchFamily="34" charset="0"/>
                          <a:ea typeface="Aptos" panose="020B0004020202020204" pitchFamily="34" charset="0"/>
                          <a:cs typeface="Jameel Noori Nastaleeq" panose="02000503000000020004" pitchFamily="2" charset="-78"/>
                        </a:rPr>
                        <a:t>۱۶ گھنٹے ۳۰  منٹ</a:t>
                      </a:r>
                      <a:endParaRPr lang="en-US" sz="1100" kern="100">
                        <a:solidFill>
                          <a:srgbClr val="BAE8AA"/>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endParaRPr lang="en-US" sz="1100" kern="100" dirty="0">
                        <a:solidFill>
                          <a:srgbClr val="BAE8AA"/>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99353456"/>
                  </a:ext>
                </a:extLst>
              </a:tr>
            </a:tbl>
          </a:graphicData>
        </a:graphic>
      </p:graphicFrame>
    </p:spTree>
    <p:extLst>
      <p:ext uri="{BB962C8B-B14F-4D97-AF65-F5344CB8AC3E}">
        <p14:creationId xmlns:p14="http://schemas.microsoft.com/office/powerpoint/2010/main" val="2134293505"/>
      </p:ext>
    </p:extLst>
  </p:cSld>
  <p:clrMapOvr>
    <a:masterClrMapping/>
  </p:clrMapOvr>
</p:sld>
</file>

<file path=ppt/theme/theme1.xml><?xml version="1.0" encoding="utf-8"?>
<a:theme xmlns:a="http://schemas.openxmlformats.org/drawingml/2006/main" name="Vietnamese Literature Thesis Defense by Slidesgo">
  <a:themeElements>
    <a:clrScheme name="Simple Light">
      <a:dk1>
        <a:srgbClr val="2A253A"/>
      </a:dk1>
      <a:lt1>
        <a:srgbClr val="E2EAEB"/>
      </a:lt1>
      <a:dk2>
        <a:srgbClr val="DF7171"/>
      </a:dk2>
      <a:lt2>
        <a:srgbClr val="F4AB97"/>
      </a:lt2>
      <a:accent1>
        <a:srgbClr val="BF7F81"/>
      </a:accent1>
      <a:accent2>
        <a:srgbClr val="F4DBC9"/>
      </a:accent2>
      <a:accent3>
        <a:srgbClr val="4D6662"/>
      </a:accent3>
      <a:accent4>
        <a:srgbClr val="BFD0D2"/>
      </a:accent4>
      <a:accent5>
        <a:srgbClr val="9FAB88"/>
      </a:accent5>
      <a:accent6>
        <a:srgbClr val="FFFFFF"/>
      </a:accent6>
      <a:hlink>
        <a:srgbClr val="2A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4127</TotalTime>
  <Words>2651</Words>
  <Application>Microsoft Office PowerPoint</Application>
  <PresentationFormat>On-screen Show (16:9)</PresentationFormat>
  <Paragraphs>269</Paragraphs>
  <Slides>47</Slides>
  <Notes>29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Arial</vt:lpstr>
      <vt:lpstr>Aptos</vt:lpstr>
      <vt:lpstr>Questrial</vt:lpstr>
      <vt:lpstr>Arimo</vt:lpstr>
      <vt:lpstr>Tilt Warp</vt:lpstr>
      <vt:lpstr>Symbol</vt:lpstr>
      <vt:lpstr>Wingdings</vt:lpstr>
      <vt:lpstr>Gaegu</vt:lpstr>
      <vt:lpstr>Anaheim</vt:lpstr>
      <vt:lpstr>Wingdings 2</vt:lpstr>
      <vt:lpstr>Noto Nastaliq Urdu</vt:lpstr>
      <vt:lpstr>Albert Sans</vt:lpstr>
      <vt:lpstr>Tahoma</vt:lpstr>
      <vt:lpstr>Georgia</vt:lpstr>
      <vt:lpstr>Jameel Noori Nastaleeq</vt:lpstr>
      <vt:lpstr>Roboto</vt:lpstr>
      <vt:lpstr>Vietnamese Literature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اردو زبان کی تدریس</vt:lpstr>
      <vt:lpstr>آج کے مقاصد </vt:lpstr>
      <vt:lpstr>PowerPoint Presentation</vt:lpstr>
      <vt:lpstr>ہم رکھیں گے خیال ۔۔۔</vt:lpstr>
      <vt:lpstr>سوچئے ، ساتھی کو بتائیے ، اشتراک کیجئے /Think pair and Share</vt:lpstr>
      <vt:lpstr>PowerPoint Presentation</vt:lpstr>
      <vt:lpstr>PowerPoint Presentation</vt:lpstr>
      <vt:lpstr>PowerPoint Presentation</vt:lpstr>
      <vt:lpstr>PowerPoint Presentation</vt:lpstr>
      <vt:lpstr>چائے کا وقفہ 11:00 -   10:30</vt:lpstr>
      <vt:lpstr>PowerPoint Presentation</vt:lpstr>
      <vt:lpstr>رول پلے کی سرگرمی  /Roleplay activity</vt:lpstr>
      <vt:lpstr>PowerPoint Presentation</vt:lpstr>
      <vt:lpstr>PowerPoint Presentation</vt:lpstr>
      <vt:lpstr>PowerPoint Presentation</vt:lpstr>
      <vt:lpstr>PowerPoint Presentation</vt:lpstr>
      <vt:lpstr>کل جماعتی اور گروہی سرگرمی  /Whole class &amp; Group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کھانے کا وقفہ  : 02:00۔01:00</vt:lpstr>
      <vt:lpstr>گروہی سرگرمی  /Group  activity</vt:lpstr>
      <vt:lpstr>PowerPoint Presentation</vt:lpstr>
      <vt:lpstr>PowerPoint Presentation</vt:lpstr>
      <vt:lpstr>PowerPoint Presentation</vt:lpstr>
      <vt:lpstr>PowerPoint Presentation</vt:lpstr>
      <vt:lpstr>اختتامیہ </vt:lpstr>
      <vt:lpstr>PowerPoint Presentation</vt:lpstr>
      <vt:lpstr>PowerPoint Presentation</vt:lpstr>
      <vt:lpstr>کیا آج کے مقاصد مکمل ہوئے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Nighat Shaheen</dc:creator>
  <cp:lastModifiedBy>Rashid</cp:lastModifiedBy>
  <cp:revision>27</cp:revision>
  <dcterms:modified xsi:type="dcterms:W3CDTF">2024-11-29T07:25:20Z</dcterms:modified>
</cp:coreProperties>
</file>