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48"/>
  </p:notesMasterIdLst>
  <p:sldIdLst>
    <p:sldId id="259" r:id="rId2"/>
    <p:sldId id="342" r:id="rId3"/>
    <p:sldId id="256" r:id="rId4"/>
    <p:sldId id="257" r:id="rId5"/>
    <p:sldId id="4161" r:id="rId6"/>
    <p:sldId id="262" r:id="rId7"/>
    <p:sldId id="4162" r:id="rId8"/>
    <p:sldId id="4157" r:id="rId9"/>
    <p:sldId id="4163" r:id="rId10"/>
    <p:sldId id="4165" r:id="rId11"/>
    <p:sldId id="338" r:id="rId12"/>
    <p:sldId id="4158" r:id="rId13"/>
    <p:sldId id="4159" r:id="rId14"/>
    <p:sldId id="4166" r:id="rId15"/>
    <p:sldId id="4160" r:id="rId16"/>
    <p:sldId id="312" r:id="rId17"/>
    <p:sldId id="258" r:id="rId18"/>
    <p:sldId id="339" r:id="rId19"/>
    <p:sldId id="340" r:id="rId20"/>
    <p:sldId id="305" r:id="rId21"/>
    <p:sldId id="266" r:id="rId22"/>
    <p:sldId id="4164" r:id="rId23"/>
    <p:sldId id="319" r:id="rId24"/>
    <p:sldId id="341" r:id="rId25"/>
    <p:sldId id="4167" r:id="rId26"/>
    <p:sldId id="310" r:id="rId27"/>
    <p:sldId id="4168" r:id="rId28"/>
    <p:sldId id="4169" r:id="rId29"/>
    <p:sldId id="304" r:id="rId30"/>
    <p:sldId id="4170" r:id="rId31"/>
    <p:sldId id="348" r:id="rId32"/>
    <p:sldId id="261" r:id="rId33"/>
    <p:sldId id="4171" r:id="rId34"/>
    <p:sldId id="328" r:id="rId35"/>
    <p:sldId id="314" r:id="rId36"/>
    <p:sldId id="315" r:id="rId37"/>
    <p:sldId id="347" r:id="rId38"/>
    <p:sldId id="4172" r:id="rId39"/>
    <p:sldId id="317" r:id="rId40"/>
    <p:sldId id="4173" r:id="rId41"/>
    <p:sldId id="320" r:id="rId42"/>
    <p:sldId id="335" r:id="rId43"/>
    <p:sldId id="336" r:id="rId44"/>
    <p:sldId id="333" r:id="rId45"/>
    <p:sldId id="337" r:id="rId46"/>
    <p:sldId id="334" r:id="rId47"/>
  </p:sldIdLst>
  <p:sldSz cx="9144000" cy="5143500" type="screen16x9"/>
  <p:notesSz cx="6858000" cy="9144000"/>
  <p:embeddedFontLst>
    <p:embeddedFont>
      <p:font typeface="Albert Sans" panose="020B0604020202020204" charset="0"/>
      <p:regular r:id="rId49"/>
      <p:bold r:id="rId50"/>
      <p:italic r:id="rId51"/>
      <p:boldItalic r:id="rId52"/>
    </p:embeddedFont>
    <p:embeddedFont>
      <p:font typeface="Anaheim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Jameel Noori Nastaleeq" panose="02000503000000020004" pitchFamily="2" charset="-78"/>
      <p:regular r:id="rId59"/>
      <p:italic r:id="rId60"/>
    </p:embeddedFont>
    <p:embeddedFont>
      <p:font typeface="Noto Nastaliq Urdu" panose="020B0604020202020204" charset="-78"/>
      <p:regular r:id="rId61"/>
      <p:bold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Tilt Warp" panose="020B0604020202020204" charset="0"/>
      <p:regular r:id="rId65"/>
    </p:embeddedFont>
    <p:embeddedFont>
      <p:font typeface="Wingdings 2" panose="05020102010507070707" pitchFamily="18" charset="2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CB698"/>
    <a:srgbClr val="D9FDCB"/>
    <a:srgbClr val="CDFCB6"/>
    <a:srgbClr val="DCFDCB"/>
    <a:srgbClr val="DEF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E527AB-6877-4102-928A-593C1F83B9F6}">
  <a:tblStyle styleId="{30E527AB-6877-4102-928A-593C1F83B9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080" autoAdjust="0"/>
  </p:normalViewPr>
  <p:slideViewPr>
    <p:cSldViewPr snapToGrid="0">
      <p:cViewPr varScale="1">
        <p:scale>
          <a:sx n="99" d="100"/>
          <a:sy n="99" d="100"/>
        </p:scale>
        <p:origin x="2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a3d872fd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a3d872fd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423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76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48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97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196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364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a517d92b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a517d92b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006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a517d92b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a517d92b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12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a3d872fd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a3d872fd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292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50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05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778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180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a517d92b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a517d92b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7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a517d92b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a517d92b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076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634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a517d92b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a517d92b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818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a517d92b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a517d92b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890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a3d872fd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a3d872fd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126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a517d92b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a517d92b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532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930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a517d92b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aa517d92b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6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a517d92b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aa517d92b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08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54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47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12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297800"/>
            <a:ext cx="40092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Tilt Warp"/>
                <a:ea typeface="Tilt Warp"/>
                <a:cs typeface="Tilt Warp"/>
                <a:sym typeface="Tilt War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400800"/>
            <a:ext cx="40092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0">
            <a:off x="8127645" y="426741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 amt="40000"/>
          </a:blip>
          <a:srcRect l="37398" b="61389"/>
          <a:stretch/>
        </p:blipFill>
        <p:spPr>
          <a:xfrm rot="10800000">
            <a:off x="5043177" y="12"/>
            <a:ext cx="4100823" cy="19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40000"/>
          </a:blip>
          <a:srcRect l="57560" b="57239"/>
          <a:stretch/>
        </p:blipFill>
        <p:spPr>
          <a:xfrm>
            <a:off x="0" y="2944075"/>
            <a:ext cx="2780175" cy="219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715100" y="1155788"/>
            <a:ext cx="38568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2"/>
          </p:nvPr>
        </p:nvSpPr>
        <p:spPr>
          <a:xfrm>
            <a:off x="715100" y="3494813"/>
            <a:ext cx="38568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2" y="4331062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 amt="40000"/>
          </a:blip>
          <a:srcRect l="734" b="72134"/>
          <a:stretch/>
        </p:blipFill>
        <p:spPr>
          <a:xfrm rot="10800000">
            <a:off x="1837652" y="6"/>
            <a:ext cx="5468698" cy="12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 amt="40000"/>
          </a:blip>
          <a:srcRect t="41748" r="82278"/>
          <a:stretch/>
        </p:blipFill>
        <p:spPr>
          <a:xfrm rot="5400000">
            <a:off x="7395965" y="3403087"/>
            <a:ext cx="976323" cy="251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 amt="40000"/>
          </a:blip>
          <a:srcRect l="10841" t="83115"/>
          <a:stretch/>
        </p:blipFill>
        <p:spPr>
          <a:xfrm rot="-5400000">
            <a:off x="-2106075" y="2053387"/>
            <a:ext cx="4912000" cy="73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715100" y="1662750"/>
            <a:ext cx="2658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715100" y="2302950"/>
            <a:ext cx="2658900" cy="11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2">
            <a:alphaModFix amt="40000"/>
          </a:blip>
          <a:srcRect t="69171"/>
          <a:stretch/>
        </p:blipFill>
        <p:spPr>
          <a:xfrm>
            <a:off x="4192500" y="0"/>
            <a:ext cx="4390600" cy="10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 amt="40000"/>
          </a:blip>
          <a:srcRect l="47393" b="54268"/>
          <a:stretch/>
        </p:blipFill>
        <p:spPr>
          <a:xfrm>
            <a:off x="0" y="3161400"/>
            <a:ext cx="2904049" cy="198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2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69" flipH="1">
            <a:off x="7483128" y="-188493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9876" flipH="1">
            <a:off x="8374192" y="-308966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 amt="40000"/>
          </a:blip>
          <a:srcRect l="26664" r="39599" b="74009"/>
          <a:stretch/>
        </p:blipFill>
        <p:spPr>
          <a:xfrm flipH="1">
            <a:off x="7281682" y="4016975"/>
            <a:ext cx="1862323" cy="11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 amt="40000"/>
          </a:blip>
          <a:srcRect l="57589" b="59299"/>
          <a:stretch/>
        </p:blipFill>
        <p:spPr>
          <a:xfrm rot="10800000" flipH="1">
            <a:off x="0" y="2"/>
            <a:ext cx="2341176" cy="176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28600" y="535000"/>
            <a:ext cx="36135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101900" y="535000"/>
            <a:ext cx="1174200" cy="9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6">
            <a:alphaModFix amt="40000"/>
          </a:blip>
          <a:srcRect l="67433"/>
          <a:stretch/>
        </p:blipFill>
        <p:spPr>
          <a:xfrm>
            <a:off x="-2" y="718325"/>
            <a:ext cx="1761777" cy="42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 amt="40000"/>
          </a:blip>
          <a:srcRect t="49987" r="74413"/>
          <a:stretch/>
        </p:blipFill>
        <p:spPr>
          <a:xfrm>
            <a:off x="7759850" y="0"/>
            <a:ext cx="1384151" cy="21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 amt="40000"/>
          </a:blip>
          <a:srcRect l="65423" t="69623"/>
          <a:stretch/>
        </p:blipFill>
        <p:spPr>
          <a:xfrm rot="5400000">
            <a:off x="7230273" y="351326"/>
            <a:ext cx="2265052" cy="156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40000"/>
          </a:blip>
          <a:srcRect b="78321"/>
          <a:stretch/>
        </p:blipFill>
        <p:spPr>
          <a:xfrm>
            <a:off x="0" y="4205150"/>
            <a:ext cx="5430349" cy="92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3121200" cy="1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15100" y="2092600"/>
            <a:ext cx="3121200" cy="116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4572075" y="535000"/>
            <a:ext cx="3856800" cy="407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4212" y="4114192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00124">
            <a:off x="39468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 amt="40000"/>
          </a:blip>
          <a:srcRect t="68478" r="39083"/>
          <a:stretch/>
        </p:blipFill>
        <p:spPr>
          <a:xfrm>
            <a:off x="5153425" y="0"/>
            <a:ext cx="3990574" cy="16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50413" y="-25600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2">
            <a:alphaModFix amt="40000"/>
          </a:blip>
          <a:srcRect b="82468"/>
          <a:stretch/>
        </p:blipFill>
        <p:spPr>
          <a:xfrm>
            <a:off x="715100" y="4427400"/>
            <a:ext cx="5202299" cy="7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0" y="1576800"/>
            <a:ext cx="3857100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4">
            <a:alphaModFix amt="40000"/>
          </a:blip>
          <a:srcRect l="14543" r="255" b="77275"/>
          <a:stretch/>
        </p:blipFill>
        <p:spPr>
          <a:xfrm rot="-5400000">
            <a:off x="6299924" y="1859149"/>
            <a:ext cx="4703227" cy="9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4">
            <a:alphaModFix amt="40000"/>
          </a:blip>
          <a:srcRect l="50843" b="54681"/>
          <a:stretch/>
        </p:blipFill>
        <p:spPr>
          <a:xfrm>
            <a:off x="0" y="3179250"/>
            <a:ext cx="2713574" cy="196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4">
            <a:alphaModFix amt="40000"/>
          </a:blip>
          <a:srcRect t="62731"/>
          <a:stretch/>
        </p:blipFill>
        <p:spPr>
          <a:xfrm>
            <a:off x="3187100" y="0"/>
            <a:ext cx="4390600" cy="12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1850550" y="1473263"/>
            <a:ext cx="54429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850550" y="2962038"/>
            <a:ext cx="5442900" cy="4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>
            <a:alphaModFix amt="40000"/>
          </a:blip>
          <a:srcRect t="62731"/>
          <a:stretch/>
        </p:blipFill>
        <p:spPr>
          <a:xfrm>
            <a:off x="4192500" y="0"/>
            <a:ext cx="4390600" cy="12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 amt="40000"/>
          </a:blip>
          <a:srcRect l="41448" b="45890"/>
          <a:stretch/>
        </p:blipFill>
        <p:spPr>
          <a:xfrm>
            <a:off x="0" y="2798250"/>
            <a:ext cx="3232148" cy="23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 hasCustomPrompt="1"/>
          </p:nvPr>
        </p:nvSpPr>
        <p:spPr>
          <a:xfrm>
            <a:off x="4572000" y="14131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5108100" y="14131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/>
          </p:nvPr>
        </p:nvSpPr>
        <p:spPr>
          <a:xfrm>
            <a:off x="4572000" y="535000"/>
            <a:ext cx="38568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19060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4"/>
          </p:nvPr>
        </p:nvSpPr>
        <p:spPr>
          <a:xfrm>
            <a:off x="5108100" y="19060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4572000" y="23989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5108100" y="23989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7" hasCustomPrompt="1"/>
          </p:nvPr>
        </p:nvSpPr>
        <p:spPr>
          <a:xfrm>
            <a:off x="4572000" y="28918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8"/>
          </p:nvPr>
        </p:nvSpPr>
        <p:spPr>
          <a:xfrm>
            <a:off x="5108100" y="28918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9" hasCustomPrompt="1"/>
          </p:nvPr>
        </p:nvSpPr>
        <p:spPr>
          <a:xfrm>
            <a:off x="4572000" y="33847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5108100" y="33847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2000" y="38776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5108100" y="38776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 amt="40000"/>
          </a:blip>
          <a:srcRect r="28540" b="78298"/>
          <a:stretch/>
        </p:blipFill>
        <p:spPr>
          <a:xfrm>
            <a:off x="4427762" y="4027300"/>
            <a:ext cx="4681375" cy="11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3483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40000"/>
          </a:blip>
          <a:srcRect l="61572" t="71468"/>
          <a:stretch/>
        </p:blipFill>
        <p:spPr>
          <a:xfrm>
            <a:off x="0" y="0"/>
            <a:ext cx="2517274" cy="14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75200"/>
            <a:ext cx="7713900" cy="3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70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sv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4"/>
          <p:cNvPicPr preferRelativeResize="0"/>
          <p:nvPr/>
        </p:nvPicPr>
        <p:blipFill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2044515" y="1762827"/>
            <a:ext cx="1404774" cy="11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 flipH="1">
            <a:off x="5694690" y="1762827"/>
            <a:ext cx="1404800" cy="11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799" y="1928744"/>
            <a:ext cx="3166403" cy="25495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D0512-31B8-2485-E9EA-4DAE33F08307}"/>
              </a:ext>
            </a:extLst>
          </p:cNvPr>
          <p:cNvSpPr txBox="1"/>
          <p:nvPr/>
        </p:nvSpPr>
        <p:spPr>
          <a:xfrm>
            <a:off x="4591482" y="2425048"/>
            <a:ext cx="1661017" cy="218867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03450" algn="l"/>
                <a:tab pos="2997200" algn="ctr"/>
              </a:tabLst>
            </a:pPr>
            <a:r>
              <a:rPr lang="ur-PK" sz="36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سہ  روزہ تربیتی پروگرام</a:t>
            </a:r>
            <a:r>
              <a:rPr lang="ur-PK" sz="16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ur-PK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برائے</a:t>
            </a:r>
            <a:r>
              <a:rPr lang="ur-PK" sz="20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ur-PK" sz="36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اساتذہ</a:t>
            </a:r>
            <a:endParaRPr lang="ur-PK" sz="2800" b="1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03450" algn="l"/>
                <a:tab pos="2997200" algn="ctr"/>
              </a:tabLst>
            </a:pPr>
            <a:endParaRPr lang="en-US" sz="1200" b="1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30;p31">
            <a:extLst>
              <a:ext uri="{FF2B5EF4-FFF2-40B4-BE49-F238E27FC236}">
                <a16:creationId xmlns:a16="http://schemas.microsoft.com/office/drawing/2014/main" id="{75C7EBAA-8E8A-04F6-A063-65424C374C42}"/>
              </a:ext>
            </a:extLst>
          </p:cNvPr>
          <p:cNvSpPr txBox="1">
            <a:spLocks/>
          </p:cNvSpPr>
          <p:nvPr/>
        </p:nvSpPr>
        <p:spPr>
          <a:xfrm>
            <a:off x="2722488" y="2960038"/>
            <a:ext cx="1846616" cy="8744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85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ctr" rtl="1"/>
            <a:r>
              <a:rPr lang="ur-PK" sz="4800" dirty="0">
                <a:solidFill>
                  <a:schemeClr val="accent2">
                    <a:lumMod val="25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تیسرا دن</a:t>
            </a:r>
            <a:endParaRPr lang="en-US" sz="4800" dirty="0">
              <a:solidFill>
                <a:schemeClr val="accent2">
                  <a:lumMod val="25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EF447E-615C-436C-BCB6-A8E6764F9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304" y="567075"/>
            <a:ext cx="3981239" cy="10522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اور گروہی سرگرمی/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Whole class &amp; Group Activities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37217" y="2322330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2222169" y="1377298"/>
            <a:ext cx="4882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5400" dirty="0" err="1">
                <a:cs typeface="Jameel Noori Nastaleeq" panose="02000503000000020004" pitchFamily="2" charset="-78"/>
              </a:rPr>
              <a:t>گذشتہ</a:t>
            </a:r>
            <a:r>
              <a:rPr lang="ur-PK" sz="5400" dirty="0">
                <a:cs typeface="Jameel Noori Nastaleeq" panose="02000503000000020004" pitchFamily="2" charset="-78"/>
              </a:rPr>
              <a:t> دن کا اعادہ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315346" y="3263207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2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157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11</a:t>
            </a:fld>
            <a:endParaRPr lang="en"/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1414272" y="454621"/>
            <a:ext cx="6047232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پڑھائی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A3B2-55D3-84E7-F4C5-B3C4EA0B5ED5}"/>
              </a:ext>
            </a:extLst>
          </p:cNvPr>
          <p:cNvSpPr txBox="1"/>
          <p:nvPr/>
        </p:nvSpPr>
        <p:spPr>
          <a:xfrm>
            <a:off x="257556" y="1959491"/>
            <a:ext cx="811911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دئیے گئے </a:t>
            </a:r>
            <a:r>
              <a:rPr lang="ur-PK" sz="4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خاکے</a:t>
            </a: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کا استعمال کرتے ہوئے نصابی کتاب کے کسی ایک سبق سے اسے مربوط کیجیے</a:t>
            </a:r>
            <a:r>
              <a:rPr lang="ur-PK" sz="40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۔</a:t>
            </a:r>
          </a:p>
          <a:p>
            <a:pPr marL="342900" marR="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آپ کی مدد کے لیے ایک خاکہ ہم نے مربوط کیا ہے ۔ </a:t>
            </a:r>
            <a:endParaRPr lang="en-US" sz="40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0642C-7ECE-428B-FB97-DAF07AC52721}"/>
              </a:ext>
            </a:extLst>
          </p:cNvPr>
          <p:cNvSpPr txBox="1"/>
          <p:nvPr/>
        </p:nvSpPr>
        <p:spPr>
          <a:xfrm>
            <a:off x="767334" y="1226090"/>
            <a:ext cx="760933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گزشتہ  نشست میں ہم نے مختلف خاکوں سے فہم کی تدریس پر کام کیا </a:t>
            </a:r>
            <a:r>
              <a:rPr lang="ur-PK" sz="2800" dirty="0">
                <a:cs typeface="Jameel Noori Nastaleeq" panose="02000503000000020004" pitchFamily="2" charset="-78"/>
              </a:rPr>
              <a:t>۔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491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12</a:t>
            </a:fld>
            <a:endParaRPr lang="en"/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1426972" y="298679"/>
            <a:ext cx="6047232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پڑھائی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1CEE2-511C-990A-FF39-8FB335BBC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54" y="1285711"/>
            <a:ext cx="3295846" cy="3239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E90B0-7298-F2DE-80C3-0723FDD3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304" y="1204714"/>
            <a:ext cx="3545169" cy="3320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DD56F-903F-71AB-F355-263A19D92601}"/>
              </a:ext>
            </a:extLst>
          </p:cNvPr>
          <p:cNvSpPr txBox="1"/>
          <p:nvPr/>
        </p:nvSpPr>
        <p:spPr>
          <a:xfrm>
            <a:off x="6126049" y="413804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2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1C350-004C-B445-ED83-FC33ACD7C153}"/>
              </a:ext>
            </a:extLst>
          </p:cNvPr>
          <p:cNvSpPr txBox="1"/>
          <p:nvPr/>
        </p:nvSpPr>
        <p:spPr>
          <a:xfrm>
            <a:off x="3102434" y="841707"/>
            <a:ext cx="2696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درسی کتاب کا منتخب متن</a:t>
            </a:r>
            <a:endParaRPr lang="en-US" sz="28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185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13</a:t>
            </a:fld>
            <a:endParaRPr lang="en"/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5174695" y="1756888"/>
            <a:ext cx="3672409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پڑھائی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DD56F-903F-71AB-F355-263A19D92601}"/>
              </a:ext>
            </a:extLst>
          </p:cNvPr>
          <p:cNvSpPr txBox="1"/>
          <p:nvPr/>
        </p:nvSpPr>
        <p:spPr>
          <a:xfrm>
            <a:off x="5379350" y="841504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2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1C350-004C-B445-ED83-FC33ACD7C153}"/>
              </a:ext>
            </a:extLst>
          </p:cNvPr>
          <p:cNvSpPr txBox="1"/>
          <p:nvPr/>
        </p:nvSpPr>
        <p:spPr>
          <a:xfrm>
            <a:off x="5353156" y="2564230"/>
            <a:ext cx="32892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درسی کتاب کا منتخب متن</a:t>
            </a: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کے لئے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T Chart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69C108-4F74-2BE1-7944-9307CD37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33" y="775730"/>
            <a:ext cx="4561517" cy="3592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080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4A294-1DAF-238F-A1AB-7F74D08CE98B}"/>
              </a:ext>
            </a:extLst>
          </p:cNvPr>
          <p:cNvSpPr txBox="1"/>
          <p:nvPr/>
        </p:nvSpPr>
        <p:spPr>
          <a:xfrm>
            <a:off x="1105017" y="289791"/>
            <a:ext cx="6781566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پڑھائی کے لیے </a:t>
            </a:r>
            <a:r>
              <a:rPr lang="en-US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T Chart </a:t>
            </a:r>
            <a:r>
              <a:rPr lang="ur-PK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کا استعمال</a:t>
            </a:r>
            <a:endParaRPr lang="ur-PK" sz="4400" b="1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1AE1A6-1252-11FE-11AD-473F5D8DBB5B}"/>
              </a:ext>
            </a:extLst>
          </p:cNvPr>
          <p:cNvSpPr txBox="1">
            <a:spLocks/>
          </p:cNvSpPr>
          <p:nvPr/>
        </p:nvSpPr>
        <p:spPr>
          <a:xfrm>
            <a:off x="723900" y="1135407"/>
            <a:ext cx="7543800" cy="3657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جماعت : دوم 				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پیش رفت کے </a:t>
            </a:r>
            <a:r>
              <a:rPr lang="ur-PK" sz="3600" dirty="0" err="1">
                <a:latin typeface="Jameel Noori Nastaleeq" pitchFamily="2" charset="-78"/>
                <a:cs typeface="Jameel Noori Nastaleeq" pitchFamily="2" charset="-78"/>
              </a:rPr>
              <a:t>خاکے</a:t>
            </a: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 سے منتخب حاصلِ تعلم </a:t>
            </a:r>
            <a:r>
              <a:rPr lang="ur-PK" sz="4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 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تصویر  دیکھ کر ، نظم، کہانی یا عبارت پڑھ کر تفہیمی سوالات کے درست جوابات دے سکیں </a:t>
            </a:r>
            <a:r>
              <a:rPr lang="ur-PK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Jameel Noori Nastaleeq" panose="02000503000000020004" pitchFamily="2" charset="-78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GlyphLessFont"/>
              </a:rPr>
              <a:t>SLO:U-02-C-11</a:t>
            </a:r>
            <a:r>
              <a:rPr lang="en-US" sz="1400" dirty="0"/>
              <a:t> </a:t>
            </a:r>
            <a:endParaRPr lang="ur-PK" sz="1200" dirty="0"/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latin typeface="Jameel Noori Nastaleeq" pitchFamily="2" charset="-78"/>
                <a:cs typeface="Jameel Noori Nastaleeq" pitchFamily="2" charset="-78"/>
              </a:rPr>
              <a:t>SMART</a:t>
            </a: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حاصلِ تعلم </a:t>
            </a:r>
            <a:r>
              <a:rPr lang="ur-PK" sz="36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</a:t>
            </a:r>
            <a:r>
              <a:rPr lang="ur-PK" sz="2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  منتخب</a:t>
            </a:r>
            <a:r>
              <a:rPr lang="en-US" sz="2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 </a:t>
            </a:r>
            <a:r>
              <a:rPr lang="ur-PK" sz="2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 متن کی پڑھ کر  اپنی فہم کے اظہار کے لئے دیا گیا خاکہ مکمل کر سکیں</a:t>
            </a:r>
            <a:endParaRPr lang="en-US" sz="2400" b="1" dirty="0">
              <a:solidFill>
                <a:srgbClr val="0070C0"/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0339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15</a:t>
            </a:fld>
            <a:endParaRPr lang="en"/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1414272" y="454621"/>
            <a:ext cx="6047232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پڑھائی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A3B2-55D3-84E7-F4C5-B3C4EA0B5ED5}"/>
              </a:ext>
            </a:extLst>
          </p:cNvPr>
          <p:cNvSpPr txBox="1"/>
          <p:nvPr/>
        </p:nvSpPr>
        <p:spPr>
          <a:xfrm>
            <a:off x="512445" y="2024566"/>
            <a:ext cx="8119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دی گئی نصابی کتاب کا کوئی ایک متن منتخب </a:t>
            </a:r>
            <a:r>
              <a:rPr lang="ur-PK" sz="4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کیجئے</a:t>
            </a: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اور </a:t>
            </a:r>
            <a:r>
              <a:rPr lang="en-U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T Chart </a:t>
            </a: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کی سرگرمی بنائیے۔  8 منٹ </a:t>
            </a:r>
            <a:endParaRPr lang="ur-PK" sz="4000" dirty="0"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0642C-7ECE-428B-FB97-DAF07AC52721}"/>
              </a:ext>
            </a:extLst>
          </p:cNvPr>
          <p:cNvSpPr txBox="1"/>
          <p:nvPr/>
        </p:nvSpPr>
        <p:spPr>
          <a:xfrm>
            <a:off x="767334" y="1226090"/>
            <a:ext cx="760933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گزشتہ  نشست میں ہم نے مختلف خاکوں سے فہم کی تدریس پر کام کیا </a:t>
            </a:r>
            <a:r>
              <a:rPr lang="ur-PK" sz="2800" dirty="0">
                <a:cs typeface="Jameel Noori Nastaleeq" panose="02000503000000020004" pitchFamily="2" charset="-78"/>
              </a:rPr>
              <a:t>۔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5D6F0-98D0-A1DF-AFF2-DC5916C38EDD}"/>
              </a:ext>
            </a:extLst>
          </p:cNvPr>
          <p:cNvSpPr txBox="1"/>
          <p:nvPr/>
        </p:nvSpPr>
        <p:spPr>
          <a:xfrm>
            <a:off x="257556" y="3623261"/>
            <a:ext cx="8119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بنائی گئی سرگرمی بتانے کے لئے اختصار سے کام </a:t>
            </a:r>
            <a:r>
              <a:rPr lang="ur-PK" sz="4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لیجئے</a:t>
            </a:r>
            <a:r>
              <a:rPr lang="ur-PK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۔(2 منٹ )</a:t>
            </a:r>
            <a:endParaRPr lang="ur-PK" sz="4000" dirty="0"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89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اور گروہی سرگرمی/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Whole class &amp; Group Activities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37217" y="2322330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1282700" y="1377298"/>
            <a:ext cx="5822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54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قواعد کا استقرائی </a:t>
            </a:r>
            <a:r>
              <a:rPr lang="ur-PK" sz="5400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طریقۂ</a:t>
            </a:r>
            <a:r>
              <a:rPr lang="ur-PK" sz="54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تدریس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315346" y="3263207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3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771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4;p15">
            <a:extLst>
              <a:ext uri="{FF2B5EF4-FFF2-40B4-BE49-F238E27FC236}">
                <a16:creationId xmlns:a16="http://schemas.microsoft.com/office/drawing/2014/main" id="{D3A9D1A3-8AAD-C0FA-0F9C-1F1B7ED81B7D}"/>
              </a:ext>
            </a:extLst>
          </p:cNvPr>
          <p:cNvSpPr txBox="1">
            <a:spLocks/>
          </p:cNvSpPr>
          <p:nvPr/>
        </p:nvSpPr>
        <p:spPr>
          <a:xfrm>
            <a:off x="1332421" y="669477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کھیل اور </a:t>
            </a:r>
            <a:r>
              <a:rPr kumimoji="0" lang="ur-PK" sz="44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قواعد</a:t>
            </a:r>
            <a:r>
              <a:rPr kumimoji="0" lang="ur-PK" sz="4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کی تدریس</a:t>
            </a:r>
            <a:endParaRPr kumimoji="0" lang="ur-PK" sz="4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5A1E-86C0-15A9-A5D7-81B21BAE92CF}"/>
              </a:ext>
            </a:extLst>
          </p:cNvPr>
          <p:cNvSpPr>
            <a:spLocks noGrp="1"/>
          </p:cNvSpPr>
          <p:nvPr/>
        </p:nvSpPr>
        <p:spPr>
          <a:xfrm>
            <a:off x="8161425" y="46979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F7D9E-9991-F56F-5837-C65C8455BF14}"/>
              </a:ext>
            </a:extLst>
          </p:cNvPr>
          <p:cNvSpPr txBox="1"/>
          <p:nvPr/>
        </p:nvSpPr>
        <p:spPr>
          <a:xfrm>
            <a:off x="214458" y="1369377"/>
            <a:ext cx="834538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ur-PK" sz="3200" dirty="0">
                <a:ea typeface="Aptos" panose="020B0004020202020204" pitchFamily="34" charset="0"/>
                <a:cs typeface="Jameel Noori Nastaleeq" panose="02000503000000020004" pitchFamily="2" charset="-78"/>
              </a:rPr>
              <a:t>اب </a:t>
            </a: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ہم کھیل کھیلنے جا رہے ہیں  نام چیز </a:t>
            </a:r>
            <a:r>
              <a:rPr lang="ur-PK" sz="1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(</a:t>
            </a:r>
            <a:r>
              <a:rPr lang="ur-PK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کھانے ، پینے ، </a:t>
            </a:r>
            <a:r>
              <a:rPr lang="ur-PK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بےجان</a:t>
            </a:r>
            <a:r>
              <a:rPr lang="ur-PK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</a:t>
            </a:r>
            <a:r>
              <a:rPr lang="ur-PK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اشیاء</a:t>
            </a:r>
            <a:r>
              <a:rPr lang="ur-PK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)،</a:t>
            </a: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جگہ اور جانور ۔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ur-PK" sz="3200" dirty="0">
                <a:cs typeface="Jameel Noori Nastaleeq" panose="02000503000000020004" pitchFamily="2" charset="-78"/>
              </a:rPr>
              <a:t>کھیل کا قاعدہ یا اصول :</a:t>
            </a:r>
          </a:p>
          <a:p>
            <a:pPr marL="1092200" indent="-863600" algn="r" rtl="1">
              <a:buFont typeface="Wingdings" panose="05000000000000000000" pitchFamily="2" charset="2"/>
              <a:buChar char="v"/>
            </a:pPr>
            <a:r>
              <a:rPr lang="ur-PK" sz="2800" dirty="0" err="1">
                <a:solidFill>
                  <a:srgbClr val="0070C0"/>
                </a:solidFill>
                <a:cs typeface="Jameel Noori Nastaleeq" panose="02000503000000020004" pitchFamily="2" charset="-78"/>
              </a:rPr>
              <a:t>حروفِ</a:t>
            </a: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 تہجی اسکرین پر آئیں گے ۔</a:t>
            </a:r>
          </a:p>
          <a:p>
            <a:pPr marL="1092200" indent="-863600" algn="r" rtl="1">
              <a:buFont typeface="Wingdings" panose="05000000000000000000" pitchFamily="2" charset="2"/>
              <a:buChar char="v"/>
            </a:pP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30 سیکنڈ کا وقت ہو گا ۔ </a:t>
            </a:r>
          </a:p>
          <a:p>
            <a:pPr marL="1092200" indent="-863600" algn="r" rtl="1">
              <a:buFont typeface="Wingdings" panose="05000000000000000000" pitchFamily="2" charset="2"/>
              <a:buChar char="v"/>
            </a:pP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حرف دکھانے کے بعد گفتگو بالکل منع ہے۔</a:t>
            </a:r>
          </a:p>
          <a:p>
            <a:pPr marL="1092200" indent="-863600" algn="r" rtl="1">
              <a:buFont typeface="Wingdings" panose="05000000000000000000" pitchFamily="2" charset="2"/>
              <a:buChar char="v"/>
            </a:pP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30 سیکنڈ سے پہلے کوئی مکمل کر لے تو </a:t>
            </a:r>
            <a:r>
              <a:rPr lang="ur-PK" sz="2800" dirty="0" err="1">
                <a:solidFill>
                  <a:srgbClr val="0070C0"/>
                </a:solidFill>
                <a:cs typeface="Jameel Noori Nastaleeq" panose="02000503000000020004" pitchFamily="2" charset="-78"/>
              </a:rPr>
              <a:t>بنگو</a:t>
            </a: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 </a:t>
            </a:r>
            <a:r>
              <a:rPr lang="ur-PK" sz="2800" dirty="0" err="1">
                <a:solidFill>
                  <a:srgbClr val="0070C0"/>
                </a:solidFill>
                <a:cs typeface="Jameel Noori Nastaleeq" panose="02000503000000020004" pitchFamily="2" charset="-78"/>
              </a:rPr>
              <a:t>کہہ</a:t>
            </a:r>
            <a:r>
              <a:rPr lang="ur-PK" sz="2800" dirty="0">
                <a:solidFill>
                  <a:srgbClr val="0070C0"/>
                </a:solidFill>
                <a:cs typeface="Jameel Noori Nastaleeq" panose="02000503000000020004" pitchFamily="2" charset="-78"/>
              </a:rPr>
              <a:t>  دے ۔ سب رک جائیں گے </a:t>
            </a:r>
            <a:r>
              <a:rPr lang="ur-PK" sz="3200" dirty="0">
                <a:cs typeface="Jameel Noori Nastaleeq" panose="02000503000000020004" pitchFamily="2" charset="-78"/>
              </a:rPr>
              <a:t>۔ 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4;p15">
            <a:extLst>
              <a:ext uri="{FF2B5EF4-FFF2-40B4-BE49-F238E27FC236}">
                <a16:creationId xmlns:a16="http://schemas.microsoft.com/office/drawing/2014/main" id="{D3A9D1A3-8AAD-C0FA-0F9C-1F1B7ED81B7D}"/>
              </a:ext>
            </a:extLst>
          </p:cNvPr>
          <p:cNvSpPr txBox="1">
            <a:spLocks/>
          </p:cNvSpPr>
          <p:nvPr/>
        </p:nvSpPr>
        <p:spPr>
          <a:xfrm>
            <a:off x="1354906" y="491247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800" b="1" dirty="0">
                <a:solidFill>
                  <a:schemeClr val="accent2">
                    <a:lumMod val="25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نام چیز جگہ اور جانور کا کھیل </a:t>
            </a:r>
            <a:endParaRPr kumimoji="0" lang="ur-PK" sz="4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5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5A1E-86C0-15A9-A5D7-81B21BAE92CF}"/>
              </a:ext>
            </a:extLst>
          </p:cNvPr>
          <p:cNvSpPr>
            <a:spLocks noGrp="1"/>
          </p:cNvSpPr>
          <p:nvPr/>
        </p:nvSpPr>
        <p:spPr>
          <a:xfrm>
            <a:off x="8161425" y="46979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sp>
        <p:nvSpPr>
          <p:cNvPr id="4" name="Google Shape;74;p15">
            <a:extLst>
              <a:ext uri="{FF2B5EF4-FFF2-40B4-BE49-F238E27FC236}">
                <a16:creationId xmlns:a16="http://schemas.microsoft.com/office/drawing/2014/main" id="{882E2606-7F64-E44A-E090-645175EFB984}"/>
              </a:ext>
            </a:extLst>
          </p:cNvPr>
          <p:cNvSpPr txBox="1">
            <a:spLocks/>
          </p:cNvSpPr>
          <p:nvPr/>
        </p:nvSpPr>
        <p:spPr>
          <a:xfrm>
            <a:off x="5696469" y="1191147"/>
            <a:ext cx="2739306" cy="15848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32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پہلا حرف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:</a:t>
            </a:r>
            <a:r>
              <a:rPr lang="ur-PK" sz="115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د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7" name="Google Shape;74;p15">
            <a:extLst>
              <a:ext uri="{FF2B5EF4-FFF2-40B4-BE49-F238E27FC236}">
                <a16:creationId xmlns:a16="http://schemas.microsoft.com/office/drawing/2014/main" id="{72EEC80A-FF81-8190-6F58-1FE95FCAFA4D}"/>
              </a:ext>
            </a:extLst>
          </p:cNvPr>
          <p:cNvSpPr txBox="1">
            <a:spLocks/>
          </p:cNvSpPr>
          <p:nvPr/>
        </p:nvSpPr>
        <p:spPr>
          <a:xfrm>
            <a:off x="5842000" y="3167906"/>
            <a:ext cx="2984499" cy="1192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32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دوسرا حرف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:</a:t>
            </a:r>
            <a:r>
              <a:rPr lang="ur-PK" sz="115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چ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1ACF9E69-93C1-86F9-3C68-205DF9B1F1C0}"/>
              </a:ext>
            </a:extLst>
          </p:cNvPr>
          <p:cNvSpPr txBox="1">
            <a:spLocks/>
          </p:cNvSpPr>
          <p:nvPr/>
        </p:nvSpPr>
        <p:spPr>
          <a:xfrm>
            <a:off x="2743202" y="1677516"/>
            <a:ext cx="2984499" cy="1192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32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تیسرا حرف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:</a:t>
            </a:r>
            <a:r>
              <a:rPr lang="ur-PK" sz="115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پ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9" name="Google Shape;74;p15">
            <a:extLst>
              <a:ext uri="{FF2B5EF4-FFF2-40B4-BE49-F238E27FC236}">
                <a16:creationId xmlns:a16="http://schemas.microsoft.com/office/drawing/2014/main" id="{685651AB-F409-650E-D12E-7E95441A76B0}"/>
              </a:ext>
            </a:extLst>
          </p:cNvPr>
          <p:cNvSpPr txBox="1">
            <a:spLocks/>
          </p:cNvSpPr>
          <p:nvPr/>
        </p:nvSpPr>
        <p:spPr>
          <a:xfrm>
            <a:off x="2943997" y="3691967"/>
            <a:ext cx="2984499" cy="1192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32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چوتھا حرف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:</a:t>
            </a:r>
            <a:r>
              <a:rPr lang="ur-PK" sz="115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ش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3635BFCB-CC47-6BFC-88FA-83AC019C063F}"/>
              </a:ext>
            </a:extLst>
          </p:cNvPr>
          <p:cNvSpPr txBox="1">
            <a:spLocks/>
          </p:cNvSpPr>
          <p:nvPr/>
        </p:nvSpPr>
        <p:spPr>
          <a:xfrm>
            <a:off x="231007" y="2499655"/>
            <a:ext cx="2984499" cy="11923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32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پانچواں حرف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:</a:t>
            </a:r>
            <a:r>
              <a:rPr lang="ur-PK" sz="115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ن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4;p15">
            <a:extLst>
              <a:ext uri="{FF2B5EF4-FFF2-40B4-BE49-F238E27FC236}">
                <a16:creationId xmlns:a16="http://schemas.microsoft.com/office/drawing/2014/main" id="{D3A9D1A3-8AAD-C0FA-0F9C-1F1B7ED81B7D}"/>
              </a:ext>
            </a:extLst>
          </p:cNvPr>
          <p:cNvSpPr txBox="1">
            <a:spLocks/>
          </p:cNvSpPr>
          <p:nvPr/>
        </p:nvSpPr>
        <p:spPr>
          <a:xfrm>
            <a:off x="1354906" y="491247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8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بتائے ناموں کا استعمال </a:t>
            </a:r>
            <a:endParaRPr kumimoji="0" lang="ur-PK" sz="4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5A1E-86C0-15A9-A5D7-81B21BAE92CF}"/>
              </a:ext>
            </a:extLst>
          </p:cNvPr>
          <p:cNvSpPr>
            <a:spLocks noGrp="1"/>
          </p:cNvSpPr>
          <p:nvPr/>
        </p:nvSpPr>
        <p:spPr>
          <a:xfrm>
            <a:off x="8161425" y="469797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accent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8B201-01B3-DCA4-3D00-BA148F14F5DC}"/>
              </a:ext>
            </a:extLst>
          </p:cNvPr>
          <p:cNvSpPr txBox="1"/>
          <p:nvPr/>
        </p:nvSpPr>
        <p:spPr>
          <a:xfrm>
            <a:off x="519219" y="1216695"/>
            <a:ext cx="7957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ur-PK" sz="3600" dirty="0">
                <a:ea typeface="Aptos" panose="020B0004020202020204" pitchFamily="34" charset="0"/>
                <a:cs typeface="Jameel Noori Nastaleeq" panose="02000503000000020004" pitchFamily="2" charset="-78"/>
              </a:rPr>
              <a:t>آپ کے بتائے ناموں کو یہاں </a:t>
            </a:r>
            <a:r>
              <a:rPr lang="ur-PK" sz="3600" dirty="0" err="1">
                <a:ea typeface="Aptos" panose="020B0004020202020204" pitchFamily="34" charset="0"/>
                <a:cs typeface="Jameel Noori Nastaleeq" panose="02000503000000020004" pitchFamily="2" charset="-78"/>
              </a:rPr>
              <a:t>دوکالم</a:t>
            </a:r>
            <a:r>
              <a:rPr lang="ur-PK" sz="3600" dirty="0">
                <a:ea typeface="Aptos" panose="020B0004020202020204" pitchFamily="34" charset="0"/>
                <a:cs typeface="Jameel Noori Nastaleeq" panose="02000503000000020004" pitchFamily="2" charset="-78"/>
              </a:rPr>
              <a:t> میں یا  فہرست میں یکجا کیا ہے ۔ </a:t>
            </a:r>
          </a:p>
          <a:p>
            <a:pPr marL="1320800" indent="-800100" algn="r" rtl="1">
              <a:buFont typeface="Wingdings" panose="05000000000000000000" pitchFamily="2" charset="2"/>
              <a:buChar char="q"/>
            </a:pPr>
            <a:r>
              <a:rPr lang="ur-PK" sz="3600" dirty="0">
                <a:ea typeface="Aptos" panose="020B0004020202020204" pitchFamily="34" charset="0"/>
                <a:cs typeface="Jameel Noori Nastaleeq" panose="02000503000000020004" pitchFamily="2" charset="-78"/>
              </a:rPr>
              <a:t>کیا آپ بتا سکتے ہیں دو کالم میں انہیں کیوں لکھا ؟</a:t>
            </a:r>
            <a:endParaRPr lang="en-US" sz="3600" dirty="0"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5DBCF-5EB2-648D-A28D-99A700FBBC02}"/>
              </a:ext>
            </a:extLst>
          </p:cNvPr>
          <p:cNvSpPr txBox="1"/>
          <p:nvPr/>
        </p:nvSpPr>
        <p:spPr>
          <a:xfrm>
            <a:off x="519219" y="2442572"/>
            <a:ext cx="7957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800100" algn="r" rtl="1">
              <a:buFont typeface="Wingdings" panose="05000000000000000000" pitchFamily="2" charset="2"/>
              <a:buChar char="q"/>
            </a:pPr>
            <a:r>
              <a:rPr lang="ur-PK" sz="3600" dirty="0">
                <a:ea typeface="Aptos" panose="020B0004020202020204" pitchFamily="34" charset="0"/>
                <a:cs typeface="Jameel Noori Nastaleeq" panose="02000503000000020004" pitchFamily="2" charset="-78"/>
              </a:rPr>
              <a:t>اس فرق کو ذہن میں رکھتے ہوئے جماعت میں سے بھی کچھ عام  اسم اور کچھ خاص اسم تلاش کیجیے۔</a:t>
            </a:r>
            <a:endParaRPr lang="ur-PK" sz="3600" kern="0" dirty="0">
              <a:effectLst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D56DAB-BDFA-44BF-31BC-92523762C8A4}"/>
              </a:ext>
            </a:extLst>
          </p:cNvPr>
          <p:cNvSpPr txBox="1">
            <a:spLocks/>
          </p:cNvSpPr>
          <p:nvPr/>
        </p:nvSpPr>
        <p:spPr>
          <a:xfrm>
            <a:off x="1011835" y="3570275"/>
            <a:ext cx="7270231" cy="11666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r>
              <a:rPr lang="ur-PK" sz="3200" b="1" u="sng" dirty="0">
                <a:latin typeface="Jameel Noori Nastaleeq" pitchFamily="2" charset="-78"/>
                <a:cs typeface="Jameel Noori Nastaleeq" pitchFamily="2" charset="-78"/>
              </a:rPr>
              <a:t>اسم عام اور </a:t>
            </a:r>
            <a:r>
              <a:rPr lang="ur-PK" sz="3200" b="1" u="sng" dirty="0" err="1">
                <a:latin typeface="Jameel Noori Nastaleeq" pitchFamily="2" charset="-78"/>
                <a:cs typeface="Jameel Noori Nastaleeq" pitchFamily="2" charset="-78"/>
              </a:rPr>
              <a:t>اسمِ</a:t>
            </a:r>
            <a:r>
              <a:rPr lang="ur-PK" sz="3200" b="1" u="sng" dirty="0">
                <a:latin typeface="Jameel Noori Nastaleeq" pitchFamily="2" charset="-78"/>
                <a:cs typeface="Jameel Noori Nastaleeq" pitchFamily="2" charset="-78"/>
              </a:rPr>
              <a:t> خاص </a:t>
            </a:r>
            <a:r>
              <a:rPr lang="ur-PK" sz="3200" dirty="0">
                <a:latin typeface="Jameel Noori Nastaleeq" pitchFamily="2" charset="-78"/>
                <a:cs typeface="Jameel Noori Nastaleeq" pitchFamily="2" charset="-78"/>
              </a:rPr>
              <a:t>:اب آپ کل کی پڑھی ہوئی کہانی سے دو عام نام اور دو خاص نا م تلاش کر کے پرچی پر </a:t>
            </a:r>
            <a:r>
              <a:rPr lang="ur-PK" sz="3200" dirty="0" err="1">
                <a:latin typeface="Jameel Noori Nastaleeq" pitchFamily="2" charset="-78"/>
                <a:cs typeface="Jameel Noori Nastaleeq" pitchFamily="2" charset="-78"/>
              </a:rPr>
              <a:t>لکھئے</a:t>
            </a:r>
            <a:r>
              <a:rPr lang="ur-PK" sz="3200" dirty="0">
                <a:latin typeface="Jameel Noori Nastaleeq" pitchFamily="2" charset="-78"/>
                <a:cs typeface="Jameel Noori Nastaleeq" pitchFamily="2" charset="-78"/>
              </a:rPr>
              <a:t>۔</a:t>
            </a:r>
            <a:endParaRPr lang="ur-PK" sz="1400" dirty="0"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45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8EE212-FBAA-4A72-B7A4-6636883DA18D}"/>
              </a:ext>
            </a:extLst>
          </p:cNvPr>
          <p:cNvSpPr txBox="1"/>
          <p:nvPr/>
        </p:nvSpPr>
        <p:spPr>
          <a:xfrm>
            <a:off x="1289538" y="725090"/>
            <a:ext cx="60842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؏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  <a:p>
            <a:pPr algn="ctr" rtl="1"/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اللہ کے </a:t>
            </a:r>
            <a:r>
              <a:rPr lang="ur-PK" sz="36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نامِ</a:t>
            </a:r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پاک سے آغاز ہمارے کاموں کا</a:t>
            </a:r>
          </a:p>
          <a:p>
            <a:pPr algn="ctr" rtl="1"/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بے مثل محبت ہے جس کی، جو رحم و کرم میں ہے </a:t>
            </a:r>
            <a:r>
              <a:rPr lang="ur-PK" sz="36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یکتا</a:t>
            </a:r>
            <a:endParaRPr lang="ur-PK" sz="3600" dirty="0">
              <a:solidFill>
                <a:schemeClr val="accent4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  <a:p>
            <a:pPr algn="ctr" rtl="1">
              <a:lnSpc>
                <a:spcPct val="150000"/>
              </a:lnSpc>
            </a:pPr>
            <a:endParaRPr lang="ur-PK" sz="3600" dirty="0">
              <a:solidFill>
                <a:schemeClr val="accent4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  <a:p>
            <a:pPr algn="ctr" rtl="1"/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سب حمد </a:t>
            </a:r>
            <a:r>
              <a:rPr lang="ur-PK" sz="36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اُسی</a:t>
            </a:r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کو زیبا ہے، وہ رب ہے سارے جہانوں کا</a:t>
            </a:r>
          </a:p>
          <a:p>
            <a:pPr algn="ctr" rtl="1"/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سب </a:t>
            </a:r>
            <a:r>
              <a:rPr lang="ur-PK" sz="36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سُورج</a:t>
            </a:r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چاند </a:t>
            </a:r>
            <a:r>
              <a:rPr lang="ur-PK" sz="36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ستارُوں</a:t>
            </a:r>
            <a:r>
              <a:rPr lang="ur-PK" sz="36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کا، سب جانوں کا بے جانوں کا</a:t>
            </a:r>
            <a:endParaRPr lang="ur-PK" sz="4400" dirty="0">
              <a:solidFill>
                <a:srgbClr val="C00000"/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  <p:sp>
        <p:nvSpPr>
          <p:cNvPr id="7" name="Google Shape;74;p15">
            <a:extLst>
              <a:ext uri="{FF2B5EF4-FFF2-40B4-BE49-F238E27FC236}">
                <a16:creationId xmlns:a16="http://schemas.microsoft.com/office/drawing/2014/main" id="{9F90D8DE-9790-D4CD-C19F-441310DECFF0}"/>
              </a:ext>
            </a:extLst>
          </p:cNvPr>
          <p:cNvSpPr txBox="1">
            <a:spLocks/>
          </p:cNvSpPr>
          <p:nvPr/>
        </p:nvSpPr>
        <p:spPr>
          <a:xfrm>
            <a:off x="1670977" y="2384179"/>
            <a:ext cx="5321400" cy="9730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تلاوتِ</a:t>
            </a:r>
            <a:r>
              <a:rPr kumimoji="0" lang="ur-PK" sz="5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قرآن</a:t>
            </a:r>
          </a:p>
        </p:txBody>
      </p:sp>
    </p:spTree>
    <p:extLst>
      <p:ext uri="{BB962C8B-B14F-4D97-AF65-F5344CB8AC3E}">
        <p14:creationId xmlns:p14="http://schemas.microsoft.com/office/powerpoint/2010/main" val="273322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4A294-1DAF-238F-A1AB-7F74D08CE98B}"/>
              </a:ext>
            </a:extLst>
          </p:cNvPr>
          <p:cNvSpPr txBox="1"/>
          <p:nvPr/>
        </p:nvSpPr>
        <p:spPr>
          <a:xfrm>
            <a:off x="1105017" y="289791"/>
            <a:ext cx="6781566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قواعد کا استقرائی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inductive</a:t>
            </a: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</a:t>
            </a:r>
            <a:r>
              <a:rPr lang="ur-PK" sz="4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طریقۂ</a:t>
            </a: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تدریس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1AE1A6-1252-11FE-11AD-473F5D8DBB5B}"/>
              </a:ext>
            </a:extLst>
          </p:cNvPr>
          <p:cNvSpPr txBox="1">
            <a:spLocks/>
          </p:cNvSpPr>
          <p:nvPr/>
        </p:nvSpPr>
        <p:spPr>
          <a:xfrm>
            <a:off x="723900" y="1135407"/>
            <a:ext cx="7543800" cy="3657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جماعت : سوم 				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پیش رفت کے </a:t>
            </a:r>
            <a:r>
              <a:rPr lang="ur-PK" sz="3600" dirty="0" err="1">
                <a:latin typeface="Jameel Noori Nastaleeq" pitchFamily="2" charset="-78"/>
                <a:cs typeface="Jameel Noori Nastaleeq" pitchFamily="2" charset="-78"/>
              </a:rPr>
              <a:t>خاکے</a:t>
            </a: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 سے منتخب حاصلِ تعلم </a:t>
            </a:r>
            <a:r>
              <a:rPr lang="ur-PK" sz="4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 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اسم، اسم معرفہ ،اسم </a:t>
            </a:r>
            <a:r>
              <a:rPr lang="ur-PK" sz="24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نکرہ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  ، اسم صفت،</a:t>
            </a:r>
            <a:r>
              <a:rPr lang="ur-PK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r-PK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Jameel Noori Nastaleeq" panose="02000503000000020004" pitchFamily="2" charset="-78"/>
              </a:rPr>
              <a:t>فعل اور فاعل کی نشان دہی </a:t>
            </a:r>
            <a:r>
              <a:rPr lang="ur-PK" sz="24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Jameel Noori Nastaleeq" panose="02000503000000020004" pitchFamily="2" charset="-78"/>
              </a:rPr>
              <a:t>کرسکیں</a:t>
            </a:r>
            <a:r>
              <a:rPr lang="ur-PK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Jameel Noori Nastaleeq" panose="02000503000000020004" pitchFamily="2" charset="-78"/>
              </a:rPr>
              <a:t> 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GlyphLessFont"/>
              </a:rPr>
              <a:t>SLO: U-03-E-08]</a:t>
            </a:r>
            <a:r>
              <a:rPr lang="en-US" sz="1200" dirty="0"/>
              <a:t> </a:t>
            </a:r>
            <a:endParaRPr lang="ur-PK" sz="1200" dirty="0"/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latin typeface="Jameel Noori Nastaleeq" pitchFamily="2" charset="-78"/>
                <a:cs typeface="Jameel Noori Nastaleeq" pitchFamily="2" charset="-78"/>
              </a:rPr>
              <a:t>SMART</a:t>
            </a:r>
            <a:r>
              <a:rPr lang="ur-PK" sz="3600" dirty="0">
                <a:latin typeface="Jameel Noori Nastaleeq" pitchFamily="2" charset="-78"/>
                <a:cs typeface="Jameel Noori Nastaleeq" pitchFamily="2" charset="-78"/>
              </a:rPr>
              <a:t>حاصلِ تعلم </a:t>
            </a:r>
            <a:r>
              <a:rPr lang="ur-PK" sz="36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</a:t>
            </a:r>
            <a:r>
              <a:rPr lang="ur-PK" sz="24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  منتخب حروف سے 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اسم تحریر کر سکیں</a:t>
            </a:r>
          </a:p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r-PK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			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منتخب متن  سے پانچ   اسم معرفہ ،اسم </a:t>
            </a:r>
            <a:r>
              <a:rPr lang="ur-PK" sz="24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نکرہ</a:t>
            </a:r>
            <a:r>
              <a:rPr lang="ur-PK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  شناخت کر سکیں ۔</a:t>
            </a:r>
          </a:p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r-PK" sz="2400" b="1" dirty="0">
                <a:solidFill>
                  <a:srgbClr val="0070C0"/>
                </a:solidFill>
                <a:latin typeface="Calibri" panose="020F0502020204030204" pitchFamily="34" charset="0"/>
                <a:cs typeface="Jameel Noori Nastaleeq" panose="02000503000000020004" pitchFamily="2" charset="-78"/>
              </a:rPr>
              <a:t>			دئیے گئے عام ناموں کو خاص سے بدل کر   جملے دوبارہ تحریر کر سکیں</a:t>
            </a:r>
            <a:br>
              <a:rPr lang="en-US" sz="2400" dirty="0"/>
            </a:br>
            <a:endParaRPr lang="en-US" sz="2400" b="1" dirty="0">
              <a:solidFill>
                <a:srgbClr val="0070C0"/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551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30">
            <a:off x="717045" y="1180887"/>
            <a:ext cx="1248361" cy="9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3853734" y="1210350"/>
            <a:ext cx="3857100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9600" b="1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چائے کا وقفہ</a:t>
            </a:r>
            <a:br>
              <a:rPr lang="ur-PK" sz="3600" b="1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</a:br>
            <a:r>
              <a:rPr lang="ur-PK" sz="3600" b="1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11:30 -   11:00</a:t>
            </a:r>
            <a:endParaRPr sz="9600" dirty="0"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9903" flipH="1">
            <a:off x="3043113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99924">
            <a:off x="763111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/>
          <p:nvPr/>
        </p:nvSpPr>
        <p:spPr>
          <a:xfrm>
            <a:off x="716688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51" name="Google Shape;35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439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7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229626" y="1538895"/>
            <a:ext cx="1366698" cy="97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" flipH="1">
            <a:off x="2040538" y="749394"/>
            <a:ext cx="1076330" cy="176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 descr="Tea Break Vector Art PNG Images | Free Download On Pngtree">
            <a:extLst>
              <a:ext uri="{FF2B5EF4-FFF2-40B4-BE49-F238E27FC236}">
                <a16:creationId xmlns:a16="http://schemas.microsoft.com/office/drawing/2014/main" id="{E5924811-E2F1-093C-7AD1-EEA271D2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47" y="2919004"/>
            <a:ext cx="1468503" cy="13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1800" b="1" u="sng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</a:t>
            </a:r>
            <a:r>
              <a:rPr lang="ur-PK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/</a:t>
            </a:r>
            <a:r>
              <a:rPr lang="en-US" sz="2400" b="1" dirty="0">
                <a:latin typeface="Jameel Noori Nastaleeq" panose="02000503000000020004" pitchFamily="2" charset="-78"/>
                <a:ea typeface="Aptos" panose="020B0004020202020204" pitchFamily="34" charset="0"/>
                <a:cs typeface="Arial" panose="020B0604020202020204" pitchFamily="34" charset="0"/>
              </a:rPr>
              <a:t> Model Writing 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7" y="2233114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1866900" y="1285571"/>
            <a:ext cx="59111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54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تحریری مہارت کے تدریسی  طریقے 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233456" y="3079070"/>
            <a:ext cx="2696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4</a:t>
            </a:r>
            <a:r>
              <a:rPr kumimoji="0" lang="ur-PK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 </a:t>
            </a:r>
            <a:endParaRPr lang="en-US" sz="36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2" name="Picture 8" descr="Hand writing with pen rgb color icon ...">
            <a:extLst>
              <a:ext uri="{FF2B5EF4-FFF2-40B4-BE49-F238E27FC236}">
                <a16:creationId xmlns:a16="http://schemas.microsoft.com/office/drawing/2014/main" id="{5CF5C4A9-FC3E-0082-96DE-EB09FACF2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7039" r="12561" b="24713"/>
          <a:stretch/>
        </p:blipFill>
        <p:spPr bwMode="auto">
          <a:xfrm>
            <a:off x="6287713" y="208741"/>
            <a:ext cx="1490330" cy="12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and writing with pen rgb color icon ...">
            <a:extLst>
              <a:ext uri="{FF2B5EF4-FFF2-40B4-BE49-F238E27FC236}">
                <a16:creationId xmlns:a16="http://schemas.microsoft.com/office/drawing/2014/main" id="{0227BFCF-4CBF-D967-7595-E8D6875CF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7039" r="12561" b="24713"/>
          <a:stretch/>
        </p:blipFill>
        <p:spPr bwMode="auto">
          <a:xfrm flipH="1">
            <a:off x="1105634" y="252037"/>
            <a:ext cx="1490330" cy="12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41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60">
            <a:off x="6988748" y="1069587"/>
            <a:ext cx="1248361" cy="9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/>
          <p:nvPr/>
        </p:nvSpPr>
        <p:spPr>
          <a:xfrm>
            <a:off x="5695598" y="3540719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900003">
            <a:off x="5909702" y="1148129"/>
            <a:ext cx="1589385" cy="220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0858" y="1955471"/>
            <a:ext cx="1664144" cy="207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2" flipH="1">
            <a:off x="5563206" y="1850888"/>
            <a:ext cx="1352336" cy="144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6A1EF-74FF-FA4E-6D81-F0E51E591ED5}"/>
              </a:ext>
            </a:extLst>
          </p:cNvPr>
          <p:cNvSpPr txBox="1"/>
          <p:nvPr/>
        </p:nvSpPr>
        <p:spPr>
          <a:xfrm>
            <a:off x="2117742" y="471295"/>
            <a:ext cx="48480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4400" b="1" kern="0" dirty="0">
                <a:solidFill>
                  <a:schemeClr val="accent4">
                    <a:lumMod val="50000"/>
                  </a:schemeClr>
                </a:solidFill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</a:t>
            </a:r>
            <a:r>
              <a:rPr lang="ur-PK" sz="4400" b="1" dirty="0">
                <a:solidFill>
                  <a:schemeClr val="accent4">
                    <a:lumMod val="50000"/>
                  </a:schemeClr>
                </a:solidFill>
                <a:ea typeface="Aptos" panose="020B0004020202020204" pitchFamily="34" charset="0"/>
                <a:cs typeface="Jameel Noori Nastaleeq" panose="02000503000000020004" pitchFamily="2" charset="-78"/>
              </a:rPr>
              <a:t>لکھائ</a:t>
            </a:r>
            <a:r>
              <a:rPr lang="ur-PK" sz="4400" b="1" kern="0" dirty="0">
                <a:solidFill>
                  <a:schemeClr val="accent4">
                    <a:lumMod val="50000"/>
                  </a:schemeClr>
                </a:solidFill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ی کی ذیلی مہارتیں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C5360-7D28-3A83-FDA6-E8FB405101DF}"/>
              </a:ext>
            </a:extLst>
          </p:cNvPr>
          <p:cNvSpPr txBox="1"/>
          <p:nvPr/>
        </p:nvSpPr>
        <p:spPr>
          <a:xfrm>
            <a:off x="695760" y="1240736"/>
            <a:ext cx="457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لکھائی کی ذیلی مہارتیں کون </a:t>
            </a:r>
            <a:r>
              <a:rPr lang="ur-PK" sz="2800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کون</a:t>
            </a:r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سی ہیں ؟  جن کو سیکھ کر ہی </a:t>
            </a:r>
            <a:r>
              <a:rPr lang="ur-PK" sz="2800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لکھناممکن</a:t>
            </a:r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ہے ۔</a:t>
            </a:r>
            <a:endParaRPr lang="en-US" sz="28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3E0D76-BB71-3C83-24A1-42A5D1560C76}"/>
              </a:ext>
            </a:extLst>
          </p:cNvPr>
          <p:cNvSpPr/>
          <p:nvPr/>
        </p:nvSpPr>
        <p:spPr>
          <a:xfrm>
            <a:off x="1386987" y="2147675"/>
            <a:ext cx="2366817" cy="2703725"/>
          </a:xfrm>
          <a:custGeom>
            <a:avLst/>
            <a:gdLst>
              <a:gd name="connsiteX0" fmla="*/ 0 w 1398228"/>
              <a:gd name="connsiteY0" fmla="*/ 139823 h 1959579"/>
              <a:gd name="connsiteX1" fmla="*/ 139823 w 1398228"/>
              <a:gd name="connsiteY1" fmla="*/ 0 h 1959579"/>
              <a:gd name="connsiteX2" fmla="*/ 1258405 w 1398228"/>
              <a:gd name="connsiteY2" fmla="*/ 0 h 1959579"/>
              <a:gd name="connsiteX3" fmla="*/ 1398228 w 1398228"/>
              <a:gd name="connsiteY3" fmla="*/ 139823 h 1959579"/>
              <a:gd name="connsiteX4" fmla="*/ 1398228 w 1398228"/>
              <a:gd name="connsiteY4" fmla="*/ 1819756 h 1959579"/>
              <a:gd name="connsiteX5" fmla="*/ 1258405 w 1398228"/>
              <a:gd name="connsiteY5" fmla="*/ 1959579 h 1959579"/>
              <a:gd name="connsiteX6" fmla="*/ 139823 w 1398228"/>
              <a:gd name="connsiteY6" fmla="*/ 1959579 h 1959579"/>
              <a:gd name="connsiteX7" fmla="*/ 0 w 1398228"/>
              <a:gd name="connsiteY7" fmla="*/ 1819756 h 1959579"/>
              <a:gd name="connsiteX8" fmla="*/ 0 w 1398228"/>
              <a:gd name="connsiteY8" fmla="*/ 139823 h 195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8228" h="1959579">
                <a:moveTo>
                  <a:pt x="0" y="139823"/>
                </a:moveTo>
                <a:cubicBezTo>
                  <a:pt x="0" y="62601"/>
                  <a:pt x="62601" y="0"/>
                  <a:pt x="139823" y="0"/>
                </a:cubicBezTo>
                <a:lnTo>
                  <a:pt x="1258405" y="0"/>
                </a:lnTo>
                <a:cubicBezTo>
                  <a:pt x="1335627" y="0"/>
                  <a:pt x="1398228" y="62601"/>
                  <a:pt x="1398228" y="139823"/>
                </a:cubicBezTo>
                <a:lnTo>
                  <a:pt x="1398228" y="1819756"/>
                </a:lnTo>
                <a:cubicBezTo>
                  <a:pt x="1398228" y="1896978"/>
                  <a:pt x="1335627" y="1959579"/>
                  <a:pt x="1258405" y="1959579"/>
                </a:cubicBezTo>
                <a:lnTo>
                  <a:pt x="139823" y="1959579"/>
                </a:lnTo>
                <a:cubicBezTo>
                  <a:pt x="62601" y="1959579"/>
                  <a:pt x="0" y="1896978"/>
                  <a:pt x="0" y="1819756"/>
                </a:cubicBezTo>
                <a:lnTo>
                  <a:pt x="0" y="139823"/>
                </a:lnTo>
                <a:close/>
              </a:path>
            </a:pathLst>
          </a:cu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482425" bIns="62957" numCol="1" spcCol="1270" anchor="ctr" anchorCtr="0">
            <a:noAutofit/>
          </a:bodyPr>
          <a:lstStyle/>
          <a:p>
            <a:pPr marL="87313" lvl="1" indent="0" algn="r" defTabSz="400050" rt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بناوٹ </a:t>
            </a:r>
            <a:endParaRPr lang="en-PK" sz="24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شناخت </a:t>
            </a:r>
            <a:endParaRPr lang="en-PK" sz="24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پنسل کی گرفت </a:t>
            </a:r>
            <a:endParaRPr lang="en-PK" sz="24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الفاظ شناسی </a:t>
            </a:r>
            <a:endParaRPr lang="en-PK" sz="24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جملے کا علم </a:t>
            </a:r>
            <a:endParaRPr lang="en-PK" sz="24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ترتیب و تنظیم</a:t>
            </a:r>
            <a:endParaRPr lang="en-PK" sz="40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87313" lvl="1" indent="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ur-PK" sz="24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خوش خطی </a:t>
            </a:r>
            <a:endParaRPr lang="en-PK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ACF1E-38D1-C433-9435-30D3267EB5DD}"/>
              </a:ext>
            </a:extLst>
          </p:cNvPr>
          <p:cNvSpPr/>
          <p:nvPr/>
        </p:nvSpPr>
        <p:spPr>
          <a:xfrm>
            <a:off x="3646809" y="2147677"/>
            <a:ext cx="1464424" cy="1444753"/>
          </a:xfrm>
          <a:custGeom>
            <a:avLst/>
            <a:gdLst>
              <a:gd name="connsiteX0" fmla="*/ 0 w 1387493"/>
              <a:gd name="connsiteY0" fmla="*/ 1387493 h 1387493"/>
              <a:gd name="connsiteX1" fmla="*/ 1387493 w 1387493"/>
              <a:gd name="connsiteY1" fmla="*/ 0 h 1387493"/>
              <a:gd name="connsiteX2" fmla="*/ 1387493 w 1387493"/>
              <a:gd name="connsiteY2" fmla="*/ 1387493 h 1387493"/>
              <a:gd name="connsiteX3" fmla="*/ 0 w 1387493"/>
              <a:gd name="connsiteY3" fmla="*/ 1387493 h 138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493" h="1387493">
                <a:moveTo>
                  <a:pt x="1387493" y="1387493"/>
                </a:moveTo>
                <a:cubicBezTo>
                  <a:pt x="621202" y="1387493"/>
                  <a:pt x="0" y="766291"/>
                  <a:pt x="0" y="0"/>
                </a:cubicBezTo>
                <a:lnTo>
                  <a:pt x="1387493" y="0"/>
                </a:lnTo>
                <a:lnTo>
                  <a:pt x="1387493" y="138749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5523" tIns="199136" rIns="199136" bIns="60552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ur-PK" sz="3600" b="1" kern="12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لکھنا</a:t>
            </a:r>
            <a:endParaRPr lang="en-PK" sz="3600" b="1" kern="1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022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4A294-1DAF-238F-A1AB-7F74D08CE98B}"/>
              </a:ext>
            </a:extLst>
          </p:cNvPr>
          <p:cNvSpPr txBox="1"/>
          <p:nvPr/>
        </p:nvSpPr>
        <p:spPr>
          <a:xfrm>
            <a:off x="1615193" y="483582"/>
            <a:ext cx="5111262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جماعت </a:t>
            </a:r>
            <a:r>
              <a:rPr lang="ur-PK" sz="4400" b="1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اوّل</a:t>
            </a: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کی ماڈل کلاس</a:t>
            </a:r>
            <a:endParaRPr lang="ur-PK" sz="4400" b="1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pic>
        <p:nvPicPr>
          <p:cNvPr id="1030" name="Picture 6" descr="Reading icons for free download | Freepik">
            <a:extLst>
              <a:ext uri="{FF2B5EF4-FFF2-40B4-BE49-F238E27FC236}">
                <a16:creationId xmlns:a16="http://schemas.microsoft.com/office/drawing/2014/main" id="{13D29CAF-9AF2-9323-A1AA-1B596631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7" y="637407"/>
            <a:ext cx="1548479" cy="154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4;p15">
            <a:extLst>
              <a:ext uri="{FF2B5EF4-FFF2-40B4-BE49-F238E27FC236}">
                <a16:creationId xmlns:a16="http://schemas.microsoft.com/office/drawing/2014/main" id="{1693618C-E5DB-9EDD-A42E-E7E62A520F4C}"/>
              </a:ext>
            </a:extLst>
          </p:cNvPr>
          <p:cNvSpPr txBox="1">
            <a:spLocks/>
          </p:cNvSpPr>
          <p:nvPr/>
        </p:nvSpPr>
        <p:spPr>
          <a:xfrm>
            <a:off x="2034584" y="1854200"/>
            <a:ext cx="5394916" cy="22198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8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14 شرکاء کی معاونت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8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</a:t>
            </a:r>
            <a:r>
              <a:rPr lang="ur-PK" sz="4800" b="1" dirty="0" err="1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برائے</a:t>
            </a:r>
            <a:endParaRPr lang="ur-PK" sz="4800" b="1" dirty="0">
              <a:solidFill>
                <a:schemeClr val="accent4">
                  <a:lumMod val="50000"/>
                </a:schemeClr>
              </a:solidFill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8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جماعت </a:t>
            </a:r>
            <a:r>
              <a:rPr lang="ur-PK" sz="4800" b="1" dirty="0" err="1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اوّل</a:t>
            </a:r>
            <a:r>
              <a:rPr lang="ur-PK" sz="48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کے طلبہ کا کردار  نبھانا </a:t>
            </a:r>
            <a:endParaRPr kumimoji="0" lang="ur-PK" sz="4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349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4A294-1DAF-238F-A1AB-7F74D08CE98B}"/>
              </a:ext>
            </a:extLst>
          </p:cNvPr>
          <p:cNvSpPr txBox="1"/>
          <p:nvPr/>
        </p:nvSpPr>
        <p:spPr>
          <a:xfrm>
            <a:off x="1447800" y="453090"/>
            <a:ext cx="5926355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تحریر کی </a:t>
            </a:r>
            <a:r>
              <a:rPr lang="ur-PK" sz="4400" b="1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حکمتِ</a:t>
            </a: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عملی کا </a:t>
            </a:r>
            <a:r>
              <a:rPr lang="ur-PK" sz="4400" b="1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مظاہراتی</a:t>
            </a:r>
            <a:r>
              <a:rPr lang="ur-PK" sz="4400" b="1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سبق</a:t>
            </a:r>
            <a:endParaRPr lang="ur-PK" sz="4400" b="1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pic>
        <p:nvPicPr>
          <p:cNvPr id="1030" name="Picture 6" descr="Reading icons for free download | Freepik">
            <a:extLst>
              <a:ext uri="{FF2B5EF4-FFF2-40B4-BE49-F238E27FC236}">
                <a16:creationId xmlns:a16="http://schemas.microsoft.com/office/drawing/2014/main" id="{13D29CAF-9AF2-9323-A1AA-1B596631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19" y="101659"/>
            <a:ext cx="1548479" cy="154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4;p15">
            <a:extLst>
              <a:ext uri="{FF2B5EF4-FFF2-40B4-BE49-F238E27FC236}">
                <a16:creationId xmlns:a16="http://schemas.microsoft.com/office/drawing/2014/main" id="{1693618C-E5DB-9EDD-A42E-E7E62A520F4C}"/>
              </a:ext>
            </a:extLst>
          </p:cNvPr>
          <p:cNvSpPr txBox="1">
            <a:spLocks/>
          </p:cNvSpPr>
          <p:nvPr/>
        </p:nvSpPr>
        <p:spPr>
          <a:xfrm>
            <a:off x="-173441" y="2047754"/>
            <a:ext cx="7975600" cy="22198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ur-PK" sz="40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اہم نوٹ : 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r-PK" sz="40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یہاں ایک ماڈل کلاس پیش کی جا رہی ہے ۔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r-PK" sz="4000" b="1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باقی تمام شرکاء </a:t>
            </a:r>
            <a:r>
              <a:rPr kumimoji="0" lang="ur-PK" sz="40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اس سرگرمی کے دوران کئے جانے والے اقدامات پر غور کریں اور اہم پہلو نوٹ کریں ۔</a:t>
            </a:r>
          </a:p>
        </p:txBody>
      </p:sp>
    </p:spTree>
    <p:extLst>
      <p:ext uri="{BB962C8B-B14F-4D97-AF65-F5344CB8AC3E}">
        <p14:creationId xmlns:p14="http://schemas.microsoft.com/office/powerpoint/2010/main" val="274345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4;p15">
            <a:extLst>
              <a:ext uri="{FF2B5EF4-FFF2-40B4-BE49-F238E27FC236}">
                <a16:creationId xmlns:a16="http://schemas.microsoft.com/office/drawing/2014/main" id="{98DEDF83-7FCB-A748-AB8C-BDDE6568DBC7}"/>
              </a:ext>
            </a:extLst>
          </p:cNvPr>
          <p:cNvSpPr txBox="1">
            <a:spLocks/>
          </p:cNvSpPr>
          <p:nvPr/>
        </p:nvSpPr>
        <p:spPr>
          <a:xfrm>
            <a:off x="1336431" y="520765"/>
            <a:ext cx="61722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طلبہ کو دکھائی جانے والی تصویر </a:t>
            </a:r>
            <a:endParaRPr kumimoji="0" lang="ur-PK" sz="66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8B9D4-B9F4-9B53-28B8-DD83DED01158}"/>
              </a:ext>
            </a:extLst>
          </p:cNvPr>
          <p:cNvSpPr txBox="1"/>
          <p:nvPr/>
        </p:nvSpPr>
        <p:spPr>
          <a:xfrm>
            <a:off x="7233956" y="198984"/>
            <a:ext cx="1910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4</a:t>
            </a:r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 </a:t>
            </a:r>
            <a:endParaRPr lang="en-US" sz="2400" dirty="0">
              <a:solidFill>
                <a:srgbClr val="0070C0"/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08508-3989-EB18-D7E5-2170FA9C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65685" y="1472667"/>
            <a:ext cx="2623087" cy="262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365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4;p15">
            <a:extLst>
              <a:ext uri="{FF2B5EF4-FFF2-40B4-BE49-F238E27FC236}">
                <a16:creationId xmlns:a16="http://schemas.microsoft.com/office/drawing/2014/main" id="{98DEDF83-7FCB-A748-AB8C-BDDE6568DBC7}"/>
              </a:ext>
            </a:extLst>
          </p:cNvPr>
          <p:cNvSpPr txBox="1">
            <a:spLocks/>
          </p:cNvSpPr>
          <p:nvPr/>
        </p:nvSpPr>
        <p:spPr>
          <a:xfrm>
            <a:off x="4937352" y="1325084"/>
            <a:ext cx="3127131" cy="20586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طلبہ کو دی جانے والی ورک شیٹ</a:t>
            </a:r>
            <a:endParaRPr kumimoji="0" lang="ur-PK" sz="66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8B9D4-B9F4-9B53-28B8-DD83DED01158}"/>
              </a:ext>
            </a:extLst>
          </p:cNvPr>
          <p:cNvSpPr txBox="1"/>
          <p:nvPr/>
        </p:nvSpPr>
        <p:spPr>
          <a:xfrm>
            <a:off x="6525070" y="483797"/>
            <a:ext cx="1910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4</a:t>
            </a:r>
            <a:r>
              <a:rPr kumimoji="0" lang="ur-PK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 </a:t>
            </a:r>
            <a:endParaRPr lang="en-US" sz="2400" dirty="0">
              <a:solidFill>
                <a:srgbClr val="0070C0"/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0B39B-C63C-3DC9-84CC-A335B762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908" y="300780"/>
            <a:ext cx="2977886" cy="45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3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4A294-1DAF-238F-A1AB-7F74D08CE98B}"/>
              </a:ext>
            </a:extLst>
          </p:cNvPr>
          <p:cNvSpPr txBox="1"/>
          <p:nvPr/>
        </p:nvSpPr>
        <p:spPr>
          <a:xfrm>
            <a:off x="1181217" y="226138"/>
            <a:ext cx="6781566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(ماڈل)تحریر-   رہنمائی -  انفرادی تحریر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1AE1A6-1252-11FE-11AD-473F5D8DBB5B}"/>
              </a:ext>
            </a:extLst>
          </p:cNvPr>
          <p:cNvSpPr txBox="1">
            <a:spLocks/>
          </p:cNvSpPr>
          <p:nvPr/>
        </p:nvSpPr>
        <p:spPr>
          <a:xfrm>
            <a:off x="234892" y="614706"/>
            <a:ext cx="8363008" cy="45287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r>
              <a:rPr lang="ur-PK" sz="2400" b="1" dirty="0">
                <a:latin typeface="Jameel Noori Nastaleeq" pitchFamily="2" charset="-78"/>
                <a:cs typeface="Jameel Noori Nastaleeq" pitchFamily="2" charset="-78"/>
              </a:rPr>
              <a:t>جماعت : </a:t>
            </a:r>
            <a:r>
              <a:rPr lang="ur-PK" sz="2400" b="1" dirty="0" err="1">
                <a:latin typeface="Jameel Noori Nastaleeq" pitchFamily="2" charset="-78"/>
                <a:cs typeface="Jameel Noori Nastaleeq" pitchFamily="2" charset="-78"/>
              </a:rPr>
              <a:t>اوّل</a:t>
            </a:r>
            <a:r>
              <a:rPr lang="ur-PK" sz="3200" dirty="0">
                <a:latin typeface="Jameel Noori Nastaleeq" pitchFamily="2" charset="-78"/>
                <a:cs typeface="Jameel Noori Nastaleeq" pitchFamily="2" charset="-78"/>
              </a:rPr>
              <a:t>				</a:t>
            </a:r>
          </a:p>
          <a:p>
            <a:pPr marL="0" marR="0" algn="r" rtl="1">
              <a:spcBef>
                <a:spcPts val="0"/>
              </a:spcBef>
              <a:spcAft>
                <a:spcPts val="800"/>
              </a:spcAft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پیش رفت کے </a:t>
            </a:r>
            <a:r>
              <a:rPr lang="ur-PK" sz="2400" dirty="0" err="1">
                <a:latin typeface="Jameel Noori Nastaleeq" pitchFamily="2" charset="-78"/>
                <a:cs typeface="Jameel Noori Nastaleeq" pitchFamily="2" charset="-78"/>
              </a:rPr>
              <a:t>خاکے</a:t>
            </a: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 سے منتخب حاصلِ تعلم </a:t>
            </a:r>
            <a:r>
              <a:rPr lang="ur-PK" sz="32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</a:t>
            </a:r>
          </a:p>
          <a:p>
            <a:pPr marL="635000" indent="-228600" algn="r" rtl="1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ur-PK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روز مرہ کے امور سے متعلق اپنے خیالات،احساسات ، اور معلومات کا پر اعتماد زبانی اظہار کرسکیں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635000" indent="-228600" algn="r" rtl="1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ur-PK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 </a:t>
            </a:r>
            <a:r>
              <a:rPr lang="en-US" sz="2000" b="0" i="0" dirty="0">
                <a:effectLst/>
                <a:latin typeface="GlyphLessFont"/>
              </a:rPr>
              <a:t>SLO: U-01-B~02]</a:t>
            </a:r>
            <a:endParaRPr lang="ur-PK" sz="2000" dirty="0"/>
          </a:p>
          <a:p>
            <a:pPr marL="635000" indent="-228600" algn="r" rtl="1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ur-PK" sz="2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سادہ عبارت سمجھ کر پڑھ سکیں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GlyphLessFont"/>
              </a:rPr>
              <a:t>[SLO: U-01-C-11]</a:t>
            </a:r>
            <a:r>
              <a:rPr lang="en-US" sz="1200" dirty="0"/>
              <a:t> </a:t>
            </a:r>
            <a:endParaRPr lang="ur-PK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Jameel Noori Nastaleeq" panose="02000503000000020004" pitchFamily="2" charset="-78"/>
            </a:endParaRPr>
          </a:p>
          <a:p>
            <a:pPr marL="228600" indent="-50800" algn="r" rtl="1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ar-SA" sz="2000" dirty="0">
                <a:solidFill>
                  <a:srgbClr val="0070C0"/>
                </a:solidFill>
                <a:effectLst/>
                <a:ea typeface="Jameel Noori Nastaleeq" panose="02000503000000020004" pitchFamily="2" charset="-78"/>
                <a:cs typeface="Jameel Noori Nastaleeq" panose="02000503000000020004" pitchFamily="2" charset="-78"/>
              </a:rPr>
              <a:t>کسی عنوان پر  تین    سے پانچ سادہ جملےلکھ سکیں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GlyphLessFont"/>
              </a:rPr>
              <a:t>[SLO: U-01-D-05]</a:t>
            </a:r>
            <a:r>
              <a:rPr lang="en-US" sz="1200" dirty="0"/>
              <a:t> </a:t>
            </a:r>
            <a:br>
              <a:rPr lang="en-US" sz="1100" dirty="0"/>
            </a:br>
            <a:r>
              <a:rPr lang="en-US" sz="2400" dirty="0">
                <a:latin typeface="Jameel Noori Nastaleeq" pitchFamily="2" charset="-78"/>
                <a:cs typeface="Jameel Noori Nastaleeq" pitchFamily="2" charset="-78"/>
              </a:rPr>
              <a:t>SMART</a:t>
            </a: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حاصلِ تعلم </a:t>
            </a:r>
            <a:r>
              <a:rPr lang="ur-PK" sz="32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:</a:t>
            </a:r>
            <a:r>
              <a:rPr lang="ur-PK" sz="20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  منتخب تصویر/بوتل  پر اپنے خیالات کے مطابق ایک خصوصیت زبانی بیان کر سکیں </a:t>
            </a:r>
            <a:r>
              <a:rPr lang="ur-PK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			</a:t>
            </a:r>
            <a:r>
              <a:rPr lang="ur-PK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Jameel Noori Nastaleeq" panose="02000503000000020004" pitchFamily="2" charset="-78"/>
              </a:rPr>
              <a:t>منتخب موضوع پر تحریر کئے گئے مثالی  متن کی بلند خوانی کر سکیں۔</a:t>
            </a:r>
          </a:p>
          <a:p>
            <a:pPr marL="0" marR="0" indent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r-PK" sz="2000" b="1" dirty="0">
                <a:solidFill>
                  <a:srgbClr val="0070C0"/>
                </a:solidFill>
                <a:latin typeface="Calibri" panose="020F0502020204030204" pitchFamily="34" charset="0"/>
                <a:cs typeface="Jameel Noori Nastaleeq" panose="02000503000000020004" pitchFamily="2" charset="-78"/>
              </a:rPr>
              <a:t>	اپنی پانی کی بوتل پر اشارات کی مدد سے جملے مکمل کر کے سادہ عبارت تحریر کر سکیں</a:t>
            </a:r>
            <a:br>
              <a:rPr lang="en-US" sz="2000" dirty="0"/>
            </a:br>
            <a:endParaRPr lang="en-US" sz="2000" b="1" dirty="0">
              <a:solidFill>
                <a:srgbClr val="0070C0"/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582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74;p15">
            <a:extLst>
              <a:ext uri="{FF2B5EF4-FFF2-40B4-BE49-F238E27FC236}">
                <a16:creationId xmlns:a16="http://schemas.microsoft.com/office/drawing/2014/main" id="{C240B741-F77E-6547-9991-6747091795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9349" y="1547530"/>
            <a:ext cx="6597652" cy="8629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4400" b="1" dirty="0">
                <a:latin typeface="Jameel Noori Nastaleeq" panose="02000503000000020004" pitchFamily="2" charset="-78"/>
                <a:ea typeface="Tahoma" panose="020B0604030504040204" pitchFamily="34" charset="0"/>
                <a:cs typeface="Jameel Noori Nastaleeq" panose="02000503000000020004" pitchFamily="2" charset="-78"/>
              </a:rPr>
              <a:t>اقدامات  اور ان کے  طلبہ کی تحریر پر اثرات </a:t>
            </a:r>
            <a:endParaRPr sz="4400" b="1" dirty="0">
              <a:latin typeface="Jameel Noori Nastaleeq" panose="02000503000000020004" pitchFamily="2" charset="-78"/>
              <a:ea typeface="Tahoma" panose="020B060403050404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708904AB-D162-AA1F-7E72-CDB168A1C017}"/>
              </a:ext>
            </a:extLst>
          </p:cNvPr>
          <p:cNvSpPr txBox="1">
            <a:spLocks/>
          </p:cNvSpPr>
          <p:nvPr/>
        </p:nvSpPr>
        <p:spPr>
          <a:xfrm>
            <a:off x="863600" y="2410440"/>
            <a:ext cx="6849111" cy="162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-457200" algn="r" rtl="1">
              <a:lnSpc>
                <a:spcPct val="150000"/>
              </a:lnSpc>
              <a:tabLst>
                <a:tab pos="625475" algn="l"/>
              </a:tabLst>
            </a:pP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نوٹ کئے گئے نکات میں پہلے مثالی جماعت میں معلمہ کے اقدامات بتائیے۔ </a:t>
            </a:r>
          </a:p>
          <a:p>
            <a:pPr indent="-457200" algn="r" rtl="1">
              <a:lnSpc>
                <a:spcPct val="150000"/>
              </a:lnSpc>
              <a:tabLst>
                <a:tab pos="625475" algn="l"/>
              </a:tabLst>
            </a:pP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ہر ایک اٹھائے قدم سے طلبہ کے سیکھنے پر ایک فائدہ بھی بتائیے۔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35D35-3439-07F5-ED26-1F6964A8E962}"/>
              </a:ext>
            </a:extLst>
          </p:cNvPr>
          <p:cNvSpPr txBox="1"/>
          <p:nvPr/>
        </p:nvSpPr>
        <p:spPr>
          <a:xfrm>
            <a:off x="546215" y="453760"/>
            <a:ext cx="7835785" cy="101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54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(ماڈل)تحریر-   رہنمائی -  انفرادی تحریر</a:t>
            </a:r>
          </a:p>
        </p:txBody>
      </p:sp>
    </p:spTree>
    <p:extLst>
      <p:ext uri="{BB962C8B-B14F-4D97-AF65-F5344CB8AC3E}">
        <p14:creationId xmlns:p14="http://schemas.microsoft.com/office/powerpoint/2010/main" val="19599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ctrTitle"/>
          </p:nvPr>
        </p:nvSpPr>
        <p:spPr>
          <a:xfrm>
            <a:off x="441456" y="3227455"/>
            <a:ext cx="4850466" cy="874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5400" dirty="0">
                <a:solidFill>
                  <a:schemeClr val="dk1"/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سبقی منصوبہ سازی   </a:t>
            </a: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1566300" y="4461443"/>
            <a:ext cx="2476359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2800" b="1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بروز منگل ،25ستمبر 2024  </a:t>
            </a:r>
            <a:endParaRPr sz="2800" b="1" dirty="0">
              <a:solidFill>
                <a:schemeClr val="dk1"/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03" flipH="1">
            <a:off x="7494488" y="2905454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24">
            <a:off x="5214486" y="3020870"/>
            <a:ext cx="834382" cy="68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99952" flipH="1">
            <a:off x="5082297" y="1464973"/>
            <a:ext cx="1134140" cy="6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6">
            <a:off x="7016838" y="1246107"/>
            <a:ext cx="975969" cy="7380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5168063" y="3681395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7814" y="2653347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5443" y="1601184"/>
            <a:ext cx="3088850" cy="117941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/>
          <p:nvPr/>
        </p:nvSpPr>
        <p:spPr>
          <a:xfrm rot="10800000" flipH="1">
            <a:off x="6429219" y="2119702"/>
            <a:ext cx="847800" cy="237300"/>
          </a:xfrm>
          <a:prstGeom prst="ellipse">
            <a:avLst/>
          </a:prstGeom>
          <a:solidFill>
            <a:srgbClr val="F4AB97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10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166859" y="1503301"/>
            <a:ext cx="1130609" cy="80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Description: AKU-IED_LOGO (Large)">
            <a:extLst>
              <a:ext uri="{FF2B5EF4-FFF2-40B4-BE49-F238E27FC236}">
                <a16:creationId xmlns:a16="http://schemas.microsoft.com/office/drawing/2014/main" id="{B9B1822E-B56C-F47E-D900-BCA7AF3BBC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9" r="25053" b="52957"/>
          <a:stretch/>
        </p:blipFill>
        <p:spPr bwMode="auto">
          <a:xfrm>
            <a:off x="7185872" y="59796"/>
            <a:ext cx="827405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65A2C-B415-E296-E5AC-8C3E09DF6E8B}"/>
              </a:ext>
            </a:extLst>
          </p:cNvPr>
          <p:cNvSpPr txBox="1"/>
          <p:nvPr/>
        </p:nvSpPr>
        <p:spPr>
          <a:xfrm>
            <a:off x="607838" y="942736"/>
            <a:ext cx="5035062" cy="103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03450" algn="l"/>
                <a:tab pos="2997200" algn="ctr"/>
              </a:tabLst>
            </a:pPr>
            <a:r>
              <a:rPr lang="ur-PK" sz="4000" b="1" dirty="0">
                <a:solidFill>
                  <a:srgbClr val="27531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سہ  روزہ</a:t>
            </a:r>
            <a:r>
              <a:rPr lang="ur-PK" sz="4000" dirty="0">
                <a:solidFill>
                  <a:srgbClr val="27531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تربیتی پروگرام</a:t>
            </a:r>
            <a:r>
              <a:rPr lang="ur-PK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ur-PK" sz="2400" dirty="0" err="1">
                <a:solidFill>
                  <a:srgbClr val="27531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برائے</a:t>
            </a:r>
            <a:r>
              <a:rPr lang="ur-PK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ur-PK" sz="4000" dirty="0">
                <a:solidFill>
                  <a:srgbClr val="27531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اساتذہ</a:t>
            </a:r>
            <a:endParaRPr lang="ur-PK" sz="3200" dirty="0">
              <a:solidFill>
                <a:srgbClr val="275317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03450" algn="l"/>
                <a:tab pos="2997200" algn="ctr"/>
              </a:tabLst>
            </a:pP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3C4F76-E94A-B459-BF8D-4ADB7953E3D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7883460" y="1803233"/>
            <a:ext cx="1187128" cy="2880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141149-0CFD-9BF4-7B28-1BACCAF9EC72}"/>
              </a:ext>
            </a:extLst>
          </p:cNvPr>
          <p:cNvSpPr txBox="1"/>
          <p:nvPr/>
        </p:nvSpPr>
        <p:spPr>
          <a:xfrm>
            <a:off x="1958753" y="3940923"/>
            <a:ext cx="1851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r-PK" sz="3200" kern="0" dirty="0">
                <a:solidFill>
                  <a:srgbClr val="80340D"/>
                </a:solidFill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جائزہ اور عکاسی</a:t>
            </a:r>
            <a:endParaRPr lang="en-US" sz="3200" dirty="0"/>
          </a:p>
        </p:txBody>
      </p:sp>
      <p:sp>
        <p:nvSpPr>
          <p:cNvPr id="12" name="Google Shape;230;p31">
            <a:extLst>
              <a:ext uri="{FF2B5EF4-FFF2-40B4-BE49-F238E27FC236}">
                <a16:creationId xmlns:a16="http://schemas.microsoft.com/office/drawing/2014/main" id="{870B1EA4-BB10-5F61-DFC9-B196586D4CFB}"/>
              </a:ext>
            </a:extLst>
          </p:cNvPr>
          <p:cNvSpPr txBox="1">
            <a:spLocks/>
          </p:cNvSpPr>
          <p:nvPr/>
        </p:nvSpPr>
        <p:spPr>
          <a:xfrm>
            <a:off x="735752" y="1906123"/>
            <a:ext cx="4009200" cy="87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85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ilt Warp"/>
              <a:buNone/>
              <a:defRPr sz="52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ctr" rtl="1"/>
            <a:r>
              <a:rPr lang="ur-PK" sz="7200" dirty="0">
                <a:solidFill>
                  <a:schemeClr val="bg2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تیسرا دن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E8C6A-8C06-319C-E1CD-69F6512DCB38}"/>
              </a:ext>
            </a:extLst>
          </p:cNvPr>
          <p:cNvSpPr txBox="1"/>
          <p:nvPr/>
        </p:nvSpPr>
        <p:spPr>
          <a:xfrm>
            <a:off x="1377983" y="2753319"/>
            <a:ext cx="2624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r-PK" sz="3200" kern="0" dirty="0">
                <a:solidFill>
                  <a:srgbClr val="80340D"/>
                </a:solidFill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لسانی مہارتوں کی مربوط</a:t>
            </a:r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535D35-3439-07F5-ED26-1F6964A8E962}"/>
              </a:ext>
            </a:extLst>
          </p:cNvPr>
          <p:cNvSpPr txBox="1"/>
          <p:nvPr/>
        </p:nvSpPr>
        <p:spPr>
          <a:xfrm>
            <a:off x="528877" y="271172"/>
            <a:ext cx="7835785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6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(ماڈل)تحریر-   رہنمائی -  انفرادی تحریر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B14EC-F427-3791-0F41-B16D9AC40933}"/>
              </a:ext>
            </a:extLst>
          </p:cNvPr>
          <p:cNvSpPr txBox="1"/>
          <p:nvPr/>
        </p:nvSpPr>
        <p:spPr>
          <a:xfrm>
            <a:off x="884420" y="875284"/>
            <a:ext cx="7264400" cy="3938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800" b="1" u="sng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تحریر کے طریقے : </a:t>
            </a:r>
            <a:endParaRPr lang="en-US" sz="1800" b="1" u="sng" dirty="0"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نمونہ پڑھنے کے لئے دیا جا سکتا ہے ۔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 زبانی کہانیاں پیش کرتے ہوئے انہیں لکھنے پر لایا جا سکتا ہے۔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میں کرتا ہوں—ہم کرتے ہیں—آپ کرتے ہیں۔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تصاویر کی مدد لینا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ذخیرۂ</a:t>
            </a: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الفاظ دینا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اشاراتی یا </a:t>
            </a:r>
            <a:r>
              <a:rPr lang="ur-PK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معاوناتی</a:t>
            </a: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کارڈ کا استعمال ۔(ابتدائی جملے وغیرہ 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715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سوالات کے جوابات سے تحریر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1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405503-D55C-5CA3-848C-C038608DCA7C}"/>
              </a:ext>
            </a:extLst>
          </p:cNvPr>
          <p:cNvSpPr txBox="1">
            <a:spLocks/>
          </p:cNvSpPr>
          <p:nvPr/>
        </p:nvSpPr>
        <p:spPr>
          <a:xfrm>
            <a:off x="1549400" y="1187677"/>
            <a:ext cx="3315676" cy="1384073"/>
          </a:xfrm>
          <a:prstGeom prst="roundRect">
            <a:avLst>
              <a:gd name="adj" fmla="val 36791"/>
            </a:avLst>
          </a:prstGeom>
          <a:solidFill>
            <a:srgbClr val="ACB698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lnSpc>
                <a:spcPct val="150000"/>
              </a:lnSpc>
              <a:buNone/>
            </a:pPr>
            <a:endParaRPr lang="ur-PK" sz="500" dirty="0">
              <a:solidFill>
                <a:schemeClr val="accent3"/>
              </a:solidFill>
              <a:latin typeface="Noto Nastaliq Urdu" panose="020B0502040504020204" pitchFamily="34" charset="-78"/>
              <a:cs typeface="Noto Nastaliq Urdu" panose="020B0502040504020204" pitchFamily="34" charset="-78"/>
            </a:endParaRPr>
          </a:p>
          <a:p>
            <a:pPr marL="64008" indent="0" algn="ctr" rtl="1">
              <a:buNone/>
            </a:pPr>
            <a:r>
              <a:rPr lang="ur-PK" sz="4400" dirty="0">
                <a:solidFill>
                  <a:schemeClr val="accent3"/>
                </a:solidFill>
                <a:latin typeface="Noto Nastaliq Urdu" panose="020B0502040504020204" pitchFamily="34" charset="-78"/>
                <a:cs typeface="Noto Nastaliq Urdu" panose="020B0502040504020204" pitchFamily="34" charset="-78"/>
              </a:rPr>
              <a:t>گروہ بندی</a:t>
            </a:r>
          </a:p>
          <a:p>
            <a:pPr marL="64008" indent="0" algn="r" rtl="1">
              <a:lnSpc>
                <a:spcPct val="150000"/>
              </a:lnSpc>
              <a:buNone/>
            </a:pPr>
            <a:endParaRPr lang="ur-PK" sz="4000" dirty="0">
              <a:solidFill>
                <a:schemeClr val="accent3"/>
              </a:solidFill>
              <a:latin typeface="Noto Nastaliq Urdu" panose="020B0502040504020204" pitchFamily="34" charset="-78"/>
              <a:cs typeface="Noto Nastaliq Urdu" panose="020B0502040504020204" pitchFamily="34" charset="-78"/>
            </a:endParaRPr>
          </a:p>
        </p:txBody>
      </p:sp>
      <p:sp>
        <p:nvSpPr>
          <p:cNvPr id="6" name="Google Shape;74;p15">
            <a:extLst>
              <a:ext uri="{FF2B5EF4-FFF2-40B4-BE49-F238E27FC236}">
                <a16:creationId xmlns:a16="http://schemas.microsoft.com/office/drawing/2014/main" id="{98DEDF83-7FCB-A748-AB8C-BDDE6568DBC7}"/>
              </a:ext>
            </a:extLst>
          </p:cNvPr>
          <p:cNvSpPr txBox="1">
            <a:spLocks/>
          </p:cNvSpPr>
          <p:nvPr/>
        </p:nvSpPr>
        <p:spPr>
          <a:xfrm>
            <a:off x="1317867" y="405874"/>
            <a:ext cx="61722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تحریری مہارت کے لیے منصوبہ سازی</a:t>
            </a:r>
            <a:endParaRPr kumimoji="0" lang="ur-PK" sz="66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88582-5815-F749-37D9-9D3CA26E6947}"/>
              </a:ext>
            </a:extLst>
          </p:cNvPr>
          <p:cNvSpPr txBox="1"/>
          <p:nvPr/>
        </p:nvSpPr>
        <p:spPr>
          <a:xfrm>
            <a:off x="200676" y="2755494"/>
            <a:ext cx="5555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3600" dirty="0">
                <a:solidFill>
                  <a:schemeClr val="accent5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پانچ موسم کے نام دئیے گئے ہیں </a:t>
            </a:r>
          </a:p>
          <a:p>
            <a:pPr algn="ctr" rtl="1"/>
            <a:r>
              <a:rPr lang="ur-PK" sz="3600" dirty="0">
                <a:solidFill>
                  <a:schemeClr val="accent5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تمام شرکاء اپنے موسم  کے لحاظ سے گروہ بندی کیجیے۔</a:t>
            </a:r>
            <a:endParaRPr lang="ur-PK" sz="4400" dirty="0">
              <a:solidFill>
                <a:schemeClr val="accent5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  <p:pic>
        <p:nvPicPr>
          <p:cNvPr id="4102" name="Picture 6" descr="Teamwork Illustrazioni, Vettoriali E Clipart Stock – (836,393 Illustrazioni  Stock)">
            <a:extLst>
              <a:ext uri="{FF2B5EF4-FFF2-40B4-BE49-F238E27FC236}">
                <a16:creationId xmlns:a16="http://schemas.microsoft.com/office/drawing/2014/main" id="{3C946911-A9E6-9FA1-7746-1DC5EE5A4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8819" y="1089849"/>
            <a:ext cx="3764505" cy="36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9EA26C-4ADE-2947-FDBC-C98272AB4925}"/>
              </a:ext>
            </a:extLst>
          </p:cNvPr>
          <p:cNvSpPr txBox="1"/>
          <p:nvPr/>
        </p:nvSpPr>
        <p:spPr>
          <a:xfrm rot="21373915">
            <a:off x="6107113" y="2084436"/>
            <a:ext cx="1530045" cy="15147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perspectiveHeroicExtremeLeftFacing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ur-PK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Jameel Noori Nastaleeq" panose="02000503000000020004" pitchFamily="2" charset="-78"/>
                <a:ea typeface="Tahoma" panose="020B0604030504040204" pitchFamily="34" charset="0"/>
                <a:cs typeface="Jameel Noori Nastaleeq" panose="02000503000000020004" pitchFamily="2" charset="-78"/>
              </a:rPr>
              <a:t>مل جل کر کام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Jameel Noori Nastaleeq" panose="02000503000000020004" pitchFamily="2" charset="-78"/>
              <a:ea typeface="Tahoma" panose="020B0604030504040204" pitchFamily="34" charset="0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831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60">
            <a:off x="7923529" y="1567765"/>
            <a:ext cx="1126598" cy="67736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/>
          <p:nvPr/>
        </p:nvSpPr>
        <p:spPr>
          <a:xfrm>
            <a:off x="6476999" y="3482104"/>
            <a:ext cx="2945363" cy="4970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3">
            <a:off x="6793213" y="1510502"/>
            <a:ext cx="1434358" cy="158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0391" y="2203286"/>
            <a:ext cx="1501826" cy="148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0002" flipH="1">
            <a:off x="6909347" y="2268247"/>
            <a:ext cx="1220431" cy="1034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16">
            <a:extLst>
              <a:ext uri="{FF2B5EF4-FFF2-40B4-BE49-F238E27FC236}">
                <a16:creationId xmlns:a16="http://schemas.microsoft.com/office/drawing/2014/main" id="{DDB98498-B10E-DA28-83F4-F3A8356726AC}"/>
              </a:ext>
            </a:extLst>
          </p:cNvPr>
          <p:cNvSpPr txBox="1">
            <a:spLocks/>
          </p:cNvSpPr>
          <p:nvPr/>
        </p:nvSpPr>
        <p:spPr>
          <a:xfrm>
            <a:off x="259871" y="989901"/>
            <a:ext cx="6645939" cy="405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ہر  گروہ کو ایک جماعت مختص کی گئی ہے ۔</a:t>
            </a:r>
          </a:p>
          <a:p>
            <a:pPr marL="177800" lvl="1" indent="-177800" algn="r" rtl="1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32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بہار – جماعت اوّل	سردی – جماعت سوم</a:t>
            </a:r>
          </a:p>
          <a:p>
            <a:pPr marL="177800" lvl="1" indent="-177800" algn="r" rtl="1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32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برسات- جماعت دوم 	گرمی- جماعت چہارم</a:t>
            </a:r>
          </a:p>
          <a:p>
            <a:pPr marL="177800" lvl="1" indent="-177800" algn="r" rtl="1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3200" b="1" dirty="0">
                <a:solidFill>
                  <a:srgbClr val="0070C0"/>
                </a:solidFill>
                <a:latin typeface="Jameel Noori Nastaleeq" pitchFamily="2" charset="-78"/>
                <a:cs typeface="Jameel Noori Nastaleeq" pitchFamily="2" charset="-78"/>
              </a:rPr>
              <a:t>			خزاں -	پنجم</a:t>
            </a:r>
          </a:p>
          <a:p>
            <a:pPr marL="177800" lvl="1" indent="-177800" algn="r" rtl="1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	 اپنی جماعت   کے لیے حاصلِ تعلم  کا انتخاب </a:t>
            </a:r>
            <a:r>
              <a:rPr lang="ur-PK" sz="2800" dirty="0" err="1">
                <a:latin typeface="Jameel Noori Nastaleeq" pitchFamily="2" charset="-78"/>
                <a:cs typeface="Jameel Noori Nastaleeq" pitchFamily="2" charset="-78"/>
              </a:rPr>
              <a:t>کیجئے</a:t>
            </a: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 اور سرگرمی بنائیے ۔ </a:t>
            </a:r>
            <a:r>
              <a:rPr lang="ur-PK" sz="2400" b="1" dirty="0">
                <a:latin typeface="Jameel Noori Nastaleeq" pitchFamily="2" charset="-78"/>
                <a:cs typeface="Jameel Noori Nastaleeq" pitchFamily="2" charset="-78"/>
              </a:rPr>
              <a:t>جماعت اور حاصلِ تعلم لکھ کر سرگرمی کے اقدامات </a:t>
            </a:r>
            <a:r>
              <a:rPr lang="ur-PK" sz="2400" b="1" dirty="0" err="1">
                <a:latin typeface="Jameel Noori Nastaleeq" pitchFamily="2" charset="-78"/>
                <a:cs typeface="Jameel Noori Nastaleeq" pitchFamily="2" charset="-78"/>
              </a:rPr>
              <a:t>لکھئے</a:t>
            </a:r>
            <a:r>
              <a:rPr lang="ur-PK" sz="2400" b="1" dirty="0">
                <a:latin typeface="Jameel Noori Nastaleeq" pitchFamily="2" charset="-78"/>
                <a:cs typeface="Jameel Noori Nastaleeq" pitchFamily="2" charset="-78"/>
              </a:rPr>
              <a:t> </a:t>
            </a: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۔</a:t>
            </a:r>
          </a:p>
          <a:p>
            <a:pPr marL="177800" lvl="1" indent="-177800" algn="r" rtl="1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	مکمل کرنے کے بعد جماعت میں آویزاں کر </a:t>
            </a:r>
            <a:r>
              <a:rPr lang="ur-PK" sz="2800" dirty="0" err="1">
                <a:latin typeface="Jameel Noori Nastaleeq" pitchFamily="2" charset="-78"/>
                <a:cs typeface="Jameel Noori Nastaleeq" pitchFamily="2" charset="-78"/>
              </a:rPr>
              <a:t>دیجئے</a:t>
            </a:r>
            <a:r>
              <a:rPr lang="ur-PK" sz="2800" dirty="0">
                <a:latin typeface="Jameel Noori Nastaleeq" pitchFamily="2" charset="-78"/>
                <a:cs typeface="Jameel Noori Nastaleeq" pitchFamily="2" charset="-78"/>
              </a:rPr>
              <a:t> ۔  ہر گروہ اپنے کام کے آگے کھڑا ہو ۔ </a:t>
            </a:r>
            <a:endParaRPr lang="ur-PK" sz="3200" b="1" dirty="0">
              <a:latin typeface="Jameel Noori Nastaleeq" pitchFamily="2" charset="-78"/>
              <a:cs typeface="Jameel Noori Nastaleeq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5ED0A-2BCD-23AF-02F2-F73E7F54BD29}"/>
              </a:ext>
            </a:extLst>
          </p:cNvPr>
          <p:cNvSpPr txBox="1"/>
          <p:nvPr/>
        </p:nvSpPr>
        <p:spPr>
          <a:xfrm>
            <a:off x="571851" y="117486"/>
            <a:ext cx="7835785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(ماڈل)تحریر-   رہنمائی -  انفرادی تحریر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535D35-3439-07F5-ED26-1F6964A8E962}"/>
              </a:ext>
            </a:extLst>
          </p:cNvPr>
          <p:cNvSpPr txBox="1"/>
          <p:nvPr/>
        </p:nvSpPr>
        <p:spPr>
          <a:xfrm>
            <a:off x="558857" y="136260"/>
            <a:ext cx="7835785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4000" b="1" dirty="0"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مثالی (ماڈل)تحریر-   رہنمائی -  انفرادی تحریر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B14EC-F427-3791-0F41-B16D9AC40933}"/>
              </a:ext>
            </a:extLst>
          </p:cNvPr>
          <p:cNvSpPr txBox="1"/>
          <p:nvPr/>
        </p:nvSpPr>
        <p:spPr>
          <a:xfrm>
            <a:off x="558857" y="1174652"/>
            <a:ext cx="734054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u="sng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ea typeface="Aptos" panose="020B0004020202020204" pitchFamily="34" charset="0"/>
                <a:cs typeface="Jameel Noori Nastaleeq" panose="02000503000000020004" pitchFamily="2" charset="-78"/>
              </a:rPr>
              <a:t> </a:t>
            </a:r>
            <a:r>
              <a:rPr lang="ur-PK" sz="3200" b="1" u="sng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ea typeface="Aptos" panose="020B0004020202020204" pitchFamily="34" charset="0"/>
                <a:cs typeface="Jameel Noori Nastaleeq" panose="02000503000000020004" pitchFamily="2" charset="-78"/>
              </a:rPr>
              <a:t>فیڈ بیک</a:t>
            </a:r>
            <a:r>
              <a:rPr lang="en-US" sz="3200" b="1" u="sng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ea typeface="Aptos" panose="020B0004020202020204" pitchFamily="34" charset="0"/>
                <a:cs typeface="Jameel Noori Nastaleeq" panose="02000503000000020004" pitchFamily="2" charset="-78"/>
              </a:rPr>
              <a:t>:</a:t>
            </a:r>
          </a:p>
          <a:p>
            <a:pPr algn="r" rtl="1">
              <a:lnSpc>
                <a:spcPct val="115000"/>
              </a:lnSpc>
            </a:pP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اب ہر گروپ گیلری </a:t>
            </a:r>
            <a:r>
              <a:rPr lang="ur-PK" sz="3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واک</a:t>
            </a: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کرتے ہوئے گھڑی وار ہر ایک گروہ کا کام دیکھے ۔ </a:t>
            </a:r>
            <a:r>
              <a:rPr lang="ur-PK" sz="3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پوسٹڈ</a:t>
            </a: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نوٹس پر   اپنی رائے تحریر کیجیے ۔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algn="r" rtl="1">
              <a:lnSpc>
                <a:spcPct val="115000"/>
              </a:lnSpc>
            </a:pP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 جب آپ اپنے کام تک واپس آئیں تو توجہ طلب پوسٹ نکات پر وضاحت دیجیے 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28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30">
            <a:off x="717045" y="1180887"/>
            <a:ext cx="1248361" cy="9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2988268" y="1113757"/>
            <a:ext cx="5206376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b="1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کھانے کا وقفہ  : 02:00۔01:00</a:t>
            </a:r>
            <a:endParaRPr dirty="0"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9903" flipH="1">
            <a:off x="3043113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99924">
            <a:off x="763111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/>
          <p:nvPr/>
        </p:nvSpPr>
        <p:spPr>
          <a:xfrm>
            <a:off x="716688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51" name="Google Shape;35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439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3792" y="1714870"/>
            <a:ext cx="1154627" cy="84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" flipH="1">
            <a:off x="2271393" y="832143"/>
            <a:ext cx="1076330" cy="176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 descr="Fruit bowl outline">
            <a:extLst>
              <a:ext uri="{FF2B5EF4-FFF2-40B4-BE49-F238E27FC236}">
                <a16:creationId xmlns:a16="http://schemas.microsoft.com/office/drawing/2014/main" id="{2C2A8EB0-676B-240E-A5F2-7A6E8024D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9356" y="2914053"/>
            <a:ext cx="1293643" cy="1293643"/>
          </a:xfrm>
          <a:prstGeom prst="rect">
            <a:avLst/>
          </a:prstGeom>
        </p:spPr>
      </p:pic>
      <p:pic>
        <p:nvPicPr>
          <p:cNvPr id="10" name="Graphic 9" descr="Lunch Box outline">
            <a:extLst>
              <a:ext uri="{FF2B5EF4-FFF2-40B4-BE49-F238E27FC236}">
                <a16:creationId xmlns:a16="http://schemas.microsoft.com/office/drawing/2014/main" id="{D626600F-2791-7929-89A4-F601891B58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1262" y="2812437"/>
            <a:ext cx="1496873" cy="14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6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7" y="2233114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1015999" y="707958"/>
            <a:ext cx="7112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40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زبان کی تدریس میں</a:t>
            </a:r>
            <a:endParaRPr lang="en-US" sz="4000" kern="0" dirty="0">
              <a:effectLst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algn="ctr" rtl="1"/>
            <a:r>
              <a:rPr lang="ur-PK" sz="54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بنیادی لسانی مہارتوں کا مربوط استعمال 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233456" y="3079070"/>
            <a:ext cx="2696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سرگرمی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ur-PK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نمبر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5</a:t>
            </a:r>
            <a:r>
              <a:rPr kumimoji="0" lang="ur-PK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7192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6">
            <a:extLst>
              <a:ext uri="{FF2B5EF4-FFF2-40B4-BE49-F238E27FC236}">
                <a16:creationId xmlns:a16="http://schemas.microsoft.com/office/drawing/2014/main" id="{D7BC0CFD-98C4-700D-203F-982CAC56504B}"/>
              </a:ext>
            </a:extLst>
          </p:cNvPr>
          <p:cNvSpPr txBox="1">
            <a:spLocks/>
          </p:cNvSpPr>
          <p:nvPr/>
        </p:nvSpPr>
        <p:spPr>
          <a:xfrm>
            <a:off x="1073150" y="1045074"/>
            <a:ext cx="6515100" cy="68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r"/>
            <a:endParaRPr lang="ur-PK" sz="6600" b="1" dirty="0"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  <a:p>
            <a:pPr algn="r"/>
            <a:r>
              <a:rPr lang="ur-PK" sz="66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مہارتوں کا ضم یا مربوط کرنا</a:t>
            </a:r>
          </a:p>
        </p:txBody>
      </p:sp>
      <p:sp>
        <p:nvSpPr>
          <p:cNvPr id="6" name="Google Shape;86;p16">
            <a:extLst>
              <a:ext uri="{FF2B5EF4-FFF2-40B4-BE49-F238E27FC236}">
                <a16:creationId xmlns:a16="http://schemas.microsoft.com/office/drawing/2014/main" id="{2A756487-A2AD-9A58-FA55-96DDCCDB138E}"/>
              </a:ext>
            </a:extLst>
          </p:cNvPr>
          <p:cNvSpPr txBox="1">
            <a:spLocks/>
          </p:cNvSpPr>
          <p:nvPr/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36</a:t>
            </a:fld>
            <a:endParaRPr lang="en" dirty="0"/>
          </a:p>
        </p:txBody>
      </p:sp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0F0C46CB-F92A-7EA5-0AB0-8BE62EF37BE2}"/>
              </a:ext>
            </a:extLst>
          </p:cNvPr>
          <p:cNvSpPr txBox="1">
            <a:spLocks/>
          </p:cNvSpPr>
          <p:nvPr/>
        </p:nvSpPr>
        <p:spPr>
          <a:xfrm>
            <a:off x="685800" y="2851575"/>
            <a:ext cx="6995053" cy="68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r"/>
            <a:r>
              <a:rPr lang="ur-PK" sz="48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</a:t>
            </a:r>
            <a:r>
              <a:rPr lang="ur-PK" sz="4800" b="1" dirty="0" err="1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کُل</a:t>
            </a:r>
            <a:r>
              <a:rPr lang="ur-PK" sz="48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 جماعتی تبادلہ ۔۔۔</a:t>
            </a:r>
          </a:p>
          <a:p>
            <a:pPr algn="r"/>
            <a:r>
              <a:rPr lang="ur-PK" sz="48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مہارتوں کے ضم کرنے یا اختلاط کرنے پر </a:t>
            </a:r>
          </a:p>
        </p:txBody>
      </p:sp>
    </p:spTree>
    <p:extLst>
      <p:ext uri="{BB962C8B-B14F-4D97-AF65-F5344CB8AC3E}">
        <p14:creationId xmlns:p14="http://schemas.microsoft.com/office/powerpoint/2010/main" val="1261024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0;p41">
            <a:extLst>
              <a:ext uri="{FF2B5EF4-FFF2-40B4-BE49-F238E27FC236}">
                <a16:creationId xmlns:a16="http://schemas.microsoft.com/office/drawing/2014/main" id="{19EDBDC5-4237-2066-F217-C6C8BB9F3551}"/>
              </a:ext>
            </a:extLst>
          </p:cNvPr>
          <p:cNvSpPr/>
          <p:nvPr/>
        </p:nvSpPr>
        <p:spPr>
          <a:xfrm>
            <a:off x="6286500" y="3903785"/>
            <a:ext cx="2705099" cy="2110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" name="Google Shape;85;p16">
            <a:extLst>
              <a:ext uri="{FF2B5EF4-FFF2-40B4-BE49-F238E27FC236}">
                <a16:creationId xmlns:a16="http://schemas.microsoft.com/office/drawing/2014/main" id="{51D9777E-6AC6-2DD8-E88A-F04D7E53D109}"/>
              </a:ext>
            </a:extLst>
          </p:cNvPr>
          <p:cNvSpPr txBox="1">
            <a:spLocks/>
          </p:cNvSpPr>
          <p:nvPr/>
        </p:nvSpPr>
        <p:spPr>
          <a:xfrm>
            <a:off x="419735" y="1631505"/>
            <a:ext cx="8304529" cy="320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r-PK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ایک مہارت دوسری مہارت کے سیکھنے میں تعلق بناتی ہے ۔  اسی تعلق بنانے کا عمل مہارتوں کا ربط یا </a:t>
            </a:r>
            <a:r>
              <a:rPr lang="en-US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Integration </a:t>
            </a:r>
            <a:r>
              <a:rPr lang="ur-PK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کہلاتا ہے ۔ جو زبان  کو  مجموعی طور پر سیکھنے کے لئے </a:t>
            </a:r>
            <a:r>
              <a:rPr lang="ur-PK" sz="4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ممدو</a:t>
            </a:r>
            <a:r>
              <a:rPr lang="ur-PK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معاون ہے </a:t>
            </a:r>
          </a:p>
        </p:txBody>
      </p:sp>
      <p:sp>
        <p:nvSpPr>
          <p:cNvPr id="4" name="Google Shape;84;p16">
            <a:extLst>
              <a:ext uri="{FF2B5EF4-FFF2-40B4-BE49-F238E27FC236}">
                <a16:creationId xmlns:a16="http://schemas.microsoft.com/office/drawing/2014/main" id="{39DEC4A0-17FD-983C-A266-E3C64E320C90}"/>
              </a:ext>
            </a:extLst>
          </p:cNvPr>
          <p:cNvSpPr txBox="1">
            <a:spLocks/>
          </p:cNvSpPr>
          <p:nvPr/>
        </p:nvSpPr>
        <p:spPr>
          <a:xfrm>
            <a:off x="1073150" y="1045074"/>
            <a:ext cx="6515100" cy="68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r"/>
            <a:endParaRPr lang="ur-PK" sz="6600" b="1" dirty="0"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  <a:p>
            <a:pPr algn="r"/>
            <a:r>
              <a:rPr lang="ur-PK" sz="66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مہارتوں کا ضم یا مربوط کرنا</a:t>
            </a:r>
          </a:p>
        </p:txBody>
      </p:sp>
    </p:spTree>
    <p:extLst>
      <p:ext uri="{BB962C8B-B14F-4D97-AF65-F5344CB8AC3E}">
        <p14:creationId xmlns:p14="http://schemas.microsoft.com/office/powerpoint/2010/main" val="3795104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0;p41">
            <a:extLst>
              <a:ext uri="{FF2B5EF4-FFF2-40B4-BE49-F238E27FC236}">
                <a16:creationId xmlns:a16="http://schemas.microsoft.com/office/drawing/2014/main" id="{19EDBDC5-4237-2066-F217-C6C8BB9F3551}"/>
              </a:ext>
            </a:extLst>
          </p:cNvPr>
          <p:cNvSpPr/>
          <p:nvPr/>
        </p:nvSpPr>
        <p:spPr>
          <a:xfrm>
            <a:off x="6286500" y="3903785"/>
            <a:ext cx="2705099" cy="2110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" name="Google Shape;85;p16">
            <a:extLst>
              <a:ext uri="{FF2B5EF4-FFF2-40B4-BE49-F238E27FC236}">
                <a16:creationId xmlns:a16="http://schemas.microsoft.com/office/drawing/2014/main" id="{51D9777E-6AC6-2DD8-E88A-F04D7E53D109}"/>
              </a:ext>
            </a:extLst>
          </p:cNvPr>
          <p:cNvSpPr txBox="1">
            <a:spLocks/>
          </p:cNvSpPr>
          <p:nvPr/>
        </p:nvSpPr>
        <p:spPr>
          <a:xfrm>
            <a:off x="152401" y="1253095"/>
            <a:ext cx="8547099" cy="320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-457200" algn="r" rtl="1"/>
            <a:r>
              <a:rPr lang="ur-PK" sz="32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اپنے </a:t>
            </a: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گروہ میں رہتے ہوئے کام کرنا ہے ۔</a:t>
            </a:r>
          </a:p>
          <a:p>
            <a:pPr indent="-457200" algn="r" rtl="1"/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آپ کو چند سرگرمیاں دیں جا رہی ہیں ۔  سرگرمیاں دو مہارتوں پر مبنی ہیں پڑھنا اور لکھنا </a:t>
            </a:r>
          </a:p>
          <a:p>
            <a:pPr indent="-457200" algn="r" rtl="1"/>
            <a:r>
              <a:rPr lang="ur-PK" sz="32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ان سب کو  توجہ سے پڑھ کر  دو ،  سرگرمیوں یعنی ل</a:t>
            </a:r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کھنا اور پڑھنا  کا ربط بنانا ہے ۔ </a:t>
            </a:r>
          </a:p>
          <a:p>
            <a:pPr indent="-457200" algn="r" rtl="1"/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ربط اس طرح بنائیے کہ یہ ایک دن کے سبقی منصوبہ میں استعمال ہو سکیں ۔ </a:t>
            </a:r>
          </a:p>
          <a:p>
            <a:pPr indent="-457200" algn="r" rtl="1"/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اس کام کے لئے چارٹ پیپر مہیا  حاصل کیجیے۔  جس پر یہ تمام کام  چسپاں کیجیے۔</a:t>
            </a:r>
          </a:p>
          <a:p>
            <a:pPr indent="-457200" algn="r" rtl="1"/>
            <a:r>
              <a:rPr lang="ur-P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صورتحال میں تجزیہ  کے لیے تیار </a:t>
            </a:r>
            <a:r>
              <a:rPr lang="ur-PK" sz="3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رہئے</a:t>
            </a:r>
            <a:endParaRPr lang="ur-PK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4" name="Google Shape;84;p16">
            <a:extLst>
              <a:ext uri="{FF2B5EF4-FFF2-40B4-BE49-F238E27FC236}">
                <a16:creationId xmlns:a16="http://schemas.microsoft.com/office/drawing/2014/main" id="{39DEC4A0-17FD-983C-A266-E3C64E320C90}"/>
              </a:ext>
            </a:extLst>
          </p:cNvPr>
          <p:cNvSpPr txBox="1">
            <a:spLocks/>
          </p:cNvSpPr>
          <p:nvPr/>
        </p:nvSpPr>
        <p:spPr>
          <a:xfrm>
            <a:off x="1314450" y="684674"/>
            <a:ext cx="6515100" cy="68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ctr"/>
            <a:endParaRPr lang="ur-PK" sz="5400" b="1" dirty="0"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  <a:p>
            <a:pPr algn="ctr"/>
            <a:r>
              <a:rPr lang="ur-PK" sz="54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مہارتوں کے انضمام کی مشق</a:t>
            </a:r>
          </a:p>
        </p:txBody>
      </p:sp>
    </p:spTree>
    <p:extLst>
      <p:ext uri="{BB962C8B-B14F-4D97-AF65-F5344CB8AC3E}">
        <p14:creationId xmlns:p14="http://schemas.microsoft.com/office/powerpoint/2010/main" val="2082645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0;p60">
            <a:extLst>
              <a:ext uri="{FF2B5EF4-FFF2-40B4-BE49-F238E27FC236}">
                <a16:creationId xmlns:a16="http://schemas.microsoft.com/office/drawing/2014/main" id="{EE3CF6B0-2865-95A0-A285-08326175C83A}"/>
              </a:ext>
            </a:extLst>
          </p:cNvPr>
          <p:cNvSpPr txBox="1">
            <a:spLocks/>
          </p:cNvSpPr>
          <p:nvPr/>
        </p:nvSpPr>
        <p:spPr>
          <a:xfrm>
            <a:off x="1771357" y="782205"/>
            <a:ext cx="50526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egu"/>
              <a:buNone/>
              <a:defRPr sz="36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rtl="1">
              <a:buSzPts val="990"/>
            </a:pPr>
            <a:r>
              <a:rPr lang="ur-PK" sz="4000" dirty="0">
                <a:solidFill>
                  <a:schemeClr val="accent4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فیڈ بیک۔ تجزیہ</a:t>
            </a:r>
          </a:p>
        </p:txBody>
      </p:sp>
      <p:sp>
        <p:nvSpPr>
          <p:cNvPr id="5" name="Google Shape;950;p57">
            <a:extLst>
              <a:ext uri="{FF2B5EF4-FFF2-40B4-BE49-F238E27FC236}">
                <a16:creationId xmlns:a16="http://schemas.microsoft.com/office/drawing/2014/main" id="{EE870E7C-533F-7D76-1571-5F788415AF3E}"/>
              </a:ext>
            </a:extLst>
          </p:cNvPr>
          <p:cNvSpPr txBox="1">
            <a:spLocks/>
          </p:cNvSpPr>
          <p:nvPr/>
        </p:nvSpPr>
        <p:spPr>
          <a:xfrm>
            <a:off x="-173990" y="1360005"/>
            <a:ext cx="8435340" cy="268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Questrial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546100" lvl="3" indent="-457200" algn="r" rtl="1">
              <a:lnSpc>
                <a:spcPct val="15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39000"/>
              <a:buFont typeface="Wingdings" panose="05000000000000000000" pitchFamily="2" charset="2"/>
              <a:buChar char="q"/>
            </a:pPr>
            <a:r>
              <a:rPr lang="ur-PK" sz="32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اختلاط درست اور منطقی ہے؟</a:t>
            </a:r>
          </a:p>
          <a:p>
            <a:pPr marL="546100" lvl="3" indent="-457200" algn="r" rtl="1">
              <a:lnSpc>
                <a:spcPct val="15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39000"/>
              <a:buFont typeface="Wingdings" panose="05000000000000000000" pitchFamily="2" charset="2"/>
              <a:buChar char="q"/>
            </a:pPr>
            <a:r>
              <a:rPr lang="ur-PK" sz="32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دورانِ</a:t>
            </a:r>
            <a:r>
              <a:rPr lang="ur-PK" sz="32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فیڈ بیک ان سرگرمیوں کی جماعت سے مطابقت اور حاصلِ تعلم کے حوالے سے زبانی فیڈ بیک بھی لیا </a:t>
            </a:r>
            <a:r>
              <a:rPr lang="ur-PK" sz="3200" dirty="0" err="1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جائے</a:t>
            </a:r>
            <a:r>
              <a:rPr lang="ur-PK" sz="3200" dirty="0">
                <a:solidFill>
                  <a:schemeClr val="accent4">
                    <a:lumMod val="50000"/>
                  </a:schemeClr>
                </a:solidFill>
                <a:latin typeface="Jameel Noori Nastaleeq" pitchFamily="2" charset="-78"/>
                <a:cs typeface="Jameel Noori Nastaleeq" pitchFamily="2" charset="-78"/>
              </a:rPr>
              <a:t> گا ۔</a:t>
            </a:r>
          </a:p>
          <a:p>
            <a:pPr marL="546100" lvl="3" indent="-457200" algn="r" rtl="1">
              <a:lnSpc>
                <a:spcPct val="15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39000"/>
              <a:buFont typeface="Wingdings" panose="05000000000000000000" pitchFamily="2" charset="2"/>
              <a:buChar char="q"/>
            </a:pPr>
            <a:endParaRPr lang="ur-PK" sz="3200" dirty="0">
              <a:solidFill>
                <a:schemeClr val="accent4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  <a:p>
            <a:pPr marL="546100" lvl="3" indent="-457200" algn="r" rtl="1">
              <a:lnSpc>
                <a:spcPct val="15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39000"/>
              <a:buFont typeface="Wingdings" panose="05000000000000000000" pitchFamily="2" charset="2"/>
              <a:buChar char="q"/>
            </a:pPr>
            <a:endParaRPr lang="ur-PK" sz="3200" dirty="0">
              <a:solidFill>
                <a:schemeClr val="accent4">
                  <a:lumMod val="50000"/>
                </a:schemeClr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06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5">
            <a:extLst>
              <a:ext uri="{FF2B5EF4-FFF2-40B4-BE49-F238E27FC236}">
                <a16:creationId xmlns:a16="http://schemas.microsoft.com/office/drawing/2014/main" id="{B278DED3-04A2-7361-DF06-0B121DA19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2747" y="478590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32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آج کے مقاصد </a:t>
            </a:r>
            <a:endParaRPr sz="3200" b="1" dirty="0"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B4859B-E754-1B77-17A7-AF0FA34C4027}"/>
              </a:ext>
            </a:extLst>
          </p:cNvPr>
          <p:cNvSpPr txBox="1">
            <a:spLocks/>
          </p:cNvSpPr>
          <p:nvPr/>
        </p:nvSpPr>
        <p:spPr>
          <a:xfrm>
            <a:off x="-388703" y="1020517"/>
            <a:ext cx="8896227" cy="368562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lvl="3" algn="r" rtl="1">
              <a:spcAft>
                <a:spcPts val="300"/>
              </a:spcAft>
            </a:pPr>
            <a:r>
              <a:rPr lang="ur-PK" sz="1800" b="1" dirty="0">
                <a:latin typeface="Jameel Noori Nastaleeq" pitchFamily="2" charset="-78"/>
                <a:cs typeface="Jameel Noori Nastaleeq" pitchFamily="2" charset="-78"/>
              </a:rPr>
              <a:t>نشست کے اختتام پر طلبہ اس قابل ہو سکیں گے کہ :</a:t>
            </a:r>
            <a:endParaRPr lang="en-US" sz="900" b="1" dirty="0">
              <a:latin typeface="Jameel Noori Nastaleeq" pitchFamily="2" charset="-78"/>
              <a:cs typeface="Jameel Noori Nastaleeq" pitchFamily="2" charset="-78"/>
            </a:endParaRP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 سابقہ دن  کا اعادہ کرتے ہوئے سیکھے گئے اور استعمال کئے تدریسی طریقوں کا اعادہ کر سکیں ،</a:t>
            </a: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قواعد کی تدریس کے استقرائی /</a:t>
            </a:r>
            <a:r>
              <a:rPr lang="en-US" sz="2000" dirty="0">
                <a:latin typeface="Jameel Noori Nastaleeq" pitchFamily="2" charset="-78"/>
                <a:cs typeface="Jameel Noori Nastaleeq" pitchFamily="2" charset="-78"/>
              </a:rPr>
              <a:t>Inductive </a:t>
            </a: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طریقے کی اہمیت کا عملی مظاہرہ کر سکیں گے؛</a:t>
            </a: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  تحریری مہارت کے   تدریسی طریقے پر مبنی سرگرمی میں حصہ لے کر اور اس کی افادیت پر تبادلہ کر سکیں؛</a:t>
            </a: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 سبقی منصوبے  کا  ایک مثالی خاکہ دیکھ سکے اور اس کا تجزیہ کر سکیں؛</a:t>
            </a: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مختص حاصلاتِ تعلم کے ساتھ مربوط مہارتوں کی تدریسی منصوبہ سازی کر سکیں ؛</a:t>
            </a:r>
          </a:p>
          <a:p>
            <a:pPr marL="515938" lvl="3" indent="-398463" algn="r" rtl="1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q"/>
            </a:pPr>
            <a:r>
              <a:rPr lang="ur-PK" sz="2000" dirty="0">
                <a:latin typeface="Jameel Noori Nastaleeq" pitchFamily="2" charset="-78"/>
                <a:cs typeface="Jameel Noori Nastaleeq" pitchFamily="2" charset="-78"/>
              </a:rPr>
              <a:t>مجموعی طور پر  سہ روزہ تربیتی کورس پر فیڈ بیک دے سکیں۔</a:t>
            </a:r>
          </a:p>
          <a:p>
            <a:pPr marL="231775" indent="-142875" algn="r" rtl="1"/>
            <a:endParaRPr lang="en-US" sz="1600" dirty="0">
              <a:latin typeface="Jameel Noori Nastaleeq" pitchFamily="2" charset="-78"/>
              <a:cs typeface="Jameel Noori Nastaleeq" pitchFamily="2" charset="-78"/>
            </a:endParaRPr>
          </a:p>
        </p:txBody>
      </p:sp>
      <p:pic>
        <p:nvPicPr>
          <p:cNvPr id="7" name="Picture 4" descr="Emo-target - Hit Emoji Transparent PNG - 900x600 - Free Download on NicePNG">
            <a:extLst>
              <a:ext uri="{FF2B5EF4-FFF2-40B4-BE49-F238E27FC236}">
                <a16:creationId xmlns:a16="http://schemas.microsoft.com/office/drawing/2014/main" id="{F11D77B1-AF49-86FA-169F-C8E05482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95">
            <a:off x="233622" y="-78307"/>
            <a:ext cx="1793170" cy="15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7" y="2233114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1015999" y="707958"/>
            <a:ext cx="711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66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سبقی منصوبہ سازی </a:t>
            </a:r>
          </a:p>
          <a:p>
            <a:pPr algn="ctr" rtl="1"/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بنیادی لسانی مہارتوں کا مربوط استعمال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233456" y="3079070"/>
            <a:ext cx="2696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سرگرمی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ur-PK" sz="20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نمبر6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0419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60">
            <a:off x="7704722" y="1637144"/>
            <a:ext cx="827141" cy="78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/>
          <p:nvPr/>
        </p:nvSpPr>
        <p:spPr>
          <a:xfrm>
            <a:off x="6549390" y="3540719"/>
            <a:ext cx="2409908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3">
            <a:off x="7059613" y="1707718"/>
            <a:ext cx="1053097" cy="183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0970" y="2296589"/>
            <a:ext cx="1102631" cy="173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0002" flipH="1">
            <a:off x="6879431" y="2025168"/>
            <a:ext cx="896033" cy="12043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6A1EF-74FF-FA4E-6D81-F0E51E591ED5}"/>
              </a:ext>
            </a:extLst>
          </p:cNvPr>
          <p:cNvSpPr txBox="1"/>
          <p:nvPr/>
        </p:nvSpPr>
        <p:spPr>
          <a:xfrm>
            <a:off x="1206500" y="277108"/>
            <a:ext cx="6896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4400" b="1" kern="0" dirty="0">
                <a:solidFill>
                  <a:schemeClr val="accent4">
                    <a:lumMod val="50000"/>
                  </a:schemeClr>
                </a:solidFill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مربوط مہارتوں کے ساتھ سبقی منصوبہ سازی 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C5360-7D28-3A83-FDA6-E8FB405101DF}"/>
              </a:ext>
            </a:extLst>
          </p:cNvPr>
          <p:cNvSpPr txBox="1"/>
          <p:nvPr/>
        </p:nvSpPr>
        <p:spPr>
          <a:xfrm>
            <a:off x="351692" y="765295"/>
            <a:ext cx="65952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ہر گروہ کو ایک جماعت مختص کی جا رہی ہے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سبقی منصوبہ کا خاکہ  دیا جا رہا ہے ۔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ٹیکسٹ بک ، پیش رفت کا خاکہ  بھی ساتھ  موجود ہے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r-PK" sz="3200" dirty="0">
                <a:ea typeface="Aptos" panose="020B0004020202020204" pitchFamily="34" charset="0"/>
                <a:cs typeface="Jameel Noori Nastaleeq" panose="02000503000000020004" pitchFamily="2" charset="-78"/>
              </a:rPr>
              <a:t>کسی بھی  تین مہارتوں  </a:t>
            </a:r>
            <a:r>
              <a:rPr lang="ur-PK" sz="2000" dirty="0">
                <a:ea typeface="Aptos" panose="020B0004020202020204" pitchFamily="34" charset="0"/>
                <a:cs typeface="Jameel Noori Nastaleeq" panose="02000503000000020004" pitchFamily="2" charset="-78"/>
              </a:rPr>
              <a:t>(پڑھنا، لکھنا ، بولنا ، سننا اور قواعد)</a:t>
            </a:r>
            <a:endParaRPr lang="ur-PK" sz="3200" kern="0" dirty="0">
              <a:effectLst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50 منٹ کا سبقی  منصوبہ </a:t>
            </a:r>
            <a:r>
              <a:rPr lang="ur-PK" sz="3200" kern="0" dirty="0" err="1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خاکے</a:t>
            </a:r>
            <a:r>
              <a:rPr lang="ur-PK" sz="32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کے مطابق  مرتب کیجیے اور جماعت میں آویزاں کر دیجیے</a:t>
            </a:r>
          </a:p>
        </p:txBody>
      </p:sp>
    </p:spTree>
    <p:extLst>
      <p:ext uri="{BB962C8B-B14F-4D97-AF65-F5344CB8AC3E}">
        <p14:creationId xmlns:p14="http://schemas.microsoft.com/office/powerpoint/2010/main" val="1111442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3600" b="1" u="sng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اختتامیہ</a:t>
            </a:r>
            <a:r>
              <a:rPr lang="ur-PK" sz="1800" b="1" u="sng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 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7" y="2233114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72" y="3156444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1745016" y="1333480"/>
            <a:ext cx="5673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54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دن بھر کی سرگرمیوں پر ایک نظر</a:t>
            </a:r>
            <a:endParaRPr lang="en-US" sz="54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233454" y="3212846"/>
            <a:ext cx="2385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6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اختتامی سرگرمی</a:t>
            </a:r>
            <a:endParaRPr lang="en-US" sz="36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9971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D64A4-AF0A-74D5-09C9-49999BDB2882}"/>
              </a:ext>
            </a:extLst>
          </p:cNvPr>
          <p:cNvSpPr txBox="1"/>
          <p:nvPr/>
        </p:nvSpPr>
        <p:spPr>
          <a:xfrm>
            <a:off x="1010652" y="1684102"/>
            <a:ext cx="7122695" cy="205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صورتحال   میں بتائیے</a:t>
            </a:r>
            <a:r>
              <a:rPr lang="ur-PK" sz="28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 کہ </a:t>
            </a:r>
            <a:endParaRPr lang="ur-PK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Jameel Noori Nastaleeq" panose="02000503000000020004" pitchFamily="2" charset="-78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28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مہارتوں  کو معمول کے سبق میں شامل کرنے سے کیا فائدے حاصل ہوں گے</a:t>
            </a:r>
            <a:r>
              <a:rPr lang="ur-PK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؟</a:t>
            </a: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28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فعال سیکھنے کا عمل زبان کی تدریس کے لیے کیوں ضروری ہے؟ </a:t>
            </a: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r-PK" sz="2800" dirty="0"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اس پورے تربیتی کورس سے کلیدی نکات جو آپ نے سیکھے ان پر کوئی رائے ؟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D6491-0F29-8BDC-B810-D1BEB2866270}"/>
              </a:ext>
            </a:extLst>
          </p:cNvPr>
          <p:cNvSpPr txBox="1"/>
          <p:nvPr/>
        </p:nvSpPr>
        <p:spPr>
          <a:xfrm>
            <a:off x="1735406" y="582456"/>
            <a:ext cx="5673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3600" dirty="0"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سہ روزہ نشست کی سرگرمیوں پر ایک نظر</a:t>
            </a:r>
            <a:endParaRPr lang="en-US" sz="36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2588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E20011-7A29-D184-D351-A49BAD77E40F}"/>
              </a:ext>
            </a:extLst>
          </p:cNvPr>
          <p:cNvSpPr txBox="1"/>
          <p:nvPr/>
        </p:nvSpPr>
        <p:spPr>
          <a:xfrm>
            <a:off x="2643940" y="4105974"/>
            <a:ext cx="5107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کسی نوعیت کی بھی  الجھن ہو  یا سوال پوچھ سکتے ہیں ۔ </a:t>
            </a:r>
            <a:endParaRPr lang="en-US" sz="2800" dirty="0"/>
          </a:p>
        </p:txBody>
      </p:sp>
      <p:sp>
        <p:nvSpPr>
          <p:cNvPr id="6" name="Google Shape;130;p22">
            <a:extLst>
              <a:ext uri="{FF2B5EF4-FFF2-40B4-BE49-F238E27FC236}">
                <a16:creationId xmlns:a16="http://schemas.microsoft.com/office/drawing/2014/main" id="{21C38776-590A-1433-0D2C-DA7FC689474B}"/>
              </a:ext>
            </a:extLst>
          </p:cNvPr>
          <p:cNvSpPr txBox="1">
            <a:spLocks/>
          </p:cNvSpPr>
          <p:nvPr/>
        </p:nvSpPr>
        <p:spPr>
          <a:xfrm>
            <a:off x="1676400" y="1733550"/>
            <a:ext cx="540105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r"/>
            <a:r>
              <a:rPr lang="ur-PK" sz="6600" dirty="0">
                <a:latin typeface="Jameel Noori Nastaleeq" pitchFamily="2" charset="-78"/>
                <a:cs typeface="Jameel Noori Nastaleeq" pitchFamily="2" charset="-78"/>
              </a:rPr>
              <a:t>کوئی سوال ؟ </a:t>
            </a:r>
          </a:p>
        </p:txBody>
      </p:sp>
      <p:pic>
        <p:nvPicPr>
          <p:cNvPr id="7" name="Picture 2" descr="C:\Users\Afzal Com\AppData\Local\Microsoft\Windows\INetCache\IE\5ILOV8UR\Question-mark1[1].jpg">
            <a:extLst>
              <a:ext uri="{FF2B5EF4-FFF2-40B4-BE49-F238E27FC236}">
                <a16:creationId xmlns:a16="http://schemas.microsoft.com/office/drawing/2014/main" id="{156F86B0-D18A-1855-C58C-D8A3F0A0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819150"/>
            <a:ext cx="2101513" cy="3286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46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5">
            <a:extLst>
              <a:ext uri="{FF2B5EF4-FFF2-40B4-BE49-F238E27FC236}">
                <a16:creationId xmlns:a16="http://schemas.microsoft.com/office/drawing/2014/main" id="{B278DED3-04A2-7361-DF06-0B121DA19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360" y="697713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ur-PK" sz="3600" b="1" dirty="0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کیا آج کے مقاصد مکمل </a:t>
            </a:r>
            <a:r>
              <a:rPr lang="ur-PK" sz="3600" b="1"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</a:rPr>
              <a:t>ہوئے  ؟</a:t>
            </a:r>
            <a:endParaRPr sz="3600" b="1" dirty="0">
              <a:latin typeface="Jameel Noori Nastaleeq" panose="02000503000000020004" pitchFamily="2" charset="-78"/>
              <a:ea typeface="Tahoma" pitchFamily="34" charset="0"/>
              <a:cs typeface="Jameel Noori Nastaleeq" panose="02000503000000020004" pitchFamily="2" charset="-78"/>
            </a:endParaRPr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486272F7-FF61-A96C-9F06-9AF8EF040410}"/>
              </a:ext>
            </a:extLst>
          </p:cNvPr>
          <p:cNvSpPr txBox="1">
            <a:spLocks/>
          </p:cNvSpPr>
          <p:nvPr/>
        </p:nvSpPr>
        <p:spPr>
          <a:xfrm>
            <a:off x="8173700" y="459079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45</a:t>
            </a:fld>
            <a:endParaRPr lang="en" dirty="0"/>
          </a:p>
        </p:txBody>
      </p:sp>
      <p:pic>
        <p:nvPicPr>
          <p:cNvPr id="7" name="Picture 4" descr="Emo-target - Hit Emoji Transparent PNG - 900x600 - Free Download on NicePNG">
            <a:extLst>
              <a:ext uri="{FF2B5EF4-FFF2-40B4-BE49-F238E27FC236}">
                <a16:creationId xmlns:a16="http://schemas.microsoft.com/office/drawing/2014/main" id="{F11D77B1-AF49-86FA-169F-C8E05482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895">
            <a:off x="420998" y="269570"/>
            <a:ext cx="201846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C971271-3DF0-63CE-4484-616DBE9A96B5}"/>
              </a:ext>
            </a:extLst>
          </p:cNvPr>
          <p:cNvSpPr txBox="1">
            <a:spLocks/>
          </p:cNvSpPr>
          <p:nvPr/>
        </p:nvSpPr>
        <p:spPr>
          <a:xfrm>
            <a:off x="182624" y="1397613"/>
            <a:ext cx="8233892" cy="319318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lvl="3" algn="r" rtl="1">
              <a:spcAft>
                <a:spcPts val="300"/>
              </a:spcAft>
            </a:pPr>
            <a:r>
              <a:rPr lang="ur-PK" sz="2000" b="1" dirty="0">
                <a:latin typeface="Jameel Noori Nastaleeq" pitchFamily="2" charset="-78"/>
                <a:cs typeface="Jameel Noori Nastaleeq" pitchFamily="2" charset="-78"/>
              </a:rPr>
              <a:t>نشست کے اختتام پر طلبہ اس قابل ہو سکیں گے کہ :</a:t>
            </a:r>
            <a:endParaRPr lang="en-US" sz="1000" b="1" dirty="0">
              <a:latin typeface="Jameel Noori Nastaleeq" pitchFamily="2" charset="-78"/>
              <a:cs typeface="Jameel Noori Nastaleeq" pitchFamily="2" charset="-78"/>
            </a:endParaRP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 سابقہ دن  کا اعادہ کرتے ہوئے سیکھے گئے اور استعمال کئے تدریسی طریقوں کا اعادہ کر سکیں ،</a:t>
            </a: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قواعد کی تدریس کے استقرائی /</a:t>
            </a:r>
            <a:r>
              <a:rPr lang="en-US" sz="2400" dirty="0">
                <a:latin typeface="Jameel Noori Nastaleeq" pitchFamily="2" charset="-78"/>
                <a:cs typeface="Jameel Noori Nastaleeq" pitchFamily="2" charset="-78"/>
              </a:rPr>
              <a:t>Inductive </a:t>
            </a: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طریقے کی اہمیت کا عملی مظاہرہ کر سکیں گے؛</a:t>
            </a: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  تحریری مہارت کے   تدریسی طریقے پر مبنی سرگرمی میں حصہ لے کر اور اس کی افادیت پر تبادلہ کر سکیں؛</a:t>
            </a: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 سبقی منصوبے  کا  ایک مثالی خاکہ دیکھ سکے اور اس کا تجزیہ کر سکیں؛</a:t>
            </a: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مختص حاصلاتِ تعلم کے ساتھ مربوط مہارتوں کی تدریسی منصوبہ سازی کر سکیں ؛</a:t>
            </a:r>
          </a:p>
          <a:p>
            <a:pPr marL="515938" lvl="3" indent="-398463" algn="r" rtl="1">
              <a:spcAft>
                <a:spcPts val="300"/>
              </a:spcAft>
              <a:buFont typeface="Wingdings" pitchFamily="2" charset="2"/>
              <a:buChar char="q"/>
            </a:pPr>
            <a:r>
              <a:rPr lang="ur-PK" sz="2400" dirty="0">
                <a:latin typeface="Jameel Noori Nastaleeq" pitchFamily="2" charset="-78"/>
                <a:cs typeface="Jameel Noori Nastaleeq" pitchFamily="2" charset="-78"/>
              </a:rPr>
              <a:t>مجموعی طور پر  سہ روزہ تربیتی کورس پر فیڈ بیک دے سکیں۔</a:t>
            </a:r>
          </a:p>
          <a:p>
            <a:pPr marL="231775" indent="-142875" algn="r" rtl="1"/>
            <a:endParaRPr lang="en-US" sz="1800" dirty="0"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452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62;p58">
            <a:extLst>
              <a:ext uri="{FF2B5EF4-FFF2-40B4-BE49-F238E27FC236}">
                <a16:creationId xmlns:a16="http://schemas.microsoft.com/office/drawing/2014/main" id="{74C51BFA-1ED9-5478-0915-52FAD77ED8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60">
            <a:off x="6972646" y="110568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58">
            <a:extLst>
              <a:ext uri="{FF2B5EF4-FFF2-40B4-BE49-F238E27FC236}">
                <a16:creationId xmlns:a16="http://schemas.microsoft.com/office/drawing/2014/main" id="{F7844F97-2396-C5E3-06C3-93A432F3C2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3">
            <a:off x="5893600" y="1184224"/>
            <a:ext cx="1589385" cy="220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5;p58">
            <a:extLst>
              <a:ext uri="{FF2B5EF4-FFF2-40B4-BE49-F238E27FC236}">
                <a16:creationId xmlns:a16="http://schemas.microsoft.com/office/drawing/2014/main" id="{3CFE42A6-6211-94EE-B28E-3A4999C4F7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756" y="1991566"/>
            <a:ext cx="1664144" cy="207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6;p58">
            <a:extLst>
              <a:ext uri="{FF2B5EF4-FFF2-40B4-BE49-F238E27FC236}">
                <a16:creationId xmlns:a16="http://schemas.microsoft.com/office/drawing/2014/main" id="{52354256-E795-090A-1463-EF931D9024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2" flipH="1">
            <a:off x="5547104" y="1886983"/>
            <a:ext cx="1352336" cy="14417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;p22">
            <a:extLst>
              <a:ext uri="{FF2B5EF4-FFF2-40B4-BE49-F238E27FC236}">
                <a16:creationId xmlns:a16="http://schemas.microsoft.com/office/drawing/2014/main" id="{B0069FEB-2C6D-8B04-6F71-887A851A3F05}"/>
              </a:ext>
            </a:extLst>
          </p:cNvPr>
          <p:cNvSpPr txBox="1">
            <a:spLocks/>
          </p:cNvSpPr>
          <p:nvPr/>
        </p:nvSpPr>
        <p:spPr>
          <a:xfrm>
            <a:off x="715100" y="1512196"/>
            <a:ext cx="4542418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algn="r"/>
            <a:r>
              <a:rPr lang="ur-PK" sz="6600" dirty="0">
                <a:latin typeface="Jameel Noori Nastaleeq" pitchFamily="2" charset="-78"/>
                <a:cs typeface="Jameel Noori Nastaleeq" pitchFamily="2" charset="-78"/>
              </a:rPr>
              <a:t>آمد اور توجہ کا </a:t>
            </a:r>
            <a:r>
              <a:rPr lang="ur-PK" sz="6600" dirty="0" err="1">
                <a:latin typeface="Jameel Noori Nastaleeq" pitchFamily="2" charset="-78"/>
                <a:cs typeface="Jameel Noori Nastaleeq" pitchFamily="2" charset="-78"/>
              </a:rPr>
              <a:t>شکریہ</a:t>
            </a:r>
            <a:r>
              <a:rPr lang="ur-PK" sz="6600" dirty="0">
                <a:latin typeface="Jameel Noori Nastaleeq" pitchFamily="2" charset="-78"/>
                <a:cs typeface="Jameel Noori Nastaleeq" pitchFamily="2" charset="-78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2B7E4-7F9E-60B7-FB80-ADE5675A8DEA}"/>
              </a:ext>
            </a:extLst>
          </p:cNvPr>
          <p:cNvSpPr txBox="1"/>
          <p:nvPr/>
        </p:nvSpPr>
        <p:spPr>
          <a:xfrm>
            <a:off x="1594326" y="2948658"/>
            <a:ext cx="5107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r-PK" sz="2800" kern="0" dirty="0">
                <a:effectLst/>
                <a:ea typeface="Aptos" panose="020B0004020202020204" pitchFamily="34" charset="0"/>
                <a:cs typeface="Jameel Noori Nastaleeq" panose="02000503000000020004" pitchFamily="2" charset="-78"/>
              </a:rPr>
              <a:t>پوری ذمہ داری سے فیڈ بیک فارم مکمل کیجیے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r-PK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کل جماعتی اور گروہی سرگرمی/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Jameel Noori Nastaleeq" panose="02000503000000020004" pitchFamily="2" charset="-78"/>
              </a:rPr>
              <a:t>Whole class &amp; Group Activities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37217" y="2322330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5259D-4240-AE2C-503D-EE0D84E0D741}"/>
              </a:ext>
            </a:extLst>
          </p:cNvPr>
          <p:cNvSpPr txBox="1"/>
          <p:nvPr/>
        </p:nvSpPr>
        <p:spPr>
          <a:xfrm>
            <a:off x="2222169" y="1377298"/>
            <a:ext cx="4882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ur-PK" sz="5400" dirty="0" err="1">
                <a:cs typeface="Jameel Noori Nastaleeq" panose="02000503000000020004" pitchFamily="2" charset="-78"/>
              </a:rPr>
              <a:t>گذشتہ</a:t>
            </a:r>
            <a:r>
              <a:rPr lang="ur-PK" sz="5400" dirty="0">
                <a:cs typeface="Jameel Noori Nastaleeq" panose="02000503000000020004" pitchFamily="2" charset="-78"/>
              </a:rPr>
              <a:t> دن کا اعادہ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A2DA-04B0-6837-A720-41079A2D4CEC}"/>
              </a:ext>
            </a:extLst>
          </p:cNvPr>
          <p:cNvSpPr txBox="1"/>
          <p:nvPr/>
        </p:nvSpPr>
        <p:spPr>
          <a:xfrm>
            <a:off x="3315346" y="3263207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1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075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6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7A2ED0-4FA9-3567-E5E8-DEE80F07660B}"/>
              </a:ext>
            </a:extLst>
          </p:cNvPr>
          <p:cNvSpPr txBox="1">
            <a:spLocks/>
          </p:cNvSpPr>
          <p:nvPr/>
        </p:nvSpPr>
        <p:spPr>
          <a:xfrm>
            <a:off x="6113350" y="1548027"/>
            <a:ext cx="2201491" cy="1939092"/>
          </a:xfrm>
          <a:prstGeom prst="roundRect">
            <a:avLst>
              <a:gd name="adj" fmla="val 258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endParaRPr lang="ur-PK" sz="500" dirty="0">
              <a:solidFill>
                <a:schemeClr val="accent6">
                  <a:lumMod val="40000"/>
                  <a:lumOff val="60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4008" indent="0"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r-PK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سمعی فہم</a:t>
            </a:r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1414272" y="454621"/>
            <a:ext cx="6047232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سننا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62880-4838-26BE-FE8B-7C3974793004}"/>
              </a:ext>
            </a:extLst>
          </p:cNvPr>
          <p:cNvSpPr txBox="1"/>
          <p:nvPr/>
        </p:nvSpPr>
        <p:spPr>
          <a:xfrm>
            <a:off x="3417043" y="4205223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1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57B49D-55D4-F391-97B2-95FBA74A8DD9}"/>
              </a:ext>
            </a:extLst>
          </p:cNvPr>
          <p:cNvSpPr txBox="1">
            <a:spLocks/>
          </p:cNvSpPr>
          <p:nvPr/>
        </p:nvSpPr>
        <p:spPr>
          <a:xfrm>
            <a:off x="1007390" y="1244601"/>
            <a:ext cx="4644110" cy="2859504"/>
          </a:xfrm>
          <a:prstGeom prst="roundRect">
            <a:avLst>
              <a:gd name="adj" fmla="val 258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endParaRPr lang="ur-PK" sz="500" dirty="0">
              <a:solidFill>
                <a:schemeClr val="accent6">
                  <a:lumMod val="40000"/>
                  <a:lumOff val="60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4008" indent="0" algn="ct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جماعت چہارم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Clr>
                <a:schemeClr val="bg1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آپ کو ایک عبارت سنوائی جا رہی ہے 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Clr>
                <a:schemeClr val="bg1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توجہ سے </a:t>
            </a:r>
            <a:r>
              <a:rPr lang="ur-PK" sz="3200" b="1" dirty="0" err="1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سنئے</a:t>
            </a: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اور </a:t>
            </a:r>
            <a:r>
              <a:rPr lang="ur-PK" sz="3200" b="1" dirty="0" err="1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سولات</a:t>
            </a: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کے جوابات کے لیے تیار رہیے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F46E0-DF33-F095-CAC5-C47EF7D9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68" y="598786"/>
            <a:ext cx="6566263" cy="3960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40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ABFDB1C-F2C5-6779-52AC-0F44F181551F}"/>
              </a:ext>
            </a:extLst>
          </p:cNvPr>
          <p:cNvSpPr txBox="1">
            <a:spLocks/>
          </p:cNvSpPr>
          <p:nvPr/>
        </p:nvSpPr>
        <p:spPr>
          <a:xfrm>
            <a:off x="8847104" y="4749900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8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7A2ED0-4FA9-3567-E5E8-DEE80F07660B}"/>
              </a:ext>
            </a:extLst>
          </p:cNvPr>
          <p:cNvSpPr txBox="1">
            <a:spLocks/>
          </p:cNvSpPr>
          <p:nvPr/>
        </p:nvSpPr>
        <p:spPr>
          <a:xfrm>
            <a:off x="5842129" y="1695716"/>
            <a:ext cx="2232488" cy="1752067"/>
          </a:xfrm>
          <a:prstGeom prst="roundRect">
            <a:avLst>
              <a:gd name="adj" fmla="val 258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endParaRPr lang="ur-PK" sz="500" dirty="0">
              <a:solidFill>
                <a:schemeClr val="accent6">
                  <a:lumMod val="40000"/>
                  <a:lumOff val="60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4008" indent="0"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r-PK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سمعی فہم</a:t>
            </a:r>
          </a:p>
        </p:txBody>
      </p:sp>
      <p:sp>
        <p:nvSpPr>
          <p:cNvPr id="8" name="Google Shape;74;p15">
            <a:extLst>
              <a:ext uri="{FF2B5EF4-FFF2-40B4-BE49-F238E27FC236}">
                <a16:creationId xmlns:a16="http://schemas.microsoft.com/office/drawing/2014/main" id="{C10E19E5-5292-E697-10C9-459DFB66D41A}"/>
              </a:ext>
            </a:extLst>
          </p:cNvPr>
          <p:cNvSpPr txBox="1">
            <a:spLocks/>
          </p:cNvSpPr>
          <p:nvPr/>
        </p:nvSpPr>
        <p:spPr>
          <a:xfrm>
            <a:off x="1414272" y="454621"/>
            <a:ext cx="6047232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r-PK" sz="4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سننا کی مہارت کا اعادہ </a:t>
            </a:r>
            <a:endParaRPr kumimoji="0" lang="ur-PK" sz="4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62880-4838-26BE-FE8B-7C3974793004}"/>
              </a:ext>
            </a:extLst>
          </p:cNvPr>
          <p:cNvSpPr txBox="1"/>
          <p:nvPr/>
        </p:nvSpPr>
        <p:spPr>
          <a:xfrm>
            <a:off x="3417043" y="4205223"/>
            <a:ext cx="26963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سرگرمی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 </a:t>
            </a:r>
            <a:r>
              <a:rPr kumimoji="0" lang="ur-PK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نمبر 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Jameel Noori Nastaleeq" panose="02000503000000020004" pitchFamily="2" charset="-78"/>
                <a:ea typeface="Tahoma" pitchFamily="34" charset="0"/>
                <a:cs typeface="Jameel Noori Nastaleeq" panose="02000503000000020004" pitchFamily="2" charset="-78"/>
                <a:sym typeface="Arial"/>
              </a:rPr>
              <a:t>1</a:t>
            </a:r>
            <a:endParaRPr lang="en-US" sz="3200" dirty="0"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57B49D-55D4-F391-97B2-95FBA74A8DD9}"/>
              </a:ext>
            </a:extLst>
          </p:cNvPr>
          <p:cNvSpPr txBox="1">
            <a:spLocks/>
          </p:cNvSpPr>
          <p:nvPr/>
        </p:nvSpPr>
        <p:spPr>
          <a:xfrm>
            <a:off x="1317356" y="1244601"/>
            <a:ext cx="4334144" cy="2859504"/>
          </a:xfrm>
          <a:prstGeom prst="roundRect">
            <a:avLst>
              <a:gd name="adj" fmla="val 258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r" rtl="1">
              <a:buNone/>
            </a:pPr>
            <a:endParaRPr lang="ur-PK" sz="500" dirty="0">
              <a:solidFill>
                <a:schemeClr val="accent6">
                  <a:lumMod val="40000"/>
                  <a:lumOff val="60000"/>
                </a:schemeClr>
              </a:solidFill>
              <a:latin typeface="Jameel Noori Nastaleeq" panose="02000503000000020004" pitchFamily="2" charset="-78"/>
              <a:cs typeface="Jameel Noori Nastaleeq" panose="02000503000000020004" pitchFamily="2" charset="-78"/>
            </a:endParaRPr>
          </a:p>
          <a:p>
            <a:pPr marL="64008" indent="0" algn="ct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جماعت چہارم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  <a:buClr>
                <a:schemeClr val="bg1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اب </a:t>
            </a:r>
            <a:r>
              <a:rPr lang="ur-PK" sz="3200" b="1" dirty="0" err="1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جوابیہ</a:t>
            </a:r>
            <a:r>
              <a:rPr lang="ur-PK" sz="3200" b="1" dirty="0">
                <a:solidFill>
                  <a:schemeClr val="accent5">
                    <a:lumMod val="50000"/>
                  </a:schemeClr>
                </a:solidFill>
                <a:latin typeface="Jameel Noori Nastaleeq" panose="02000503000000020004" pitchFamily="2" charset="-78"/>
                <a:cs typeface="Jameel Noori Nastaleeq" panose="02000503000000020004" pitchFamily="2" charset="-78"/>
              </a:rPr>
              <a:t> پرچے سے اپنے جوابات کی جانچ کیجیے</a:t>
            </a:r>
          </a:p>
        </p:txBody>
      </p:sp>
    </p:spTree>
    <p:extLst>
      <p:ext uri="{BB962C8B-B14F-4D97-AF65-F5344CB8AC3E}">
        <p14:creationId xmlns:p14="http://schemas.microsoft.com/office/powerpoint/2010/main" val="352241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C4331-545C-3259-5865-1B1CBF70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5" y="522262"/>
            <a:ext cx="6657349" cy="4098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771750"/>
      </p:ext>
    </p:extLst>
  </p:cSld>
  <p:clrMapOvr>
    <a:masterClrMapping/>
  </p:clrMapOvr>
</p:sld>
</file>

<file path=ppt/theme/theme1.xml><?xml version="1.0" encoding="utf-8"?>
<a:theme xmlns:a="http://schemas.openxmlformats.org/drawingml/2006/main" name="Vietnamese Literature Thesis Defense by Slidesgo">
  <a:themeElements>
    <a:clrScheme name="Simple Light">
      <a:dk1>
        <a:srgbClr val="2A253A"/>
      </a:dk1>
      <a:lt1>
        <a:srgbClr val="E2EAEB"/>
      </a:lt1>
      <a:dk2>
        <a:srgbClr val="DF7171"/>
      </a:dk2>
      <a:lt2>
        <a:srgbClr val="F4AB97"/>
      </a:lt2>
      <a:accent1>
        <a:srgbClr val="BF7F81"/>
      </a:accent1>
      <a:accent2>
        <a:srgbClr val="F4DBC9"/>
      </a:accent2>
      <a:accent3>
        <a:srgbClr val="4D6662"/>
      </a:accent3>
      <a:accent4>
        <a:srgbClr val="BFD0D2"/>
      </a:accent4>
      <a:accent5>
        <a:srgbClr val="9FAB88"/>
      </a:accent5>
      <a:accent6>
        <a:srgbClr val="FFFFFF"/>
      </a:accent6>
      <a:hlink>
        <a:srgbClr val="2A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9926</TotalTime>
  <Words>1855</Words>
  <Application>Microsoft Office PowerPoint</Application>
  <PresentationFormat>On-screen Show (16:9)</PresentationFormat>
  <Paragraphs>215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Arial</vt:lpstr>
      <vt:lpstr>Aptos</vt:lpstr>
      <vt:lpstr>Questrial</vt:lpstr>
      <vt:lpstr>Tilt Warp</vt:lpstr>
      <vt:lpstr>Symbol</vt:lpstr>
      <vt:lpstr>Wingdings</vt:lpstr>
      <vt:lpstr>Gaegu</vt:lpstr>
      <vt:lpstr>Anaheim</vt:lpstr>
      <vt:lpstr>Wingdings 2</vt:lpstr>
      <vt:lpstr>Noto Nastaliq Urdu</vt:lpstr>
      <vt:lpstr>GlyphLessFont</vt:lpstr>
      <vt:lpstr>Albert Sans</vt:lpstr>
      <vt:lpstr>Calibri</vt:lpstr>
      <vt:lpstr>Tahoma</vt:lpstr>
      <vt:lpstr>Jameel Noori Nastaleeq</vt:lpstr>
      <vt:lpstr>Tinos</vt:lpstr>
      <vt:lpstr>Vietnamese Literature Thesis Defense by Slidesgo</vt:lpstr>
      <vt:lpstr>PowerPoint Presentation</vt:lpstr>
      <vt:lpstr>PowerPoint Presentation</vt:lpstr>
      <vt:lpstr>سبقی منصوبہ سازی   </vt:lpstr>
      <vt:lpstr>آج کے مقاصد </vt:lpstr>
      <vt:lpstr>کل جماعتی اور گروہی سرگرمی/Whole class &amp; Group Activities</vt:lpstr>
      <vt:lpstr>PowerPoint Presentation</vt:lpstr>
      <vt:lpstr>PowerPoint Presentation</vt:lpstr>
      <vt:lpstr>PowerPoint Presentation</vt:lpstr>
      <vt:lpstr>PowerPoint Presentation</vt:lpstr>
      <vt:lpstr>کل جماعتی اور گروہی سرگرمی/Whole class &amp; Group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کل جماعتی اور گروہی سرگرمی/Whole class &amp; Group Activities</vt:lpstr>
      <vt:lpstr>PowerPoint Presentation</vt:lpstr>
      <vt:lpstr>PowerPoint Presentation</vt:lpstr>
      <vt:lpstr>PowerPoint Presentation</vt:lpstr>
      <vt:lpstr>PowerPoint Presentation</vt:lpstr>
      <vt:lpstr>چائے کا وقفہ 11:30 -   11:00</vt:lpstr>
      <vt:lpstr>کل جماعتی / Model Writing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اقدامات  اور ان کے  طلبہ کی تحریر پر اثرات </vt:lpstr>
      <vt:lpstr>PowerPoint Presentation</vt:lpstr>
      <vt:lpstr>PowerPoint Presentation</vt:lpstr>
      <vt:lpstr>PowerPoint Presentation</vt:lpstr>
      <vt:lpstr>PowerPoint Presentation</vt:lpstr>
      <vt:lpstr>کھانے کا وقفہ  : 02:00۔01:00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اختتامیہ </vt:lpstr>
      <vt:lpstr>PowerPoint Presentation</vt:lpstr>
      <vt:lpstr>PowerPoint Presentation</vt:lpstr>
      <vt:lpstr>کیا آج کے مقاصد مکمل ہوئے  ؟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Nighat Shaheen</dc:creator>
  <cp:lastModifiedBy>Rashid</cp:lastModifiedBy>
  <cp:revision>54</cp:revision>
  <dcterms:modified xsi:type="dcterms:W3CDTF">2024-11-29T08:45:38Z</dcterms:modified>
</cp:coreProperties>
</file>